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7" r:id="rId3"/>
    <p:sldId id="266" r:id="rId4"/>
    <p:sldId id="257" r:id="rId5"/>
    <p:sldId id="259" r:id="rId6"/>
    <p:sldId id="268" r:id="rId7"/>
    <p:sldId id="260" r:id="rId8"/>
    <p:sldId id="261" r:id="rId9"/>
    <p:sldId id="270" r:id="rId10"/>
    <p:sldId id="263" r:id="rId11"/>
    <p:sldId id="269" r:id="rId12"/>
    <p:sldId id="264" r:id="rId13"/>
    <p:sldId id="265" r:id="rId14"/>
    <p:sldId id="258" r:id="rId15"/>
    <p:sldId id="279" r:id="rId16"/>
    <p:sldId id="271" r:id="rId17"/>
    <p:sldId id="282" r:id="rId18"/>
    <p:sldId id="280" r:id="rId19"/>
    <p:sldId id="272" r:id="rId20"/>
    <p:sldId id="274" r:id="rId21"/>
    <p:sldId id="275" r:id="rId22"/>
    <p:sldId id="276" r:id="rId23"/>
    <p:sldId id="277" r:id="rId24"/>
    <p:sldId id="278" r:id="rId25"/>
    <p:sldId id="26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1"/>
    <p:restoredTop sz="94674"/>
  </p:normalViewPr>
  <p:slideViewPr>
    <p:cSldViewPr snapToGrid="0" snapToObjects="1">
      <p:cViewPr varScale="1">
        <p:scale>
          <a:sx n="87" d="100"/>
          <a:sy n="87" d="100"/>
        </p:scale>
        <p:origin x="76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5BE18-8038-2346-ACE6-BE4C7332E14D}"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AC5C3-6492-984E-B294-2D21F2E24068}" type="slidenum">
              <a:rPr lang="en-US" smtClean="0"/>
              <a:t>‹#›</a:t>
            </a:fld>
            <a:endParaRPr lang="en-US"/>
          </a:p>
        </p:txBody>
      </p:sp>
    </p:spTree>
    <p:extLst>
      <p:ext uri="{BB962C8B-B14F-4D97-AF65-F5344CB8AC3E}">
        <p14:creationId xmlns:p14="http://schemas.microsoft.com/office/powerpoint/2010/main" val="200603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5214-D0D9-B74C-AA94-5030AEF3C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B2EB2-6FD7-4E4B-8383-8740B9BA6C9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7FBD8-AD05-9343-88C6-719411FC7F69}"/>
              </a:ext>
            </a:extLst>
          </p:cNvPr>
          <p:cNvSpPr>
            <a:spLocks noGrp="1"/>
          </p:cNvSpPr>
          <p:nvPr>
            <p:ph type="dt" sz="half" idx="10"/>
          </p:nvPr>
        </p:nvSpPr>
        <p:spPr/>
        <p:txBody>
          <a:bodyPr/>
          <a:lstStyle/>
          <a:p>
            <a:fld id="{3E5A2339-1E02-034C-BBA7-7FA25CD6B1EE}" type="datetime1">
              <a:rPr lang="en-US" smtClean="0"/>
              <a:t>7/24/2018</a:t>
            </a:fld>
            <a:endParaRPr lang="en-US"/>
          </a:p>
        </p:txBody>
      </p:sp>
      <p:sp>
        <p:nvSpPr>
          <p:cNvPr id="5" name="Footer Placeholder 4">
            <a:extLst>
              <a:ext uri="{FF2B5EF4-FFF2-40B4-BE49-F238E27FC236}">
                <a16:creationId xmlns:a16="http://schemas.microsoft.com/office/drawing/2014/main" id="{E16F60B6-A823-2A48-B86B-F2C714710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977F-C74C-9B44-9F17-CBA0B4B022F4}"/>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1898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B69B-6229-4045-8DAD-AF2F6D39A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B70AB-265E-3341-A5C9-99027DB76A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79F55-2ED1-424A-B3B5-EDD6D3713AA4}"/>
              </a:ext>
            </a:extLst>
          </p:cNvPr>
          <p:cNvSpPr>
            <a:spLocks noGrp="1"/>
          </p:cNvSpPr>
          <p:nvPr>
            <p:ph type="dt" sz="half" idx="10"/>
          </p:nvPr>
        </p:nvSpPr>
        <p:spPr/>
        <p:txBody>
          <a:bodyPr/>
          <a:lstStyle/>
          <a:p>
            <a:fld id="{C67432D1-B777-4E44-BEB5-8BB82AAC7FF4}" type="datetime1">
              <a:rPr lang="en-US" smtClean="0"/>
              <a:t>7/24/2018</a:t>
            </a:fld>
            <a:endParaRPr lang="en-US"/>
          </a:p>
        </p:txBody>
      </p:sp>
      <p:sp>
        <p:nvSpPr>
          <p:cNvPr id="5" name="Footer Placeholder 4">
            <a:extLst>
              <a:ext uri="{FF2B5EF4-FFF2-40B4-BE49-F238E27FC236}">
                <a16:creationId xmlns:a16="http://schemas.microsoft.com/office/drawing/2014/main" id="{D9332B11-5DB1-4648-9061-5A5C23C66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461F9-E519-5E4B-8F68-12CB6794A75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9854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79471-2D18-7740-9796-1EE570A8646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83279-F5C5-2C4D-884A-4AA882E0D8C4}"/>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56D58-119E-EC47-8D5E-F6358219EF34}"/>
              </a:ext>
            </a:extLst>
          </p:cNvPr>
          <p:cNvSpPr>
            <a:spLocks noGrp="1"/>
          </p:cNvSpPr>
          <p:nvPr>
            <p:ph type="dt" sz="half" idx="10"/>
          </p:nvPr>
        </p:nvSpPr>
        <p:spPr/>
        <p:txBody>
          <a:bodyPr/>
          <a:lstStyle/>
          <a:p>
            <a:fld id="{D2D6F984-CAD7-BD40-BF29-21D08DFB9015}" type="datetime1">
              <a:rPr lang="en-US" smtClean="0"/>
              <a:t>7/24/2018</a:t>
            </a:fld>
            <a:endParaRPr lang="en-US"/>
          </a:p>
        </p:txBody>
      </p:sp>
      <p:sp>
        <p:nvSpPr>
          <p:cNvPr id="5" name="Footer Placeholder 4">
            <a:extLst>
              <a:ext uri="{FF2B5EF4-FFF2-40B4-BE49-F238E27FC236}">
                <a16:creationId xmlns:a16="http://schemas.microsoft.com/office/drawing/2014/main" id="{F2A44152-DB66-FC44-81A4-73424163C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CCCAD-AFBF-454C-9E05-CAD74D652AD8}"/>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6236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DC9F-0898-3E4A-A809-BE14EACF3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DE07C-FCD1-E244-BCED-994B90AB92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567A1-D72C-144F-9D4C-F6393D1D5808}"/>
              </a:ext>
            </a:extLst>
          </p:cNvPr>
          <p:cNvSpPr>
            <a:spLocks noGrp="1"/>
          </p:cNvSpPr>
          <p:nvPr>
            <p:ph type="dt" sz="half" idx="10"/>
          </p:nvPr>
        </p:nvSpPr>
        <p:spPr/>
        <p:txBody>
          <a:bodyPr/>
          <a:lstStyle/>
          <a:p>
            <a:fld id="{577D4CEC-C7D4-5A4D-9DA3-CF2F67E480E0}" type="datetime1">
              <a:rPr lang="en-US" smtClean="0"/>
              <a:t>7/24/2018</a:t>
            </a:fld>
            <a:endParaRPr lang="en-US"/>
          </a:p>
        </p:txBody>
      </p:sp>
      <p:sp>
        <p:nvSpPr>
          <p:cNvPr id="5" name="Footer Placeholder 4">
            <a:extLst>
              <a:ext uri="{FF2B5EF4-FFF2-40B4-BE49-F238E27FC236}">
                <a16:creationId xmlns:a16="http://schemas.microsoft.com/office/drawing/2014/main" id="{A61F67D0-31EF-7F48-A78B-B4E4FA90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5AAC-F15D-1248-BEA4-B90739CF7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74822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D7E9-2771-F140-9571-2B34D7FB10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F8DC2E-586E-944C-A482-574D8CCEF2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6FA9B3-ADDF-7747-ABF5-30D7F1B25FDA}"/>
              </a:ext>
            </a:extLst>
          </p:cNvPr>
          <p:cNvSpPr>
            <a:spLocks noGrp="1"/>
          </p:cNvSpPr>
          <p:nvPr>
            <p:ph type="dt" sz="half" idx="10"/>
          </p:nvPr>
        </p:nvSpPr>
        <p:spPr/>
        <p:txBody>
          <a:bodyPr/>
          <a:lstStyle/>
          <a:p>
            <a:fld id="{18CC5F46-4F95-864C-9E32-C7E9DFFE0044}" type="datetime1">
              <a:rPr lang="en-US" smtClean="0"/>
              <a:t>7/24/2018</a:t>
            </a:fld>
            <a:endParaRPr lang="en-US"/>
          </a:p>
        </p:txBody>
      </p:sp>
      <p:sp>
        <p:nvSpPr>
          <p:cNvPr id="5" name="Footer Placeholder 4">
            <a:extLst>
              <a:ext uri="{FF2B5EF4-FFF2-40B4-BE49-F238E27FC236}">
                <a16:creationId xmlns:a16="http://schemas.microsoft.com/office/drawing/2014/main" id="{79E50B03-3B03-9E4A-87C2-32902CD49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B296D-0377-F440-B785-A16D34E4668B}"/>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9439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969-6823-7148-BCAD-C970CDCDF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9D156-4F33-2649-8244-822E31554C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B59D0-EEA8-B648-B1C9-0D83C1795C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08E9F-09CF-6149-B0B0-DA38AF7C19D2}"/>
              </a:ext>
            </a:extLst>
          </p:cNvPr>
          <p:cNvSpPr>
            <a:spLocks noGrp="1"/>
          </p:cNvSpPr>
          <p:nvPr>
            <p:ph type="dt" sz="half" idx="10"/>
          </p:nvPr>
        </p:nvSpPr>
        <p:spPr/>
        <p:txBody>
          <a:bodyPr/>
          <a:lstStyle/>
          <a:p>
            <a:fld id="{CFD9F596-3991-AD4D-A819-178D07FB8C91}" type="datetime1">
              <a:rPr lang="en-US" smtClean="0"/>
              <a:t>7/24/2018</a:t>
            </a:fld>
            <a:endParaRPr lang="en-US"/>
          </a:p>
        </p:txBody>
      </p:sp>
      <p:sp>
        <p:nvSpPr>
          <p:cNvPr id="6" name="Footer Placeholder 5">
            <a:extLst>
              <a:ext uri="{FF2B5EF4-FFF2-40B4-BE49-F238E27FC236}">
                <a16:creationId xmlns:a16="http://schemas.microsoft.com/office/drawing/2014/main" id="{8CEA0A48-0BCC-F54D-B431-8A0414FA0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DE0B0-4D1A-9344-A9D1-9E0F28C7AC9D}"/>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0115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9A7-0109-D747-AE77-A1970FB1D23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F6F67-F806-8E46-B6BD-F04B6C09FFB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3075A-C7E4-3844-BC79-E86F235EC208}"/>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11F8F-A789-6543-988A-A276E927425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78DF2B-D18C-3D44-BA5F-1F9F7D478705}"/>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B1AB26-1844-1C44-9A1D-985F2DBA0A61}"/>
              </a:ext>
            </a:extLst>
          </p:cNvPr>
          <p:cNvSpPr>
            <a:spLocks noGrp="1"/>
          </p:cNvSpPr>
          <p:nvPr>
            <p:ph type="dt" sz="half" idx="10"/>
          </p:nvPr>
        </p:nvSpPr>
        <p:spPr/>
        <p:txBody>
          <a:bodyPr/>
          <a:lstStyle/>
          <a:p>
            <a:fld id="{5ED2FE30-E0E2-6E4F-9735-AEA60C8DE4C5}" type="datetime1">
              <a:rPr lang="en-US" smtClean="0"/>
              <a:t>7/24/2018</a:t>
            </a:fld>
            <a:endParaRPr lang="en-US"/>
          </a:p>
        </p:txBody>
      </p:sp>
      <p:sp>
        <p:nvSpPr>
          <p:cNvPr id="8" name="Footer Placeholder 7">
            <a:extLst>
              <a:ext uri="{FF2B5EF4-FFF2-40B4-BE49-F238E27FC236}">
                <a16:creationId xmlns:a16="http://schemas.microsoft.com/office/drawing/2014/main" id="{610CEED7-BE91-F541-9C42-D4F9921468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D967E-45F0-FF45-943E-C4808F816B1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40725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1ACD-E3F3-9D4C-87AD-757CF8C6B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0E18-C714-E54F-9B92-8D858AE485B7}"/>
              </a:ext>
            </a:extLst>
          </p:cNvPr>
          <p:cNvSpPr>
            <a:spLocks noGrp="1"/>
          </p:cNvSpPr>
          <p:nvPr>
            <p:ph type="dt" sz="half" idx="10"/>
          </p:nvPr>
        </p:nvSpPr>
        <p:spPr/>
        <p:txBody>
          <a:bodyPr/>
          <a:lstStyle/>
          <a:p>
            <a:fld id="{9F8CD760-8055-3C4D-9BEC-95377ED2A77D}" type="datetime1">
              <a:rPr lang="en-US" smtClean="0"/>
              <a:t>7/24/2018</a:t>
            </a:fld>
            <a:endParaRPr lang="en-US"/>
          </a:p>
        </p:txBody>
      </p:sp>
      <p:sp>
        <p:nvSpPr>
          <p:cNvPr id="4" name="Footer Placeholder 3">
            <a:extLst>
              <a:ext uri="{FF2B5EF4-FFF2-40B4-BE49-F238E27FC236}">
                <a16:creationId xmlns:a16="http://schemas.microsoft.com/office/drawing/2014/main" id="{5258054D-56AC-3A46-8D8B-63694A31D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E0924-DB97-2440-8D5B-CC9F9D248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06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1941B-7903-E540-B2CE-B9F817A0F48E}"/>
              </a:ext>
            </a:extLst>
          </p:cNvPr>
          <p:cNvSpPr>
            <a:spLocks noGrp="1"/>
          </p:cNvSpPr>
          <p:nvPr>
            <p:ph type="dt" sz="half" idx="10"/>
          </p:nvPr>
        </p:nvSpPr>
        <p:spPr/>
        <p:txBody>
          <a:bodyPr/>
          <a:lstStyle/>
          <a:p>
            <a:fld id="{EDA35547-5590-AE4B-B503-FACC781A388E}" type="datetime1">
              <a:rPr lang="en-US" smtClean="0"/>
              <a:t>7/24/2018</a:t>
            </a:fld>
            <a:endParaRPr lang="en-US"/>
          </a:p>
        </p:txBody>
      </p:sp>
      <p:sp>
        <p:nvSpPr>
          <p:cNvPr id="3" name="Footer Placeholder 2">
            <a:extLst>
              <a:ext uri="{FF2B5EF4-FFF2-40B4-BE49-F238E27FC236}">
                <a16:creationId xmlns:a16="http://schemas.microsoft.com/office/drawing/2014/main" id="{C8646F72-6494-864E-9086-7E2B98828B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57450-122E-8945-AC50-D48B8C41A55E}"/>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81938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C74-F1A6-EE41-868E-BC6F5303F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B1BBF-153B-2844-B8F3-6742AB0106C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5A7608-3349-C44A-9C44-3F14B7FED8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240ADD-88EB-1D42-9758-CB4C88F1B4C3}"/>
              </a:ext>
            </a:extLst>
          </p:cNvPr>
          <p:cNvSpPr>
            <a:spLocks noGrp="1"/>
          </p:cNvSpPr>
          <p:nvPr>
            <p:ph type="dt" sz="half" idx="10"/>
          </p:nvPr>
        </p:nvSpPr>
        <p:spPr/>
        <p:txBody>
          <a:bodyPr/>
          <a:lstStyle/>
          <a:p>
            <a:fld id="{FE77DAB8-A91F-4545-9464-A19DA19CA173}" type="datetime1">
              <a:rPr lang="en-US" smtClean="0"/>
              <a:t>7/24/2018</a:t>
            </a:fld>
            <a:endParaRPr lang="en-US"/>
          </a:p>
        </p:txBody>
      </p:sp>
      <p:sp>
        <p:nvSpPr>
          <p:cNvPr id="6" name="Footer Placeholder 5">
            <a:extLst>
              <a:ext uri="{FF2B5EF4-FFF2-40B4-BE49-F238E27FC236}">
                <a16:creationId xmlns:a16="http://schemas.microsoft.com/office/drawing/2014/main" id="{7B908799-BBA6-F745-AE2D-59B2921B4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D639-CDDA-DA45-97C8-5B7205421F5C}"/>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9728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D3A0-3344-EA4D-B07F-46A4B4A35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7359E-B5F2-F142-88CC-65EE5546BDD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6BF83A7D-2298-7844-9233-9CFE786CC2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BFA145-A86F-3F4D-AEEC-CDB71DE14EB9}"/>
              </a:ext>
            </a:extLst>
          </p:cNvPr>
          <p:cNvSpPr>
            <a:spLocks noGrp="1"/>
          </p:cNvSpPr>
          <p:nvPr>
            <p:ph type="dt" sz="half" idx="10"/>
          </p:nvPr>
        </p:nvSpPr>
        <p:spPr/>
        <p:txBody>
          <a:bodyPr/>
          <a:lstStyle/>
          <a:p>
            <a:fld id="{262054F7-A753-8D40-B9DA-9E14CB2B221E}" type="datetime1">
              <a:rPr lang="en-US" smtClean="0"/>
              <a:t>7/24/2018</a:t>
            </a:fld>
            <a:endParaRPr lang="en-US"/>
          </a:p>
        </p:txBody>
      </p:sp>
      <p:sp>
        <p:nvSpPr>
          <p:cNvPr id="6" name="Footer Placeholder 5">
            <a:extLst>
              <a:ext uri="{FF2B5EF4-FFF2-40B4-BE49-F238E27FC236}">
                <a16:creationId xmlns:a16="http://schemas.microsoft.com/office/drawing/2014/main" id="{8DD13451-A76D-C344-AA05-5280EDFAD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D6004-88DF-8449-848A-E83A378AE2A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7176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8C73C-ABBF-0049-9DE1-4E7883E56C6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D937D-3821-2443-821C-6FE261F5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F2B7E-DA0E-1F43-A8FF-F06A68219C8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6D5E3-9858-BD45-AC97-9211716ACC31}" type="datetime1">
              <a:rPr lang="en-US" smtClean="0"/>
              <a:t>7/24/2018</a:t>
            </a:fld>
            <a:endParaRPr lang="en-US"/>
          </a:p>
        </p:txBody>
      </p:sp>
      <p:sp>
        <p:nvSpPr>
          <p:cNvPr id="5" name="Footer Placeholder 4">
            <a:extLst>
              <a:ext uri="{FF2B5EF4-FFF2-40B4-BE49-F238E27FC236}">
                <a16:creationId xmlns:a16="http://schemas.microsoft.com/office/drawing/2014/main" id="{9965DEEC-EDC3-764D-8CD6-40E37ADBCBD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76D5C6-0650-8D49-956E-4642E8658F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D005-796C-7F4C-B799-47876DAF0D32}" type="slidenum">
              <a:rPr lang="en-US" smtClean="0"/>
              <a:t>‹#›</a:t>
            </a:fld>
            <a:endParaRPr lang="en-US"/>
          </a:p>
        </p:txBody>
      </p:sp>
    </p:spTree>
    <p:extLst>
      <p:ext uri="{BB962C8B-B14F-4D97-AF65-F5344CB8AC3E}">
        <p14:creationId xmlns:p14="http://schemas.microsoft.com/office/powerpoint/2010/main" val="220762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A0E80A-62AA-1442-8A41-DE782163C0D0}"/>
              </a:ext>
            </a:extLst>
          </p:cNvPr>
          <p:cNvPicPr>
            <a:picLocks noChangeAspect="1"/>
          </p:cNvPicPr>
          <p:nvPr/>
        </p:nvPicPr>
        <p:blipFill>
          <a:blip r:embed="rId2"/>
          <a:stretch>
            <a:fillRect/>
          </a:stretch>
        </p:blipFill>
        <p:spPr>
          <a:xfrm>
            <a:off x="0" y="5029200"/>
            <a:ext cx="12192000" cy="1828800"/>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ctrTitle"/>
          </p:nvPr>
        </p:nvSpPr>
        <p:spPr>
          <a:xfrm>
            <a:off x="0" y="3219797"/>
            <a:ext cx="12192000" cy="1470618"/>
          </a:xfrm>
        </p:spPr>
        <p:txBody>
          <a:bodyPr/>
          <a:lstStyle/>
          <a:p>
            <a:r>
              <a:rPr lang="en-US" b="1" dirty="0">
                <a:solidFill>
                  <a:srgbClr val="C00000"/>
                </a:solidFill>
                <a:latin typeface="+mn-lt"/>
              </a:rPr>
              <a:t>VALIDATION BEST PRACTICES</a:t>
            </a:r>
          </a:p>
        </p:txBody>
      </p:sp>
      <p:sp>
        <p:nvSpPr>
          <p:cNvPr id="3" name="Subtitle 2">
            <a:extLst>
              <a:ext uri="{FF2B5EF4-FFF2-40B4-BE49-F238E27FC236}">
                <a16:creationId xmlns:a16="http://schemas.microsoft.com/office/drawing/2014/main" id="{25D52715-DCAA-C84E-81D8-8905182EEDB7}"/>
              </a:ext>
            </a:extLst>
          </p:cNvPr>
          <p:cNvSpPr>
            <a:spLocks noGrp="1"/>
          </p:cNvSpPr>
          <p:nvPr>
            <p:ph type="subTitle" idx="1"/>
          </p:nvPr>
        </p:nvSpPr>
        <p:spPr>
          <a:xfrm>
            <a:off x="0" y="4742974"/>
            <a:ext cx="12192000" cy="809729"/>
          </a:xfrm>
        </p:spPr>
        <p:txBody>
          <a:bodyPr/>
          <a:lstStyle/>
          <a:p>
            <a:r>
              <a:rPr lang="en-US" dirty="0">
                <a:solidFill>
                  <a:srgbClr val="1E428A"/>
                </a:solidFill>
              </a:rPr>
              <a:t>Sherri Schreiner &amp; Alex Posey </a:t>
            </a:r>
          </a:p>
        </p:txBody>
      </p:sp>
      <p:pic>
        <p:nvPicPr>
          <p:cNvPr id="10" name="Picture 9">
            <a:extLst>
              <a:ext uri="{FF2B5EF4-FFF2-40B4-BE49-F238E27FC236}">
                <a16:creationId xmlns:a16="http://schemas.microsoft.com/office/drawing/2014/main" id="{57A78069-A4B8-D047-80D7-8DFD2CA76835}"/>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5" name="Picture 4">
            <a:extLst>
              <a:ext uri="{FF2B5EF4-FFF2-40B4-BE49-F238E27FC236}">
                <a16:creationId xmlns:a16="http://schemas.microsoft.com/office/drawing/2014/main" id="{C017DCE8-1555-964A-B11F-DD9D5CCE5A6C}"/>
              </a:ext>
            </a:extLst>
          </p:cNvPr>
          <p:cNvPicPr>
            <a:picLocks noChangeAspect="1"/>
          </p:cNvPicPr>
          <p:nvPr/>
        </p:nvPicPr>
        <p:blipFill>
          <a:blip r:embed="rId4"/>
          <a:stretch>
            <a:fillRect/>
          </a:stretch>
        </p:blipFill>
        <p:spPr>
          <a:xfrm>
            <a:off x="4135296" y="195088"/>
            <a:ext cx="3909479" cy="3438824"/>
          </a:xfrm>
          <a:prstGeom prst="rect">
            <a:avLst/>
          </a:prstGeom>
        </p:spPr>
      </p:pic>
    </p:spTree>
    <p:extLst>
      <p:ext uri="{BB962C8B-B14F-4D97-AF65-F5344CB8AC3E}">
        <p14:creationId xmlns:p14="http://schemas.microsoft.com/office/powerpoint/2010/main" val="346767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Example of Results</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10" name="Picture 9">
            <a:extLst>
              <a:ext uri="{FF2B5EF4-FFF2-40B4-BE49-F238E27FC236}">
                <a16:creationId xmlns:a16="http://schemas.microsoft.com/office/drawing/2014/main" id="{76D3D653-26E6-4CC8-95C6-78D99D834992}"/>
              </a:ext>
            </a:extLst>
          </p:cNvPr>
          <p:cNvPicPr>
            <a:picLocks noChangeAspect="1"/>
          </p:cNvPicPr>
          <p:nvPr/>
        </p:nvPicPr>
        <p:blipFill>
          <a:blip r:embed="rId5"/>
          <a:stretch>
            <a:fillRect/>
          </a:stretch>
        </p:blipFill>
        <p:spPr>
          <a:xfrm>
            <a:off x="151011" y="1825626"/>
            <a:ext cx="5661999" cy="3581644"/>
          </a:xfrm>
          <a:prstGeom prst="rect">
            <a:avLst/>
          </a:prstGeom>
        </p:spPr>
      </p:pic>
      <p:pic>
        <p:nvPicPr>
          <p:cNvPr id="11" name="Picture 10">
            <a:extLst>
              <a:ext uri="{FF2B5EF4-FFF2-40B4-BE49-F238E27FC236}">
                <a16:creationId xmlns:a16="http://schemas.microsoft.com/office/drawing/2014/main" id="{F93D3520-C8F0-4D52-904E-912D79AF4046}"/>
              </a:ext>
            </a:extLst>
          </p:cNvPr>
          <p:cNvPicPr>
            <a:picLocks noChangeAspect="1"/>
          </p:cNvPicPr>
          <p:nvPr/>
        </p:nvPicPr>
        <p:blipFill>
          <a:blip r:embed="rId6"/>
          <a:stretch>
            <a:fillRect/>
          </a:stretch>
        </p:blipFill>
        <p:spPr>
          <a:xfrm>
            <a:off x="5964021" y="1825626"/>
            <a:ext cx="5784326" cy="3581645"/>
          </a:xfrm>
          <a:prstGeom prst="rect">
            <a:avLst/>
          </a:prstGeom>
        </p:spPr>
      </p:pic>
    </p:spTree>
    <p:extLst>
      <p:ext uri="{BB962C8B-B14F-4D97-AF65-F5344CB8AC3E}">
        <p14:creationId xmlns:p14="http://schemas.microsoft.com/office/powerpoint/2010/main" val="930887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Sorting Results and Exempting</a:t>
            </a: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quarter" idx="4"/>
          </p:nvPr>
        </p:nvSpPr>
        <p:spPr>
          <a:xfrm>
            <a:off x="2743200" y="1871580"/>
            <a:ext cx="5183188" cy="3114839"/>
          </a:xfrm>
        </p:spPr>
        <p:txBody>
          <a:bodyPr>
            <a:normAutofit/>
          </a:bodyPr>
          <a:lstStyle/>
          <a:p>
            <a:pPr marL="0" indent="0">
              <a:buNone/>
            </a:pPr>
            <a:r>
              <a:rPr lang="en-US" sz="1800" dirty="0">
                <a:solidFill>
                  <a:srgbClr val="1E428A"/>
                </a:solidFill>
              </a:rPr>
              <a:t>Grouping results by </a:t>
            </a:r>
            <a:r>
              <a:rPr lang="en-US" sz="1800" dirty="0" err="1">
                <a:solidFill>
                  <a:srgbClr val="1E428A"/>
                </a:solidFill>
              </a:rPr>
              <a:t>ClassName</a:t>
            </a:r>
            <a:r>
              <a:rPr lang="en-US" sz="1800" dirty="0">
                <a:solidFill>
                  <a:srgbClr val="1E428A"/>
                </a:solidFill>
              </a:rPr>
              <a:t> and Description is helpful when reviewing a large number of errors. </a:t>
            </a:r>
          </a:p>
          <a:p>
            <a:pPr marL="0" indent="0">
              <a:buNone/>
            </a:pPr>
            <a:endParaRPr lang="en-US" sz="1800" dirty="0">
              <a:solidFill>
                <a:srgbClr val="1E428A"/>
              </a:solidFill>
            </a:endParaRPr>
          </a:p>
          <a:p>
            <a:pPr marL="0" indent="0">
              <a:buNone/>
            </a:pPr>
            <a:r>
              <a:rPr lang="en-US" sz="1800" dirty="0">
                <a:solidFill>
                  <a:srgbClr val="1E428A"/>
                </a:solidFill>
              </a:rPr>
              <a:t>If an error is valid, it can be exempted to avoid seeing the error every time validation runs. We recommend purging exemptions twice a year.</a:t>
            </a:r>
          </a:p>
          <a:p>
            <a:pPr marL="0" indent="0">
              <a:buNone/>
            </a:pPr>
            <a:endParaRPr lang="en-US" sz="1800" dirty="0">
              <a:solidFill>
                <a:srgbClr val="1E428A"/>
              </a:solidFill>
            </a:endParaRPr>
          </a:p>
          <a:p>
            <a:pPr marL="0" indent="0">
              <a:buNone/>
            </a:pPr>
            <a:endParaRPr lang="en-US" sz="1800" dirty="0">
              <a:solidFill>
                <a:srgbClr val="1E428A"/>
              </a:solidFill>
            </a:endParaRP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137628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00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2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25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2500"/>
                                        <p:tgtEl>
                                          <p:spTgt spid="4">
                                            <p:txEl>
                                              <p:pRg st="0" end="0"/>
                                            </p:txEl>
                                          </p:spTgt>
                                        </p:tgtEl>
                                      </p:cBhvr>
                                    </p:animEffect>
                                  </p:childTnLst>
                                </p:cTn>
                              </p:par>
                            </p:childTnLst>
                          </p:cTn>
                        </p:par>
                        <p:par>
                          <p:cTn id="11" fill="hold">
                            <p:stCondLst>
                              <p:cond delay="4500"/>
                            </p:stCondLst>
                            <p:childTnLst>
                              <p:par>
                                <p:cTn id="12" presetID="31" presetClass="entr" presetSubtype="0" fill="hold" grpId="0" nodeType="afterEffect">
                                  <p:stCondLst>
                                    <p:cond delay="200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2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2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6" dur="25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7" dur="2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Sorting Example</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3" name="Picture 2">
            <a:extLst>
              <a:ext uri="{FF2B5EF4-FFF2-40B4-BE49-F238E27FC236}">
                <a16:creationId xmlns:a16="http://schemas.microsoft.com/office/drawing/2014/main" id="{BB3A4A77-F6FA-4413-9BA0-0D666D7C021C}"/>
              </a:ext>
            </a:extLst>
          </p:cNvPr>
          <p:cNvPicPr>
            <a:picLocks noChangeAspect="1"/>
          </p:cNvPicPr>
          <p:nvPr/>
        </p:nvPicPr>
        <p:blipFill>
          <a:blip r:embed="rId5"/>
          <a:stretch>
            <a:fillRect/>
          </a:stretch>
        </p:blipFill>
        <p:spPr>
          <a:xfrm>
            <a:off x="1742604" y="1310480"/>
            <a:ext cx="6908850" cy="4237040"/>
          </a:xfrm>
          <a:prstGeom prst="rect">
            <a:avLst/>
          </a:prstGeom>
        </p:spPr>
      </p:pic>
    </p:spTree>
    <p:extLst>
      <p:ext uri="{BB962C8B-B14F-4D97-AF65-F5344CB8AC3E}">
        <p14:creationId xmlns:p14="http://schemas.microsoft.com/office/powerpoint/2010/main" val="1398884266"/>
      </p:ext>
    </p:extLst>
  </p:cSld>
  <p:clrMapOvr>
    <a:masterClrMapping/>
  </p:clrMapOvr>
  <mc:AlternateContent xmlns:mc="http://schemas.openxmlformats.org/markup-compatibility/2006" xmlns:p14="http://schemas.microsoft.com/office/powerpoint/2010/main">
    <mc:Choice Requires="p14">
      <p:transition spd="slow" p14:dur="3400" advClick="0" advTm="200">
        <p14:reveal/>
      </p:transition>
    </mc:Choice>
    <mc:Fallback xmlns="">
      <p:transition spd="slow" advClick="0" advTm="2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200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Exempt Errors</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4" name="Picture 3">
            <a:extLst>
              <a:ext uri="{FF2B5EF4-FFF2-40B4-BE49-F238E27FC236}">
                <a16:creationId xmlns:a16="http://schemas.microsoft.com/office/drawing/2014/main" id="{12341F61-D604-435E-B3D3-EDC9108AC5FB}"/>
              </a:ext>
            </a:extLst>
          </p:cNvPr>
          <p:cNvPicPr>
            <a:picLocks noChangeAspect="1"/>
          </p:cNvPicPr>
          <p:nvPr/>
        </p:nvPicPr>
        <p:blipFill>
          <a:blip r:embed="rId5"/>
          <a:stretch>
            <a:fillRect/>
          </a:stretch>
        </p:blipFill>
        <p:spPr>
          <a:xfrm>
            <a:off x="634512" y="1478206"/>
            <a:ext cx="5756262" cy="2917947"/>
          </a:xfrm>
          <a:prstGeom prst="rect">
            <a:avLst/>
          </a:prstGeom>
        </p:spPr>
      </p:pic>
      <p:pic>
        <p:nvPicPr>
          <p:cNvPr id="5" name="Picture 4">
            <a:extLst>
              <a:ext uri="{FF2B5EF4-FFF2-40B4-BE49-F238E27FC236}">
                <a16:creationId xmlns:a16="http://schemas.microsoft.com/office/drawing/2014/main" id="{820B5594-E11F-40D5-BD5A-759A6B2F8DDE}"/>
              </a:ext>
            </a:extLst>
          </p:cNvPr>
          <p:cNvPicPr>
            <a:picLocks noChangeAspect="1"/>
          </p:cNvPicPr>
          <p:nvPr/>
        </p:nvPicPr>
        <p:blipFill>
          <a:blip r:embed="rId6"/>
          <a:stretch>
            <a:fillRect/>
          </a:stretch>
        </p:blipFill>
        <p:spPr>
          <a:xfrm>
            <a:off x="6838948" y="2146027"/>
            <a:ext cx="4076700" cy="2076450"/>
          </a:xfrm>
          <a:prstGeom prst="rect">
            <a:avLst/>
          </a:prstGeom>
        </p:spPr>
      </p:pic>
    </p:spTree>
    <p:extLst>
      <p:ext uri="{BB962C8B-B14F-4D97-AF65-F5344CB8AC3E}">
        <p14:creationId xmlns:p14="http://schemas.microsoft.com/office/powerpoint/2010/main" val="4263234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par>
                          <p:cTn id="17" fill="hold">
                            <p:stCondLst>
                              <p:cond delay="3000"/>
                            </p:stCondLst>
                            <p:childTnLst>
                              <p:par>
                                <p:cTn id="18" presetID="6" presetClass="emph" presetSubtype="0" fill="hold" nodeType="afterEffect">
                                  <p:stCondLst>
                                    <p:cond delay="0"/>
                                  </p:stCondLst>
                                  <p:childTnLst>
                                    <p:animScale>
                                      <p:cBhvr>
                                        <p:cTn id="19"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What's New in 3.3 Validations</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1"/>
          </p:nvPr>
        </p:nvSpPr>
        <p:spPr>
          <a:xfrm>
            <a:off x="838200" y="1825626"/>
            <a:ext cx="5181600" cy="3794289"/>
          </a:xfrm>
        </p:spPr>
        <p:txBody>
          <a:bodyPr/>
          <a:lstStyle/>
          <a:p>
            <a:pPr lvl="0"/>
            <a:r>
              <a:rPr lang="en-US" dirty="0">
                <a:solidFill>
                  <a:srgbClr val="1E428A"/>
                </a:solidFill>
              </a:rPr>
              <a:t>Coincident Vertices</a:t>
            </a:r>
          </a:p>
          <a:p>
            <a:pPr lvl="0"/>
            <a:endParaRPr lang="en-US" dirty="0">
              <a:solidFill>
                <a:srgbClr val="1E428A"/>
              </a:solidFill>
            </a:endParaRPr>
          </a:p>
          <a:p>
            <a:pPr lvl="0"/>
            <a:endParaRPr lang="en-US" dirty="0">
              <a:solidFill>
                <a:srgbClr val="1E428A"/>
              </a:solidFill>
            </a:endParaRPr>
          </a:p>
          <a:p>
            <a:pPr lvl="0"/>
            <a:r>
              <a:rPr lang="en-US" dirty="0">
                <a:solidFill>
                  <a:srgbClr val="1E428A"/>
                </a:solidFill>
              </a:rPr>
              <a:t>Custom SQL Query</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5" name="Picture 4">
            <a:extLst>
              <a:ext uri="{FF2B5EF4-FFF2-40B4-BE49-F238E27FC236}">
                <a16:creationId xmlns:a16="http://schemas.microsoft.com/office/drawing/2014/main" id="{64BF35C9-B4AD-41FE-B8FC-955A9F8B0223}"/>
              </a:ext>
            </a:extLst>
          </p:cNvPr>
          <p:cNvPicPr>
            <a:picLocks noChangeAspect="1"/>
          </p:cNvPicPr>
          <p:nvPr/>
        </p:nvPicPr>
        <p:blipFill>
          <a:blip r:embed="rId5"/>
          <a:stretch>
            <a:fillRect/>
          </a:stretch>
        </p:blipFill>
        <p:spPr>
          <a:xfrm>
            <a:off x="4791807" y="1363001"/>
            <a:ext cx="5690923" cy="3666199"/>
          </a:xfrm>
          <a:prstGeom prst="rect">
            <a:avLst/>
          </a:prstGeom>
        </p:spPr>
      </p:pic>
    </p:spTree>
    <p:extLst>
      <p:ext uri="{BB962C8B-B14F-4D97-AF65-F5344CB8AC3E}">
        <p14:creationId xmlns:p14="http://schemas.microsoft.com/office/powerpoint/2010/main" val="2606055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1700"/>
                            </p:stCondLst>
                            <p:childTnLst>
                              <p:par>
                                <p:cTn id="12" presetID="45"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17" fill="hold">
                            <p:stCondLst>
                              <p:cond delay="3700"/>
                            </p:stCondLst>
                            <p:childTnLst>
                              <p:par>
                                <p:cTn id="18" presetID="45"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anim calcmode="lin" valueType="num">
                                      <p:cBhvr>
                                        <p:cTn id="21"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23" fill="hold">
                            <p:stCondLst>
                              <p:cond delay="5700"/>
                            </p:stCondLst>
                            <p:childTnLst>
                              <p:par>
                                <p:cTn id="24" presetID="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6200"/>
                            </p:stCondLst>
                            <p:childTnLst>
                              <p:par>
                                <p:cTn id="29" presetID="32" presetClass="emph" presetSubtype="0" fill="hold" nodeType="afterEffect">
                                  <p:stCondLst>
                                    <p:cond delay="0"/>
                                  </p:stCondLst>
                                  <p:childTnLst>
                                    <p:animRot by="120000">
                                      <p:cBhvr>
                                        <p:cTn id="30" dur="100" fill="hold">
                                          <p:stCondLst>
                                            <p:cond delay="0"/>
                                          </p:stCondLst>
                                        </p:cTn>
                                        <p:tgtEl>
                                          <p:spTgt spid="5"/>
                                        </p:tgtEl>
                                        <p:attrNameLst>
                                          <p:attrName>r</p:attrName>
                                        </p:attrNameLst>
                                      </p:cBhvr>
                                    </p:animRot>
                                    <p:animRot by="-240000">
                                      <p:cBhvr>
                                        <p:cTn id="31" dur="200" fill="hold">
                                          <p:stCondLst>
                                            <p:cond delay="200"/>
                                          </p:stCondLst>
                                        </p:cTn>
                                        <p:tgtEl>
                                          <p:spTgt spid="5"/>
                                        </p:tgtEl>
                                        <p:attrNameLst>
                                          <p:attrName>r</p:attrName>
                                        </p:attrNameLst>
                                      </p:cBhvr>
                                    </p:animRot>
                                    <p:animRot by="240000">
                                      <p:cBhvr>
                                        <p:cTn id="32" dur="200" fill="hold">
                                          <p:stCondLst>
                                            <p:cond delay="400"/>
                                          </p:stCondLst>
                                        </p:cTn>
                                        <p:tgtEl>
                                          <p:spTgt spid="5"/>
                                        </p:tgtEl>
                                        <p:attrNameLst>
                                          <p:attrName>r</p:attrName>
                                        </p:attrNameLst>
                                      </p:cBhvr>
                                    </p:animRot>
                                    <p:animRot by="-240000">
                                      <p:cBhvr>
                                        <p:cTn id="33" dur="200" fill="hold">
                                          <p:stCondLst>
                                            <p:cond delay="600"/>
                                          </p:stCondLst>
                                        </p:cTn>
                                        <p:tgtEl>
                                          <p:spTgt spid="5"/>
                                        </p:tgtEl>
                                        <p:attrNameLst>
                                          <p:attrName>r</p:attrName>
                                        </p:attrNameLst>
                                      </p:cBhvr>
                                    </p:animRot>
                                    <p:animRot by="120000">
                                      <p:cBhvr>
                                        <p:cTn id="34"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Coincident Vertices </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1"/>
          </p:nvPr>
        </p:nvSpPr>
        <p:spPr>
          <a:xfrm>
            <a:off x="838200" y="1441698"/>
            <a:ext cx="5181600" cy="3794289"/>
          </a:xfrm>
        </p:spPr>
        <p:txBody>
          <a:bodyPr>
            <a:normAutofit fontScale="92500" lnSpcReduction="10000"/>
          </a:bodyPr>
          <a:lstStyle/>
          <a:p>
            <a:pPr lvl="0"/>
            <a:endParaRPr lang="en-US" dirty="0">
              <a:solidFill>
                <a:srgbClr val="1E428A"/>
              </a:solidFill>
            </a:endParaRPr>
          </a:p>
          <a:p>
            <a:pPr lvl="0"/>
            <a:r>
              <a:rPr lang="en-US" sz="2600" dirty="0">
                <a:solidFill>
                  <a:srgbClr val="1E428A"/>
                </a:solidFill>
              </a:rPr>
              <a:t>Returns lines with vertices that are within a specified tolerance </a:t>
            </a:r>
          </a:p>
          <a:p>
            <a:pPr lvl="0"/>
            <a:r>
              <a:rPr lang="en-US" sz="2600" dirty="0">
                <a:solidFill>
                  <a:srgbClr val="1E428A"/>
                </a:solidFill>
              </a:rPr>
              <a:t>Having coincident vertices negatively affect the electric network and should be removed </a:t>
            </a:r>
          </a:p>
          <a:p>
            <a:pPr lvl="0"/>
            <a:r>
              <a:rPr lang="en-US" sz="2600" dirty="0">
                <a:solidFill>
                  <a:srgbClr val="1E428A"/>
                </a:solidFill>
              </a:rPr>
              <a:t>Recommend .1 tolerance setting for Primary and Secondary(Same as coincident points)</a:t>
            </a:r>
          </a:p>
          <a:p>
            <a:pPr lvl="0"/>
            <a:r>
              <a:rPr lang="en-US" sz="2600" dirty="0">
                <a:solidFill>
                  <a:srgbClr val="1E428A"/>
                </a:solidFill>
              </a:rPr>
              <a:t>Previously found using ESRI methods </a:t>
            </a:r>
          </a:p>
          <a:p>
            <a:pPr lvl="0"/>
            <a:endParaRPr lang="en-US" dirty="0">
              <a:solidFill>
                <a:srgbClr val="1E428A"/>
              </a:solidFill>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613929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Custom SQL QUERY</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1"/>
          </p:nvPr>
        </p:nvSpPr>
        <p:spPr>
          <a:xfrm>
            <a:off x="732692" y="1531855"/>
            <a:ext cx="5181600" cy="3794289"/>
          </a:xfrm>
        </p:spPr>
        <p:txBody>
          <a:bodyPr>
            <a:normAutofit/>
          </a:bodyPr>
          <a:lstStyle/>
          <a:p>
            <a:pPr lvl="0"/>
            <a:r>
              <a:rPr lang="en-US" sz="2400" dirty="0">
                <a:solidFill>
                  <a:srgbClr val="1E428A"/>
                </a:solidFill>
              </a:rPr>
              <a:t>Must be connected to SDE Data</a:t>
            </a:r>
          </a:p>
          <a:p>
            <a:pPr lvl="0"/>
            <a:endParaRPr lang="en-US" sz="2400" dirty="0">
              <a:solidFill>
                <a:srgbClr val="1E428A"/>
              </a:solidFill>
            </a:endParaRPr>
          </a:p>
          <a:p>
            <a:pPr lvl="0"/>
            <a:r>
              <a:rPr lang="en-US" sz="2400" dirty="0">
                <a:solidFill>
                  <a:srgbClr val="1E428A"/>
                </a:solidFill>
              </a:rPr>
              <a:t>Queries are built in SQL Language</a:t>
            </a:r>
          </a:p>
          <a:p>
            <a:pPr lvl="0"/>
            <a:endParaRPr lang="en-US" sz="2400" dirty="0">
              <a:solidFill>
                <a:srgbClr val="1E428A"/>
              </a:solidFill>
            </a:endParaRPr>
          </a:p>
          <a:p>
            <a:pPr lvl="0"/>
            <a:r>
              <a:rPr lang="en-US" sz="2400" dirty="0">
                <a:solidFill>
                  <a:srgbClr val="1E428A"/>
                </a:solidFill>
              </a:rPr>
              <a:t>Must have knowledge of SQL to build custom queries</a:t>
            </a:r>
          </a:p>
          <a:p>
            <a:pPr lvl="0"/>
            <a:endParaRPr lang="en-US" sz="2400" dirty="0">
              <a:solidFill>
                <a:srgbClr val="1E428A"/>
              </a:solidFill>
            </a:endParaRPr>
          </a:p>
          <a:p>
            <a:pPr lvl="0"/>
            <a:r>
              <a:rPr lang="en-US" sz="2400" dirty="0">
                <a:solidFill>
                  <a:srgbClr val="1E428A"/>
                </a:solidFill>
              </a:rPr>
              <a:t>Standard templates are available</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5316"/>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10" name="Subtitle 2">
            <a:extLst>
              <a:ext uri="{FF2B5EF4-FFF2-40B4-BE49-F238E27FC236}">
                <a16:creationId xmlns:a16="http://schemas.microsoft.com/office/drawing/2014/main" id="{895D6CFE-0762-4436-B935-33A83F2AFD8C}"/>
              </a:ext>
            </a:extLst>
          </p:cNvPr>
          <p:cNvSpPr txBox="1">
            <a:spLocks/>
          </p:cNvSpPr>
          <p:nvPr/>
        </p:nvSpPr>
        <p:spPr>
          <a:xfrm>
            <a:off x="5914292" y="1149016"/>
            <a:ext cx="5181600" cy="3929631"/>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1E428A"/>
                </a:solidFill>
              </a:rPr>
              <a:t>Enhanced ability to automate and customize detailed QC checks</a:t>
            </a:r>
          </a:p>
          <a:p>
            <a:r>
              <a:rPr lang="en-US" sz="2400" dirty="0">
                <a:solidFill>
                  <a:srgbClr val="1E428A"/>
                </a:solidFill>
              </a:rPr>
              <a:t>Results written to same results schema as all other standard checks. However we have the ability to customize what we see in the grouping fields </a:t>
            </a:r>
          </a:p>
          <a:p>
            <a:r>
              <a:rPr lang="en-US" sz="2400" dirty="0">
                <a:solidFill>
                  <a:srgbClr val="1E428A"/>
                </a:solidFill>
              </a:rPr>
              <a:t>Contact support to help with new queries</a:t>
            </a:r>
          </a:p>
          <a:p>
            <a:r>
              <a:rPr lang="en-US" sz="2400" dirty="0">
                <a:solidFill>
                  <a:srgbClr val="1E428A"/>
                </a:solidFill>
              </a:rPr>
              <a:t>Lets take a look at some standard templates</a:t>
            </a:r>
          </a:p>
          <a:p>
            <a:endParaRPr lang="en-US" sz="2400" dirty="0">
              <a:solidFill>
                <a:srgbClr val="1E428A"/>
              </a:solidFill>
            </a:endParaRPr>
          </a:p>
          <a:p>
            <a:endParaRPr lang="en-US" sz="2400" dirty="0">
              <a:solidFill>
                <a:srgbClr val="1E428A"/>
              </a:solidFill>
            </a:endParaRPr>
          </a:p>
        </p:txBody>
      </p:sp>
    </p:spTree>
    <p:extLst>
      <p:ext uri="{BB962C8B-B14F-4D97-AF65-F5344CB8AC3E}">
        <p14:creationId xmlns:p14="http://schemas.microsoft.com/office/powerpoint/2010/main" val="10003300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1" end="1"/>
                                            </p:txEl>
                                          </p:spTgt>
                                        </p:tgtEl>
                                        <p:attrNameLst>
                                          <p:attrName>style.visibility</p:attrName>
                                        </p:attrNameLst>
                                      </p:cBhvr>
                                      <p:to>
                                        <p:strVal val="visible"/>
                                      </p:to>
                                    </p:set>
                                    <p:animEffect transition="in" filter="fade">
                                      <p:cBhvr>
                                        <p:cTn id="40" dur="500"/>
                                        <p:tgtEl>
                                          <p:spTgt spid="1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animEffect transition="in" filter="fade">
                                      <p:cBhvr>
                                        <p:cTn id="45" dur="500"/>
                                        <p:tgtEl>
                                          <p:spTgt spid="10">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xEl>
                                              <p:pRg st="3" end="3"/>
                                            </p:txEl>
                                          </p:spTgt>
                                        </p:tgtEl>
                                        <p:attrNameLst>
                                          <p:attrName>style.visibility</p:attrName>
                                        </p:attrNameLst>
                                      </p:cBhvr>
                                      <p:to>
                                        <p:strVal val="visible"/>
                                      </p:to>
                                    </p:set>
                                    <p:animEffect transition="in" filter="fade">
                                      <p:cBhvr>
                                        <p:cTn id="5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Custom SQL QUERY Templates </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1"/>
          </p:nvPr>
        </p:nvSpPr>
        <p:spPr>
          <a:xfrm>
            <a:off x="838200" y="1825626"/>
            <a:ext cx="5181600" cy="3794289"/>
          </a:xfrm>
        </p:spPr>
        <p:txBody>
          <a:bodyPr>
            <a:normAutofit/>
          </a:bodyPr>
          <a:lstStyle/>
          <a:p>
            <a:pPr lvl="0"/>
            <a:r>
              <a:rPr lang="en-US" sz="2400" dirty="0">
                <a:solidFill>
                  <a:srgbClr val="1E428A"/>
                </a:solidFill>
              </a:rPr>
              <a:t>Included in the new release are several stock SQL templates </a:t>
            </a:r>
          </a:p>
          <a:p>
            <a:pPr lvl="0"/>
            <a:r>
              <a:rPr lang="en-US" sz="2400" dirty="0">
                <a:solidFill>
                  <a:srgbClr val="1E428A"/>
                </a:solidFill>
              </a:rPr>
              <a:t>These checks can be used as built or modified to fit client needs</a:t>
            </a:r>
          </a:p>
          <a:p>
            <a:pPr lvl="0"/>
            <a:r>
              <a:rPr lang="en-US" sz="2400" dirty="0">
                <a:solidFill>
                  <a:srgbClr val="1E428A"/>
                </a:solidFill>
              </a:rPr>
              <a:t>Packaged Templates….. </a:t>
            </a:r>
            <a:r>
              <a:rPr lang="en-US" sz="1700" dirty="0">
                <a:solidFill>
                  <a:srgbClr val="1E428A"/>
                </a:solidFill>
              </a:rPr>
              <a:t>Identify banks more than specified distance from related structure, finding orphaned assets, Transformer assets not coincident with related structure, Find Construction units that exist in data but not in the Construction Unit Library, Find OH transformers not related to OH Structures…….This list will continue to grow</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76202"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216189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Creating new SQL profiles</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1"/>
          </p:nvPr>
        </p:nvSpPr>
        <p:spPr>
          <a:xfrm>
            <a:off x="838200" y="1825626"/>
            <a:ext cx="5181600" cy="3794289"/>
          </a:xfrm>
        </p:spPr>
        <p:txBody>
          <a:bodyPr>
            <a:normAutofit/>
          </a:bodyPr>
          <a:lstStyle/>
          <a:p>
            <a:pPr lvl="0"/>
            <a:r>
              <a:rPr lang="en-US" sz="2000" dirty="0">
                <a:solidFill>
                  <a:srgbClr val="1E428A"/>
                </a:solidFill>
              </a:rPr>
              <a:t>Custom Profiles can be created quickly and easily using the query builder</a:t>
            </a:r>
          </a:p>
          <a:p>
            <a:pPr lvl="0"/>
            <a:r>
              <a:rPr lang="en-US" sz="2000" dirty="0">
                <a:solidFill>
                  <a:srgbClr val="1E428A"/>
                </a:solidFill>
              </a:rPr>
              <a:t>Can be as simple or as complex as the end user SQL knowledge</a:t>
            </a:r>
          </a:p>
          <a:p>
            <a:pPr lvl="0"/>
            <a:r>
              <a:rPr lang="en-US" sz="2000" dirty="0">
                <a:solidFill>
                  <a:srgbClr val="1E428A"/>
                </a:solidFill>
              </a:rPr>
              <a:t>Use existing templates as a starting point</a:t>
            </a:r>
          </a:p>
          <a:p>
            <a:pPr lvl="0"/>
            <a:r>
              <a:rPr lang="en-US" sz="2000" i="1" dirty="0">
                <a:solidFill>
                  <a:srgbClr val="1E428A"/>
                </a:solidFill>
              </a:rPr>
              <a:t>Can you think of any SQL checks that would improve your GIS database QC? </a:t>
            </a:r>
          </a:p>
          <a:p>
            <a:pPr lvl="0"/>
            <a:r>
              <a:rPr lang="en-US" sz="2000" i="1" dirty="0">
                <a:solidFill>
                  <a:srgbClr val="1E428A"/>
                </a:solidFill>
              </a:rPr>
              <a:t> </a:t>
            </a:r>
            <a:r>
              <a:rPr lang="en-US" sz="2000" dirty="0">
                <a:solidFill>
                  <a:srgbClr val="1E428A"/>
                </a:solidFill>
              </a:rPr>
              <a:t>We will gladly help you generate custom queries as we roll out the enhanced Futura validation suite</a:t>
            </a:r>
          </a:p>
          <a:p>
            <a:pPr lvl="0"/>
            <a:endParaRPr lang="en-US" sz="1800" dirty="0">
              <a:solidFill>
                <a:srgbClr val="1E428A"/>
              </a:solidFill>
            </a:endParaRPr>
          </a:p>
          <a:p>
            <a:pPr lvl="0"/>
            <a:endParaRPr lang="en-US" sz="1800" dirty="0">
              <a:solidFill>
                <a:srgbClr val="1E428A"/>
              </a:solidFill>
            </a:endParaRPr>
          </a:p>
          <a:p>
            <a:pPr lvl="0"/>
            <a:endParaRPr lang="en-US" sz="1800" dirty="0">
              <a:solidFill>
                <a:srgbClr val="1E428A"/>
              </a:solidFill>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76202"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038536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SQL EDITOR</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3" name="Picture 2">
            <a:extLst>
              <a:ext uri="{FF2B5EF4-FFF2-40B4-BE49-F238E27FC236}">
                <a16:creationId xmlns:a16="http://schemas.microsoft.com/office/drawing/2014/main" id="{7773D4B9-E4B3-4DF5-98D7-E2BEC0FF213B}"/>
              </a:ext>
            </a:extLst>
          </p:cNvPr>
          <p:cNvPicPr>
            <a:picLocks noChangeAspect="1"/>
          </p:cNvPicPr>
          <p:nvPr/>
        </p:nvPicPr>
        <p:blipFill>
          <a:blip r:embed="rId5"/>
          <a:stretch>
            <a:fillRect/>
          </a:stretch>
        </p:blipFill>
        <p:spPr>
          <a:xfrm>
            <a:off x="3827136" y="965919"/>
            <a:ext cx="6987404" cy="5147399"/>
          </a:xfrm>
          <a:prstGeom prst="rect">
            <a:avLst/>
          </a:prstGeom>
        </p:spPr>
      </p:pic>
    </p:spTree>
    <p:extLst>
      <p:ext uri="{BB962C8B-B14F-4D97-AF65-F5344CB8AC3E}">
        <p14:creationId xmlns:p14="http://schemas.microsoft.com/office/powerpoint/2010/main" val="1296217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82688"/>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7" name="Picture 6">
            <a:extLst>
              <a:ext uri="{FF2B5EF4-FFF2-40B4-BE49-F238E27FC236}">
                <a16:creationId xmlns:a16="http://schemas.microsoft.com/office/drawing/2014/main" id="{20DB329B-12CC-4D96-B73D-20DE1D117A8E}"/>
              </a:ext>
            </a:extLst>
          </p:cNvPr>
          <p:cNvPicPr>
            <a:picLocks noChangeAspect="1"/>
          </p:cNvPicPr>
          <p:nvPr/>
        </p:nvPicPr>
        <p:blipFill>
          <a:blip r:embed="rId5"/>
          <a:stretch>
            <a:fillRect/>
          </a:stretch>
        </p:blipFill>
        <p:spPr>
          <a:xfrm>
            <a:off x="1169377" y="1463549"/>
            <a:ext cx="8936244" cy="4137150"/>
          </a:xfrm>
          <a:prstGeom prst="rect">
            <a:avLst/>
          </a:prstGeom>
        </p:spPr>
      </p:pic>
    </p:spTree>
    <p:extLst>
      <p:ext uri="{BB962C8B-B14F-4D97-AF65-F5344CB8AC3E}">
        <p14:creationId xmlns:p14="http://schemas.microsoft.com/office/powerpoint/2010/main" val="975849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Query Builder</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4" name="Picture 3">
            <a:extLst>
              <a:ext uri="{FF2B5EF4-FFF2-40B4-BE49-F238E27FC236}">
                <a16:creationId xmlns:a16="http://schemas.microsoft.com/office/drawing/2014/main" id="{FE0DE4FE-241C-4C98-849B-FEC5172A7DAC}"/>
              </a:ext>
            </a:extLst>
          </p:cNvPr>
          <p:cNvPicPr>
            <a:picLocks noChangeAspect="1"/>
          </p:cNvPicPr>
          <p:nvPr/>
        </p:nvPicPr>
        <p:blipFill>
          <a:blip r:embed="rId5"/>
          <a:stretch>
            <a:fillRect/>
          </a:stretch>
        </p:blipFill>
        <p:spPr>
          <a:xfrm>
            <a:off x="4253437" y="597598"/>
            <a:ext cx="6943808" cy="5379955"/>
          </a:xfrm>
          <a:prstGeom prst="rect">
            <a:avLst/>
          </a:prstGeom>
        </p:spPr>
      </p:pic>
    </p:spTree>
    <p:extLst>
      <p:ext uri="{BB962C8B-B14F-4D97-AF65-F5344CB8AC3E}">
        <p14:creationId xmlns:p14="http://schemas.microsoft.com/office/powerpoint/2010/main" val="2118932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Join Builder</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3" name="Picture 2">
            <a:extLst>
              <a:ext uri="{FF2B5EF4-FFF2-40B4-BE49-F238E27FC236}">
                <a16:creationId xmlns:a16="http://schemas.microsoft.com/office/drawing/2014/main" id="{A58C8B47-53AD-4EB2-991A-89D7FF72C09F}"/>
              </a:ext>
            </a:extLst>
          </p:cNvPr>
          <p:cNvPicPr>
            <a:picLocks noChangeAspect="1"/>
          </p:cNvPicPr>
          <p:nvPr/>
        </p:nvPicPr>
        <p:blipFill>
          <a:blip r:embed="rId5"/>
          <a:stretch>
            <a:fillRect/>
          </a:stretch>
        </p:blipFill>
        <p:spPr>
          <a:xfrm>
            <a:off x="3702983" y="486721"/>
            <a:ext cx="7700244" cy="5939018"/>
          </a:xfrm>
          <a:prstGeom prst="rect">
            <a:avLst/>
          </a:prstGeom>
        </p:spPr>
      </p:pic>
    </p:spTree>
    <p:extLst>
      <p:ext uri="{BB962C8B-B14F-4D97-AF65-F5344CB8AC3E}">
        <p14:creationId xmlns:p14="http://schemas.microsoft.com/office/powerpoint/2010/main" val="1210054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Asset Templates</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3" name="Picture 2">
            <a:extLst>
              <a:ext uri="{FF2B5EF4-FFF2-40B4-BE49-F238E27FC236}">
                <a16:creationId xmlns:a16="http://schemas.microsoft.com/office/drawing/2014/main" id="{857F72BF-C9F7-4286-968C-0283807854A4}"/>
              </a:ext>
            </a:extLst>
          </p:cNvPr>
          <p:cNvPicPr>
            <a:picLocks noChangeAspect="1"/>
          </p:cNvPicPr>
          <p:nvPr/>
        </p:nvPicPr>
        <p:blipFill>
          <a:blip r:embed="rId5"/>
          <a:stretch>
            <a:fillRect/>
          </a:stretch>
        </p:blipFill>
        <p:spPr>
          <a:xfrm>
            <a:off x="3250276" y="1336292"/>
            <a:ext cx="6660659" cy="5147205"/>
          </a:xfrm>
          <a:prstGeom prst="rect">
            <a:avLst/>
          </a:prstGeom>
        </p:spPr>
      </p:pic>
    </p:spTree>
    <p:extLst>
      <p:ext uri="{BB962C8B-B14F-4D97-AF65-F5344CB8AC3E}">
        <p14:creationId xmlns:p14="http://schemas.microsoft.com/office/powerpoint/2010/main" val="1409042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Standard Templates</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3" name="Picture 2">
            <a:extLst>
              <a:ext uri="{FF2B5EF4-FFF2-40B4-BE49-F238E27FC236}">
                <a16:creationId xmlns:a16="http://schemas.microsoft.com/office/drawing/2014/main" id="{1106DEE0-F650-49A3-9427-31E4BDD67E4D}"/>
              </a:ext>
            </a:extLst>
          </p:cNvPr>
          <p:cNvPicPr>
            <a:picLocks noChangeAspect="1"/>
          </p:cNvPicPr>
          <p:nvPr/>
        </p:nvPicPr>
        <p:blipFill>
          <a:blip r:embed="rId5"/>
          <a:stretch>
            <a:fillRect/>
          </a:stretch>
        </p:blipFill>
        <p:spPr>
          <a:xfrm>
            <a:off x="3358342" y="1307015"/>
            <a:ext cx="7100108" cy="5503359"/>
          </a:xfrm>
          <a:prstGeom prst="rect">
            <a:avLst/>
          </a:prstGeom>
        </p:spPr>
      </p:pic>
    </p:spTree>
    <p:extLst>
      <p:ext uri="{BB962C8B-B14F-4D97-AF65-F5344CB8AC3E}">
        <p14:creationId xmlns:p14="http://schemas.microsoft.com/office/powerpoint/2010/main" val="3032149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Relates</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4" name="Picture 3">
            <a:extLst>
              <a:ext uri="{FF2B5EF4-FFF2-40B4-BE49-F238E27FC236}">
                <a16:creationId xmlns:a16="http://schemas.microsoft.com/office/drawing/2014/main" id="{B778286E-E0B5-4884-ABF6-08EAF156962A}"/>
              </a:ext>
            </a:extLst>
          </p:cNvPr>
          <p:cNvPicPr>
            <a:picLocks noChangeAspect="1"/>
          </p:cNvPicPr>
          <p:nvPr/>
        </p:nvPicPr>
        <p:blipFill>
          <a:blip r:embed="rId5"/>
          <a:stretch>
            <a:fillRect/>
          </a:stretch>
        </p:blipFill>
        <p:spPr>
          <a:xfrm>
            <a:off x="2776451" y="501079"/>
            <a:ext cx="7823315" cy="6081005"/>
          </a:xfrm>
          <a:prstGeom prst="rect">
            <a:avLst/>
          </a:prstGeom>
        </p:spPr>
      </p:pic>
    </p:spTree>
    <p:extLst>
      <p:ext uri="{BB962C8B-B14F-4D97-AF65-F5344CB8AC3E}">
        <p14:creationId xmlns:p14="http://schemas.microsoft.com/office/powerpoint/2010/main" val="1664261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Resources</a:t>
            </a:r>
          </a:p>
        </p:txBody>
      </p:sp>
      <p:sp>
        <p:nvSpPr>
          <p:cNvPr id="5" name="Text Placeholder 4">
            <a:extLst>
              <a:ext uri="{FF2B5EF4-FFF2-40B4-BE49-F238E27FC236}">
                <a16:creationId xmlns:a16="http://schemas.microsoft.com/office/drawing/2014/main" id="{57687B3D-691B-864E-9EED-66DCD4C4A1FB}"/>
              </a:ext>
            </a:extLst>
          </p:cNvPr>
          <p:cNvSpPr>
            <a:spLocks noGrp="1"/>
          </p:cNvSpPr>
          <p:nvPr>
            <p:ph type="body" idx="1"/>
          </p:nvPr>
        </p:nvSpPr>
        <p:spPr/>
        <p:txBody>
          <a:bodyPr>
            <a:normAutofit/>
          </a:bodyPr>
          <a:lstStyle/>
          <a:p>
            <a:r>
              <a:rPr lang="en-US" sz="2800" dirty="0">
                <a:solidFill>
                  <a:srgbClr val="1E428A"/>
                </a:solidFill>
              </a:rPr>
              <a:t>Help?</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2"/>
          </p:nvPr>
        </p:nvSpPr>
        <p:spPr>
          <a:xfrm>
            <a:off x="839789" y="2505077"/>
            <a:ext cx="5157787" cy="3114839"/>
          </a:xfrm>
        </p:spPr>
        <p:txBody>
          <a:bodyPr>
            <a:normAutofit/>
          </a:bodyPr>
          <a:lstStyle/>
          <a:p>
            <a:pPr lvl="0"/>
            <a:r>
              <a:rPr lang="en-US" sz="1800" dirty="0">
                <a:solidFill>
                  <a:srgbClr val="1E428A"/>
                </a:solidFill>
              </a:rPr>
              <a:t>Futura Client </a:t>
            </a:r>
            <a:r>
              <a:rPr lang="en-US" sz="1800" dirty="0" err="1">
                <a:solidFill>
                  <a:srgbClr val="1E428A"/>
                </a:solidFill>
              </a:rPr>
              <a:t>Protal</a:t>
            </a:r>
            <a:r>
              <a:rPr lang="en-US" sz="1800" dirty="0">
                <a:solidFill>
                  <a:srgbClr val="1E428A"/>
                </a:solidFill>
              </a:rPr>
              <a:t>- Futuragis.com</a:t>
            </a:r>
          </a:p>
          <a:p>
            <a:pPr lvl="1"/>
            <a:r>
              <a:rPr lang="en-US" sz="1400" dirty="0">
                <a:solidFill>
                  <a:srgbClr val="1E428A"/>
                </a:solidFill>
              </a:rPr>
              <a:t>Help Docs </a:t>
            </a:r>
            <a:r>
              <a:rPr lang="en-US" sz="1400" dirty="0">
                <a:solidFill>
                  <a:srgbClr val="1E428A"/>
                </a:solidFill>
                <a:sym typeface="Wingdings" panose="05000000000000000000" pitchFamily="2" charset="2"/>
              </a:rPr>
              <a:t> Futura GIS  Electrical Validation Tool</a:t>
            </a:r>
          </a:p>
          <a:p>
            <a:pPr lvl="0"/>
            <a:r>
              <a:rPr lang="en-US" sz="1800" dirty="0">
                <a:solidFill>
                  <a:srgbClr val="1E428A"/>
                </a:solidFill>
                <a:sym typeface="Wingdings" panose="05000000000000000000" pitchFamily="2" charset="2"/>
              </a:rPr>
              <a:t>Futura GIS help</a:t>
            </a:r>
          </a:p>
        </p:txBody>
      </p:sp>
      <p:sp>
        <p:nvSpPr>
          <p:cNvPr id="6" name="Text Placeholder 5">
            <a:extLst>
              <a:ext uri="{FF2B5EF4-FFF2-40B4-BE49-F238E27FC236}">
                <a16:creationId xmlns:a16="http://schemas.microsoft.com/office/drawing/2014/main" id="{E50CF2F9-DD2E-CC4A-BDF1-81CF1604687F}"/>
              </a:ext>
            </a:extLst>
          </p:cNvPr>
          <p:cNvSpPr>
            <a:spLocks noGrp="1"/>
          </p:cNvSpPr>
          <p:nvPr>
            <p:ph type="body" sz="quarter" idx="3"/>
          </p:nvPr>
        </p:nvSpPr>
        <p:spPr/>
        <p:txBody>
          <a:bodyPr>
            <a:normAutofit/>
          </a:bodyPr>
          <a:lstStyle/>
          <a:p>
            <a:r>
              <a:rPr lang="en-US" sz="2800" dirty="0">
                <a:solidFill>
                  <a:srgbClr val="1E428A"/>
                </a:solidFill>
              </a:rPr>
              <a:t>Questions???</a:t>
            </a: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7" name="Picture 6">
            <a:extLst>
              <a:ext uri="{FF2B5EF4-FFF2-40B4-BE49-F238E27FC236}">
                <a16:creationId xmlns:a16="http://schemas.microsoft.com/office/drawing/2014/main" id="{CABF24DD-33E2-4662-9188-5C239CDB3DEC}"/>
              </a:ext>
            </a:extLst>
          </p:cNvPr>
          <p:cNvPicPr>
            <a:picLocks noChangeAspect="1"/>
          </p:cNvPicPr>
          <p:nvPr/>
        </p:nvPicPr>
        <p:blipFill>
          <a:blip r:embed="rId5"/>
          <a:stretch>
            <a:fillRect/>
          </a:stretch>
        </p:blipFill>
        <p:spPr>
          <a:xfrm>
            <a:off x="1252903" y="3821111"/>
            <a:ext cx="1702732" cy="1342539"/>
          </a:xfrm>
          <a:prstGeom prst="rect">
            <a:avLst/>
          </a:prstGeom>
        </p:spPr>
      </p:pic>
    </p:spTree>
    <p:extLst>
      <p:ext uri="{BB962C8B-B14F-4D97-AF65-F5344CB8AC3E}">
        <p14:creationId xmlns:p14="http://schemas.microsoft.com/office/powerpoint/2010/main" val="41195359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1" nodeType="clickEffect">
                                  <p:stCondLst>
                                    <p:cond delay="0"/>
                                  </p:stCondLst>
                                  <p:childTnLst>
                                    <p:animClr clrSpc="rgb" dir="cw">
                                      <p:cBhvr override="childStyle">
                                        <p:cTn id="13" dur="2000" autoRev="1" fill="remove"/>
                                        <p:tgtEl>
                                          <p:spTgt spid="6">
                                            <p:txEl>
                                              <p:pRg st="0" end="0"/>
                                            </p:txEl>
                                          </p:spTgt>
                                        </p:tgtEl>
                                        <p:attrNameLst>
                                          <p:attrName>style.color</p:attrName>
                                        </p:attrNameLst>
                                      </p:cBhvr>
                                      <p:to>
                                        <a:schemeClr val="bg1"/>
                                      </p:to>
                                    </p:animClr>
                                    <p:animClr clrSpc="rgb" dir="cw">
                                      <p:cBhvr>
                                        <p:cTn id="14" dur="2000" autoRev="1" fill="remove"/>
                                        <p:tgtEl>
                                          <p:spTgt spid="6">
                                            <p:txEl>
                                              <p:pRg st="0" end="0"/>
                                            </p:txEl>
                                          </p:spTgt>
                                        </p:tgtEl>
                                        <p:attrNameLst>
                                          <p:attrName>fillcolor</p:attrName>
                                        </p:attrNameLst>
                                      </p:cBhvr>
                                      <p:to>
                                        <a:schemeClr val="bg1"/>
                                      </p:to>
                                    </p:animClr>
                                    <p:set>
                                      <p:cBhvr>
                                        <p:cTn id="15" dur="2000" autoRev="1" fill="remove"/>
                                        <p:tgtEl>
                                          <p:spTgt spid="6">
                                            <p:txEl>
                                              <p:pRg st="0" end="0"/>
                                            </p:txEl>
                                          </p:spTgt>
                                        </p:tgtEl>
                                        <p:attrNameLst>
                                          <p:attrName>fill.type</p:attrName>
                                        </p:attrNameLst>
                                      </p:cBhvr>
                                      <p:to>
                                        <p:strVal val="solid"/>
                                      </p:to>
                                    </p:set>
                                    <p:set>
                                      <p:cBhvr>
                                        <p:cTn id="16" dur="2000" autoRev="1" fill="remove"/>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Thank you and Game on!</a:t>
            </a: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76202"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235660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16" name="Content Placeholder 9">
            <a:extLst>
              <a:ext uri="{FF2B5EF4-FFF2-40B4-BE49-F238E27FC236}">
                <a16:creationId xmlns:a16="http://schemas.microsoft.com/office/drawing/2014/main" id="{6B468838-3939-4CE1-80AE-14AB8EA3B655}"/>
              </a:ext>
            </a:extLst>
          </p:cNvPr>
          <p:cNvPicPr>
            <a:picLocks noChangeAspect="1"/>
          </p:cNvPicPr>
          <p:nvPr/>
        </p:nvPicPr>
        <p:blipFill>
          <a:blip r:embed="rId5"/>
          <a:stretch>
            <a:fillRect/>
          </a:stretch>
        </p:blipFill>
        <p:spPr>
          <a:xfrm>
            <a:off x="2127862" y="455965"/>
            <a:ext cx="7209396" cy="5146101"/>
          </a:xfrm>
          <a:prstGeom prst="rect">
            <a:avLst/>
          </a:prstGeom>
        </p:spPr>
      </p:pic>
    </p:spTree>
    <p:extLst>
      <p:ext uri="{BB962C8B-B14F-4D97-AF65-F5344CB8AC3E}">
        <p14:creationId xmlns:p14="http://schemas.microsoft.com/office/powerpoint/2010/main" val="3486707609"/>
      </p:ext>
    </p:extLst>
  </p:cSld>
  <p:clrMapOvr>
    <a:masterClrMapping/>
  </p:clrMapOvr>
  <mc:AlternateContent xmlns:mc="http://schemas.openxmlformats.org/markup-compatibility/2006" xmlns:p14="http://schemas.microsoft.com/office/powerpoint/2010/main">
    <mc:Choice Requires="p14">
      <p:transition spd="slow" p14:dur="3400" advClick="0" advTm="200">
        <p14:reveal/>
      </p:transition>
    </mc:Choice>
    <mc:Fallback xmlns="">
      <p:transition spd="slow" advClick="0" advTm="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par>
                          <p:cTn id="8" fill="hold">
                            <p:stCondLst>
                              <p:cond delay="2000"/>
                            </p:stCondLst>
                            <p:childTnLst>
                              <p:par>
                                <p:cTn id="9" presetID="32" presetClass="emph" presetSubtype="0" fill="hold" nodeType="afterEffect">
                                  <p:stCondLst>
                                    <p:cond delay="0"/>
                                  </p:stCondLst>
                                  <p:childTnLst>
                                    <p:animRot by="120000">
                                      <p:cBhvr>
                                        <p:cTn id="10" dur="100" fill="hold">
                                          <p:stCondLst>
                                            <p:cond delay="0"/>
                                          </p:stCondLst>
                                        </p:cTn>
                                        <p:tgtEl>
                                          <p:spTgt spid="16"/>
                                        </p:tgtEl>
                                        <p:attrNameLst>
                                          <p:attrName>r</p:attrName>
                                        </p:attrNameLst>
                                      </p:cBhvr>
                                    </p:animRot>
                                    <p:animRot by="-240000">
                                      <p:cBhvr>
                                        <p:cTn id="11" dur="200" fill="hold">
                                          <p:stCondLst>
                                            <p:cond delay="200"/>
                                          </p:stCondLst>
                                        </p:cTn>
                                        <p:tgtEl>
                                          <p:spTgt spid="16"/>
                                        </p:tgtEl>
                                        <p:attrNameLst>
                                          <p:attrName>r</p:attrName>
                                        </p:attrNameLst>
                                      </p:cBhvr>
                                    </p:animRot>
                                    <p:animRot by="240000">
                                      <p:cBhvr>
                                        <p:cTn id="12" dur="200" fill="hold">
                                          <p:stCondLst>
                                            <p:cond delay="400"/>
                                          </p:stCondLst>
                                        </p:cTn>
                                        <p:tgtEl>
                                          <p:spTgt spid="16"/>
                                        </p:tgtEl>
                                        <p:attrNameLst>
                                          <p:attrName>r</p:attrName>
                                        </p:attrNameLst>
                                      </p:cBhvr>
                                    </p:animRot>
                                    <p:animRot by="-240000">
                                      <p:cBhvr>
                                        <p:cTn id="13" dur="200" fill="hold">
                                          <p:stCondLst>
                                            <p:cond delay="600"/>
                                          </p:stCondLst>
                                        </p:cTn>
                                        <p:tgtEl>
                                          <p:spTgt spid="16"/>
                                        </p:tgtEl>
                                        <p:attrNameLst>
                                          <p:attrName>r</p:attrName>
                                        </p:attrNameLst>
                                      </p:cBhvr>
                                    </p:animRot>
                                    <p:animRot by="120000">
                                      <p:cBhvr>
                                        <p:cTn id="14" dur="200" fill="hold">
                                          <p:stCondLst>
                                            <p:cond delay="800"/>
                                          </p:stCondLst>
                                        </p:cTn>
                                        <p:tgtEl>
                                          <p:spTgt spid="16"/>
                                        </p:tgtEl>
                                        <p:attrNameLst>
                                          <p:attrName>r</p:attrName>
                                        </p:attrNameLst>
                                      </p:cBhvr>
                                    </p:animRot>
                                  </p:childTnLst>
                                </p:cTn>
                              </p:par>
                            </p:childTnLst>
                          </p:cTn>
                        </p:par>
                        <p:par>
                          <p:cTn id="15" fill="hold">
                            <p:stCondLst>
                              <p:cond delay="3000"/>
                            </p:stCondLst>
                            <p:childTnLst>
                              <p:par>
                                <p:cTn id="16" presetID="31" presetClass="exit" presetSubtype="0" fill="hold" nodeType="afterEffect">
                                  <p:stCondLst>
                                    <p:cond delay="0"/>
                                  </p:stCondLst>
                                  <p:childTnLst>
                                    <p:anim calcmode="lin" valueType="num">
                                      <p:cBhvr>
                                        <p:cTn id="17" dur="1000"/>
                                        <p:tgtEl>
                                          <p:spTgt spid="16"/>
                                        </p:tgtEl>
                                        <p:attrNameLst>
                                          <p:attrName>ppt_w</p:attrName>
                                        </p:attrNameLst>
                                      </p:cBhvr>
                                      <p:tavLst>
                                        <p:tav tm="0">
                                          <p:val>
                                            <p:strVal val="ppt_w"/>
                                          </p:val>
                                        </p:tav>
                                        <p:tav tm="100000">
                                          <p:val>
                                            <p:fltVal val="0"/>
                                          </p:val>
                                        </p:tav>
                                      </p:tavLst>
                                    </p:anim>
                                    <p:anim calcmode="lin" valueType="num">
                                      <p:cBhvr>
                                        <p:cTn id="18" dur="1000"/>
                                        <p:tgtEl>
                                          <p:spTgt spid="16"/>
                                        </p:tgtEl>
                                        <p:attrNameLst>
                                          <p:attrName>ppt_h</p:attrName>
                                        </p:attrNameLst>
                                      </p:cBhvr>
                                      <p:tavLst>
                                        <p:tav tm="0">
                                          <p:val>
                                            <p:strVal val="ppt_h"/>
                                          </p:val>
                                        </p:tav>
                                        <p:tav tm="100000">
                                          <p:val>
                                            <p:fltVal val="0"/>
                                          </p:val>
                                        </p:tav>
                                      </p:tavLst>
                                    </p:anim>
                                    <p:anim calcmode="lin" valueType="num">
                                      <p:cBhvr>
                                        <p:cTn id="19" dur="1000"/>
                                        <p:tgtEl>
                                          <p:spTgt spid="16"/>
                                        </p:tgtEl>
                                        <p:attrNameLst>
                                          <p:attrName>style.rotation</p:attrName>
                                        </p:attrNameLst>
                                      </p:cBhvr>
                                      <p:tavLst>
                                        <p:tav tm="0">
                                          <p:val>
                                            <p:fltVal val="0"/>
                                          </p:val>
                                        </p:tav>
                                        <p:tav tm="100000">
                                          <p:val>
                                            <p:fltVal val="90"/>
                                          </p:val>
                                        </p:tav>
                                      </p:tavLst>
                                    </p:anim>
                                    <p:animEffect transition="out" filter="fade">
                                      <p:cBhvr>
                                        <p:cTn id="20" dur="1000"/>
                                        <p:tgtEl>
                                          <p:spTgt spid="16"/>
                                        </p:tgtEl>
                                      </p:cBhvr>
                                    </p:animEffect>
                                    <p:set>
                                      <p:cBhvr>
                                        <p:cTn id="21"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INTRODUCTION</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16731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13" name="Subtitle 2">
            <a:extLst>
              <a:ext uri="{FF2B5EF4-FFF2-40B4-BE49-F238E27FC236}">
                <a16:creationId xmlns:a16="http://schemas.microsoft.com/office/drawing/2014/main" id="{2B1861D3-B2D5-417B-A55E-E8C40CCA21ED}"/>
              </a:ext>
            </a:extLst>
          </p:cNvPr>
          <p:cNvSpPr txBox="1">
            <a:spLocks/>
          </p:cNvSpPr>
          <p:nvPr/>
        </p:nvSpPr>
        <p:spPr>
          <a:xfrm>
            <a:off x="624559" y="1775313"/>
            <a:ext cx="5157787" cy="2822644"/>
          </a:xfrm>
          <a:prstGeom prst="rect">
            <a:avLst/>
          </a:prstGeom>
        </p:spPr>
        <p:txBody>
          <a:bodyP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1E428A"/>
                </a:solidFill>
              </a:rPr>
              <a:t>Why are Validation Tasks important</a:t>
            </a:r>
          </a:p>
          <a:p>
            <a:pPr marL="0" indent="0">
              <a:buNone/>
            </a:pPr>
            <a:endParaRPr lang="en-US" sz="1800" dirty="0">
              <a:solidFill>
                <a:srgbClr val="1E428A"/>
              </a:solidFill>
            </a:endParaRPr>
          </a:p>
          <a:p>
            <a:r>
              <a:rPr lang="en-US" sz="1800" dirty="0">
                <a:solidFill>
                  <a:srgbClr val="1E428A"/>
                </a:solidFill>
              </a:rPr>
              <a:t>Scheduled Validation Task</a:t>
            </a:r>
          </a:p>
          <a:p>
            <a:endParaRPr lang="en-US" sz="1800" dirty="0">
              <a:solidFill>
                <a:srgbClr val="1E428A"/>
              </a:solidFill>
            </a:endParaRPr>
          </a:p>
          <a:p>
            <a:r>
              <a:rPr lang="en-US" sz="1800" dirty="0">
                <a:solidFill>
                  <a:srgbClr val="1E428A"/>
                </a:solidFill>
              </a:rPr>
              <a:t>Suggested Validation Task</a:t>
            </a:r>
          </a:p>
          <a:p>
            <a:pPr marL="0" indent="0">
              <a:buNone/>
            </a:pPr>
            <a:endParaRPr lang="en-US" sz="1800" dirty="0">
              <a:solidFill>
                <a:srgbClr val="1E428A"/>
              </a:solidFill>
            </a:endParaRPr>
          </a:p>
          <a:p>
            <a:r>
              <a:rPr lang="en-US" sz="1800" dirty="0">
                <a:solidFill>
                  <a:srgbClr val="1E428A"/>
                </a:solidFill>
              </a:rPr>
              <a:t>How to find results</a:t>
            </a:r>
          </a:p>
          <a:p>
            <a:endParaRPr lang="en-US" sz="1800" dirty="0">
              <a:solidFill>
                <a:srgbClr val="1E428A"/>
              </a:solidFill>
            </a:endParaRPr>
          </a:p>
          <a:p>
            <a:endParaRPr lang="en-US" sz="1800" dirty="0">
              <a:solidFill>
                <a:srgbClr val="1E428A"/>
              </a:solidFill>
            </a:endParaRPr>
          </a:p>
          <a:p>
            <a:pPr marL="0" indent="0">
              <a:buNone/>
            </a:pPr>
            <a:endParaRPr lang="en-US" sz="1800" dirty="0">
              <a:solidFill>
                <a:srgbClr val="1E428A"/>
              </a:solidFill>
            </a:endParaRPr>
          </a:p>
        </p:txBody>
      </p:sp>
      <p:sp>
        <p:nvSpPr>
          <p:cNvPr id="15" name="Subtitle 2">
            <a:extLst>
              <a:ext uri="{FF2B5EF4-FFF2-40B4-BE49-F238E27FC236}">
                <a16:creationId xmlns:a16="http://schemas.microsoft.com/office/drawing/2014/main" id="{50B0470A-A0E0-4A67-8A4C-7033DF7A96B5}"/>
              </a:ext>
            </a:extLst>
          </p:cNvPr>
          <p:cNvSpPr txBox="1">
            <a:spLocks/>
          </p:cNvSpPr>
          <p:nvPr/>
        </p:nvSpPr>
        <p:spPr>
          <a:xfrm>
            <a:off x="5782346" y="1690690"/>
            <a:ext cx="5157787" cy="2822644"/>
          </a:xfrm>
          <a:prstGeom prst="rect">
            <a:avLst/>
          </a:prstGeom>
        </p:spPr>
        <p:txBody>
          <a:bodyP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1E428A"/>
                </a:solidFill>
              </a:rPr>
              <a:t>Sorting &amp; Exempting Validation Errors</a:t>
            </a:r>
          </a:p>
          <a:p>
            <a:endParaRPr lang="en-US" sz="1800" dirty="0">
              <a:solidFill>
                <a:srgbClr val="1E428A"/>
              </a:solidFill>
            </a:endParaRPr>
          </a:p>
          <a:p>
            <a:r>
              <a:rPr lang="en-US" sz="1800" dirty="0">
                <a:solidFill>
                  <a:srgbClr val="1E428A"/>
                </a:solidFill>
              </a:rPr>
              <a:t>Validation Profiles</a:t>
            </a:r>
          </a:p>
          <a:p>
            <a:pPr marL="0" indent="0">
              <a:buNone/>
            </a:pPr>
            <a:endParaRPr lang="en-US" sz="1800" dirty="0">
              <a:solidFill>
                <a:srgbClr val="1E428A"/>
              </a:solidFill>
            </a:endParaRPr>
          </a:p>
          <a:p>
            <a:r>
              <a:rPr lang="en-US" sz="1800" dirty="0">
                <a:solidFill>
                  <a:srgbClr val="1E428A"/>
                </a:solidFill>
              </a:rPr>
              <a:t>What’s New in 3.3</a:t>
            </a:r>
          </a:p>
          <a:p>
            <a:endParaRPr lang="en-US" sz="1800" dirty="0">
              <a:solidFill>
                <a:srgbClr val="1E428A"/>
              </a:solidFill>
            </a:endParaRPr>
          </a:p>
          <a:p>
            <a:pPr marL="0" indent="0">
              <a:buNone/>
            </a:pPr>
            <a:endParaRPr lang="en-US" sz="1800" dirty="0">
              <a:solidFill>
                <a:srgbClr val="1E428A"/>
              </a:solidFill>
            </a:endParaRPr>
          </a:p>
          <a:p>
            <a:endParaRPr lang="en-US" sz="1800" dirty="0">
              <a:solidFill>
                <a:srgbClr val="1E428A"/>
              </a:solidFill>
            </a:endParaRPr>
          </a:p>
          <a:p>
            <a:endParaRPr lang="en-US" sz="1800" dirty="0">
              <a:solidFill>
                <a:srgbClr val="1E428A"/>
              </a:solidFill>
            </a:endParaRPr>
          </a:p>
          <a:p>
            <a:pPr marL="0" indent="0">
              <a:buNone/>
            </a:pPr>
            <a:endParaRPr lang="en-US" sz="1800" dirty="0">
              <a:solidFill>
                <a:srgbClr val="1E428A"/>
              </a:solidFill>
            </a:endParaRPr>
          </a:p>
        </p:txBody>
      </p:sp>
    </p:spTree>
    <p:extLst>
      <p:ext uri="{BB962C8B-B14F-4D97-AF65-F5344CB8AC3E}">
        <p14:creationId xmlns:p14="http://schemas.microsoft.com/office/powerpoint/2010/main" val="214961745"/>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3000"/>
                                        <p:tgtEl>
                                          <p:spTgt spid="13">
                                            <p:txEl>
                                              <p:pRg st="0" end="0"/>
                                            </p:txEl>
                                          </p:spTgt>
                                        </p:tgtEl>
                                      </p:cBhvr>
                                    </p:animEffect>
                                    <p:anim calcmode="lin" valueType="num">
                                      <p:cBhvr>
                                        <p:cTn id="12" dur="3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3" dur="3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5000"/>
                            </p:stCondLst>
                            <p:childTnLst>
                              <p:par>
                                <p:cTn id="15" presetID="42" presetClass="entr" presetSubtype="0" fill="hold" nodeType="after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3000"/>
                                        <p:tgtEl>
                                          <p:spTgt spid="13">
                                            <p:txEl>
                                              <p:pRg st="2" end="2"/>
                                            </p:txEl>
                                          </p:spTgt>
                                        </p:tgtEl>
                                      </p:cBhvr>
                                    </p:animEffect>
                                    <p:anim calcmode="lin" valueType="num">
                                      <p:cBhvr>
                                        <p:cTn id="18" dur="3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9" dur="3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8000"/>
                            </p:stCondLst>
                            <p:childTnLst>
                              <p:par>
                                <p:cTn id="21" presetID="42" presetClass="entr" presetSubtype="0"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3000"/>
                                        <p:tgtEl>
                                          <p:spTgt spid="13">
                                            <p:txEl>
                                              <p:pRg st="4" end="4"/>
                                            </p:txEl>
                                          </p:spTgt>
                                        </p:tgtEl>
                                      </p:cBhvr>
                                    </p:animEffect>
                                    <p:anim calcmode="lin" valueType="num">
                                      <p:cBhvr>
                                        <p:cTn id="24" dur="3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5" dur="3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11000"/>
                            </p:stCondLst>
                            <p:childTnLst>
                              <p:par>
                                <p:cTn id="27" presetID="42" presetClass="entr" presetSubtype="0" fill="hold" nodeType="after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3000"/>
                                        <p:tgtEl>
                                          <p:spTgt spid="13">
                                            <p:txEl>
                                              <p:pRg st="6" end="6"/>
                                            </p:txEl>
                                          </p:spTgt>
                                        </p:tgtEl>
                                      </p:cBhvr>
                                    </p:animEffect>
                                    <p:anim calcmode="lin" valueType="num">
                                      <p:cBhvr>
                                        <p:cTn id="30" dur="3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1" dur="3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par>
                          <p:cTn id="32" fill="hold">
                            <p:stCondLst>
                              <p:cond delay="14000"/>
                            </p:stCondLst>
                            <p:childTnLst>
                              <p:par>
                                <p:cTn id="33" presetID="42" presetClass="entr" presetSubtype="0" fill="hold" nodeType="after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fade">
                                      <p:cBhvr>
                                        <p:cTn id="35" dur="3000"/>
                                        <p:tgtEl>
                                          <p:spTgt spid="15">
                                            <p:txEl>
                                              <p:pRg st="0" end="0"/>
                                            </p:txEl>
                                          </p:spTgt>
                                        </p:tgtEl>
                                      </p:cBhvr>
                                    </p:animEffect>
                                    <p:anim calcmode="lin" valueType="num">
                                      <p:cBhvr>
                                        <p:cTn id="36" dur="3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7" dur="3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38" fill="hold">
                            <p:stCondLst>
                              <p:cond delay="17000"/>
                            </p:stCondLst>
                            <p:childTnLst>
                              <p:par>
                                <p:cTn id="39" presetID="42" presetClass="entr" presetSubtype="0" fill="hold" nodeType="afterEffect">
                                  <p:stCondLst>
                                    <p:cond delay="0"/>
                                  </p:stCondLst>
                                  <p:childTnLst>
                                    <p:set>
                                      <p:cBhvr>
                                        <p:cTn id="40" dur="1" fill="hold">
                                          <p:stCondLst>
                                            <p:cond delay="0"/>
                                          </p:stCondLst>
                                        </p:cTn>
                                        <p:tgtEl>
                                          <p:spTgt spid="15">
                                            <p:txEl>
                                              <p:pRg st="2" end="2"/>
                                            </p:txEl>
                                          </p:spTgt>
                                        </p:tgtEl>
                                        <p:attrNameLst>
                                          <p:attrName>style.visibility</p:attrName>
                                        </p:attrNameLst>
                                      </p:cBhvr>
                                      <p:to>
                                        <p:strVal val="visible"/>
                                      </p:to>
                                    </p:set>
                                    <p:animEffect transition="in" filter="fade">
                                      <p:cBhvr>
                                        <p:cTn id="41" dur="3000"/>
                                        <p:tgtEl>
                                          <p:spTgt spid="15">
                                            <p:txEl>
                                              <p:pRg st="2" end="2"/>
                                            </p:txEl>
                                          </p:spTgt>
                                        </p:tgtEl>
                                      </p:cBhvr>
                                    </p:animEffect>
                                    <p:anim calcmode="lin" valueType="num">
                                      <p:cBhvr>
                                        <p:cTn id="42" dur="3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43" dur="3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44" fill="hold">
                            <p:stCondLst>
                              <p:cond delay="20000"/>
                            </p:stCondLst>
                            <p:childTnLst>
                              <p:par>
                                <p:cTn id="45" presetID="42" presetClass="entr" presetSubtype="0" fill="hold" nodeType="afterEffect">
                                  <p:stCondLst>
                                    <p:cond delay="0"/>
                                  </p:stCondLst>
                                  <p:childTnLst>
                                    <p:set>
                                      <p:cBhvr>
                                        <p:cTn id="46" dur="1" fill="hold">
                                          <p:stCondLst>
                                            <p:cond delay="0"/>
                                          </p:stCondLst>
                                        </p:cTn>
                                        <p:tgtEl>
                                          <p:spTgt spid="15">
                                            <p:txEl>
                                              <p:pRg st="4" end="4"/>
                                            </p:txEl>
                                          </p:spTgt>
                                        </p:tgtEl>
                                        <p:attrNameLst>
                                          <p:attrName>style.visibility</p:attrName>
                                        </p:attrNameLst>
                                      </p:cBhvr>
                                      <p:to>
                                        <p:strVal val="visible"/>
                                      </p:to>
                                    </p:set>
                                    <p:animEffect transition="in" filter="fade">
                                      <p:cBhvr>
                                        <p:cTn id="47" dur="3000"/>
                                        <p:tgtEl>
                                          <p:spTgt spid="15">
                                            <p:txEl>
                                              <p:pRg st="4" end="4"/>
                                            </p:txEl>
                                          </p:spTgt>
                                        </p:tgtEl>
                                      </p:cBhvr>
                                    </p:animEffect>
                                    <p:anim calcmode="lin" valueType="num">
                                      <p:cBhvr>
                                        <p:cTn id="48" dur="3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49" dur="3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How Validations Can Improve Your Data</a:t>
            </a: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7" name="Picture 16">
            <a:extLst>
              <a:ext uri="{FF2B5EF4-FFF2-40B4-BE49-F238E27FC236}">
                <a16:creationId xmlns:a16="http://schemas.microsoft.com/office/drawing/2014/main" id="{A0018041-EC5C-4CDF-9F75-BAA28FAA274E}"/>
              </a:ext>
            </a:extLst>
          </p:cNvPr>
          <p:cNvPicPr>
            <a:picLocks noChangeAspect="1"/>
          </p:cNvPicPr>
          <p:nvPr/>
        </p:nvPicPr>
        <p:blipFill>
          <a:blip r:embed="rId4"/>
          <a:stretch>
            <a:fillRect/>
          </a:stretch>
        </p:blipFill>
        <p:spPr>
          <a:xfrm>
            <a:off x="435806" y="1317512"/>
            <a:ext cx="5773675" cy="5110880"/>
          </a:xfrm>
          <a:prstGeom prst="rect">
            <a:avLst/>
          </a:prstGeom>
        </p:spPr>
      </p:pic>
      <p:pic>
        <p:nvPicPr>
          <p:cNvPr id="2050" name="Picture 2" descr="Image result for futura fieldpro">
            <a:extLst>
              <a:ext uri="{FF2B5EF4-FFF2-40B4-BE49-F238E27FC236}">
                <a16:creationId xmlns:a16="http://schemas.microsoft.com/office/drawing/2014/main" id="{D0AC1B0A-B3D7-4D55-B1E1-B4DCCDE2E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8394" y="2084539"/>
            <a:ext cx="52578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068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Futura Validations</a:t>
            </a:r>
          </a:p>
        </p:txBody>
      </p:sp>
      <p:sp>
        <p:nvSpPr>
          <p:cNvPr id="5" name="Text Placeholder 4">
            <a:extLst>
              <a:ext uri="{FF2B5EF4-FFF2-40B4-BE49-F238E27FC236}">
                <a16:creationId xmlns:a16="http://schemas.microsoft.com/office/drawing/2014/main" id="{57687B3D-691B-864E-9EED-66DCD4C4A1FB}"/>
              </a:ext>
            </a:extLst>
          </p:cNvPr>
          <p:cNvSpPr>
            <a:spLocks noGrp="1"/>
          </p:cNvSpPr>
          <p:nvPr>
            <p:ph type="body" idx="1"/>
          </p:nvPr>
        </p:nvSpPr>
        <p:spPr>
          <a:xfrm>
            <a:off x="839789" y="1413669"/>
            <a:ext cx="5157787" cy="823912"/>
          </a:xfrm>
        </p:spPr>
        <p:txBody>
          <a:bodyPr>
            <a:normAutofit/>
          </a:bodyPr>
          <a:lstStyle/>
          <a:p>
            <a:r>
              <a:rPr lang="en-US" sz="2800" dirty="0">
                <a:solidFill>
                  <a:srgbClr val="1E428A"/>
                </a:solidFill>
              </a:rPr>
              <a:t>The Importance of Validations</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2"/>
          </p:nvPr>
        </p:nvSpPr>
        <p:spPr>
          <a:xfrm>
            <a:off x="759107" y="2326317"/>
            <a:ext cx="5157787" cy="3114839"/>
          </a:xfrm>
        </p:spPr>
        <p:txBody>
          <a:bodyPr>
            <a:normAutofit lnSpcReduction="10000"/>
          </a:bodyPr>
          <a:lstStyle/>
          <a:p>
            <a:r>
              <a:rPr lang="en-US" sz="1800" dirty="0">
                <a:solidFill>
                  <a:srgbClr val="1E428A"/>
                </a:solidFill>
              </a:rPr>
              <a:t>Clean Data and Accurate records</a:t>
            </a:r>
          </a:p>
          <a:p>
            <a:pPr lvl="0"/>
            <a:endParaRPr lang="en-US" sz="1800" dirty="0">
              <a:solidFill>
                <a:srgbClr val="1E428A"/>
              </a:solidFill>
            </a:endParaRPr>
          </a:p>
          <a:p>
            <a:pPr lvl="0"/>
            <a:r>
              <a:rPr lang="en-US" sz="1800" dirty="0">
                <a:solidFill>
                  <a:srgbClr val="1E428A"/>
                </a:solidFill>
              </a:rPr>
              <a:t>Mismatched phasing will cause tracing to stop.</a:t>
            </a:r>
          </a:p>
          <a:p>
            <a:pPr lvl="0"/>
            <a:endParaRPr lang="en-US" sz="1800" dirty="0">
              <a:solidFill>
                <a:srgbClr val="1E428A"/>
              </a:solidFill>
            </a:endParaRPr>
          </a:p>
          <a:p>
            <a:pPr lvl="0"/>
            <a:r>
              <a:rPr lang="en-US" sz="1800" dirty="0">
                <a:solidFill>
                  <a:srgbClr val="1E428A"/>
                </a:solidFill>
              </a:rPr>
              <a:t>Missing information will force the </a:t>
            </a:r>
            <a:r>
              <a:rPr lang="en-US" sz="1800" dirty="0" err="1">
                <a:solidFill>
                  <a:srgbClr val="1E428A"/>
                </a:solidFill>
              </a:rPr>
              <a:t>staker</a:t>
            </a:r>
            <a:r>
              <a:rPr lang="en-US" sz="1800" dirty="0">
                <a:solidFill>
                  <a:srgbClr val="1E428A"/>
                </a:solidFill>
              </a:rPr>
              <a:t> to populate information before they can complete the job. </a:t>
            </a:r>
          </a:p>
          <a:p>
            <a:pPr marL="0" lvl="0" indent="0">
              <a:buNone/>
            </a:pPr>
            <a:endParaRPr lang="en-US" sz="1800" dirty="0">
              <a:solidFill>
                <a:srgbClr val="1E428A"/>
              </a:solidFill>
            </a:endParaRP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quarter" idx="4"/>
          </p:nvPr>
        </p:nvSpPr>
        <p:spPr>
          <a:xfrm>
            <a:off x="6172201" y="2326316"/>
            <a:ext cx="5183188" cy="3114839"/>
          </a:xfrm>
        </p:spPr>
        <p:txBody>
          <a:bodyPr>
            <a:normAutofit lnSpcReduction="10000"/>
          </a:bodyPr>
          <a:lstStyle/>
          <a:p>
            <a:r>
              <a:rPr lang="en-US" sz="1800" dirty="0">
                <a:solidFill>
                  <a:srgbClr val="1E428A"/>
                </a:solidFill>
              </a:rPr>
              <a:t>Loops will cause tracing issue and data downstream from the loop can not be identified in OMS. </a:t>
            </a:r>
          </a:p>
          <a:p>
            <a:r>
              <a:rPr lang="en-US" sz="1800" dirty="0">
                <a:solidFill>
                  <a:srgbClr val="1E428A"/>
                </a:solidFill>
              </a:rPr>
              <a:t>It will also cause Field Pro to crash.</a:t>
            </a:r>
          </a:p>
          <a:p>
            <a:endParaRPr lang="en-US" sz="1800" dirty="0">
              <a:solidFill>
                <a:srgbClr val="1E428A"/>
              </a:solidFill>
            </a:endParaRPr>
          </a:p>
          <a:p>
            <a:r>
              <a:rPr lang="en-US" sz="1800" dirty="0">
                <a:solidFill>
                  <a:srgbClr val="1E428A"/>
                </a:solidFill>
              </a:rPr>
              <a:t>Loops also will create incomplete Futura exports</a:t>
            </a:r>
          </a:p>
          <a:p>
            <a:endParaRPr lang="en-US" sz="1800" dirty="0">
              <a:solidFill>
                <a:srgbClr val="1E428A"/>
              </a:solidFill>
            </a:endParaRPr>
          </a:p>
          <a:p>
            <a:r>
              <a:rPr lang="en-US" sz="1800" dirty="0">
                <a:solidFill>
                  <a:srgbClr val="1E428A"/>
                </a:solidFill>
              </a:rPr>
              <a:t>Disconnected features will also affect the prediction engine and cause unexpected behavior in switching cases in OMS.</a:t>
            </a:r>
          </a:p>
          <a:p>
            <a:endParaRPr lang="en-US" sz="1800" dirty="0">
              <a:solidFill>
                <a:srgbClr val="1E428A"/>
              </a:solidFill>
            </a:endParaRP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1605832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2000"/>
                                        <p:tgtEl>
                                          <p:spTgt spid="5">
                                            <p:txEl>
                                              <p:pRg st="0" end="0"/>
                                            </p:txEl>
                                          </p:spTgt>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anim calcmode="lin" valueType="num">
                                      <p:cBhvr>
                                        <p:cTn id="2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2000"/>
                                        <p:tgtEl>
                                          <p:spTgt spid="4">
                                            <p:txEl>
                                              <p:pRg st="0" end="0"/>
                                            </p:txEl>
                                          </p:spTgt>
                                        </p:tgtEl>
                                      </p:cBhvr>
                                    </p:animEffect>
                                    <p:anim calcmode="lin" valueType="num">
                                      <p:cBhvr>
                                        <p:cTn id="36"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7" dur="2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2000"/>
                                        <p:tgtEl>
                                          <p:spTgt spid="4">
                                            <p:txEl>
                                              <p:pRg st="1" end="1"/>
                                            </p:txEl>
                                          </p:spTgt>
                                        </p:tgtEl>
                                      </p:cBhvr>
                                    </p:animEffect>
                                    <p:anim calcmode="lin" valueType="num">
                                      <p:cBhvr>
                                        <p:cTn id="43"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4" dur="2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2000"/>
                                        <p:tgtEl>
                                          <p:spTgt spid="4">
                                            <p:txEl>
                                              <p:pRg st="3" end="3"/>
                                            </p:txEl>
                                          </p:spTgt>
                                        </p:tgtEl>
                                      </p:cBhvr>
                                    </p:animEffect>
                                    <p:anim calcmode="lin" valueType="num">
                                      <p:cBhvr>
                                        <p:cTn id="50"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1" dur="2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2000"/>
                                        <p:tgtEl>
                                          <p:spTgt spid="4">
                                            <p:txEl>
                                              <p:pRg st="5" end="5"/>
                                            </p:txEl>
                                          </p:spTgt>
                                        </p:tgtEl>
                                      </p:cBhvr>
                                    </p:animEffect>
                                    <p:anim calcmode="lin" valueType="num">
                                      <p:cBhvr>
                                        <p:cTn id="57"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8" dur="2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Scheduled Tasks</a:t>
            </a:r>
          </a:p>
        </p:txBody>
      </p:sp>
      <p:sp>
        <p:nvSpPr>
          <p:cNvPr id="5" name="Text Placeholder 4">
            <a:extLst>
              <a:ext uri="{FF2B5EF4-FFF2-40B4-BE49-F238E27FC236}">
                <a16:creationId xmlns:a16="http://schemas.microsoft.com/office/drawing/2014/main" id="{57687B3D-691B-864E-9EED-66DCD4C4A1FB}"/>
              </a:ext>
            </a:extLst>
          </p:cNvPr>
          <p:cNvSpPr>
            <a:spLocks noGrp="1"/>
          </p:cNvSpPr>
          <p:nvPr>
            <p:ph type="body" idx="1"/>
          </p:nvPr>
        </p:nvSpPr>
        <p:spPr/>
        <p:txBody>
          <a:bodyPr>
            <a:normAutofit/>
          </a:bodyPr>
          <a:lstStyle/>
          <a:p>
            <a:r>
              <a:rPr lang="en-US" sz="2800" dirty="0">
                <a:solidFill>
                  <a:srgbClr val="1E428A"/>
                </a:solidFill>
              </a:rPr>
              <a:t>Scheduled</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2"/>
          </p:nvPr>
        </p:nvSpPr>
        <p:spPr>
          <a:xfrm>
            <a:off x="839789" y="2505077"/>
            <a:ext cx="5157787" cy="3114839"/>
          </a:xfrm>
        </p:spPr>
        <p:txBody>
          <a:bodyPr>
            <a:normAutofit/>
          </a:bodyPr>
          <a:lstStyle/>
          <a:p>
            <a:pPr lvl="0"/>
            <a:r>
              <a:rPr lang="en-US" sz="1800" dirty="0">
                <a:solidFill>
                  <a:srgbClr val="1E428A"/>
                </a:solidFill>
              </a:rPr>
              <a:t>Network Connectivity Profile – Runs Nightly through Server Utility</a:t>
            </a:r>
          </a:p>
          <a:p>
            <a:pPr lvl="0"/>
            <a:r>
              <a:rPr lang="en-US" sz="1800" dirty="0">
                <a:solidFill>
                  <a:srgbClr val="1E428A"/>
                </a:solidFill>
              </a:rPr>
              <a:t>Validates feature classes in the Electrical Network dataset. </a:t>
            </a:r>
          </a:p>
          <a:p>
            <a:pPr lvl="0"/>
            <a:r>
              <a:rPr lang="en-US" sz="1800" dirty="0">
                <a:solidFill>
                  <a:srgbClr val="1E428A"/>
                </a:solidFill>
              </a:rPr>
              <a:t>Validation checks include bank &amp; asset, disconnected, loops, invalid primary neutral, mandatory values, null geometry, phasing, secondary fed from primary, and unique values.</a:t>
            </a: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4974006"/>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7" name="Picture 6">
            <a:extLst>
              <a:ext uri="{FF2B5EF4-FFF2-40B4-BE49-F238E27FC236}">
                <a16:creationId xmlns:a16="http://schemas.microsoft.com/office/drawing/2014/main" id="{03A4A681-D679-4424-A259-F96094B7A809}"/>
              </a:ext>
            </a:extLst>
          </p:cNvPr>
          <p:cNvPicPr>
            <a:picLocks noChangeAspect="1"/>
          </p:cNvPicPr>
          <p:nvPr/>
        </p:nvPicPr>
        <p:blipFill>
          <a:blip r:embed="rId5"/>
          <a:stretch>
            <a:fillRect/>
          </a:stretch>
        </p:blipFill>
        <p:spPr>
          <a:xfrm>
            <a:off x="2365657" y="2290863"/>
            <a:ext cx="7263838" cy="1611315"/>
          </a:xfrm>
          <a:prstGeom prst="rect">
            <a:avLst/>
          </a:prstGeom>
        </p:spPr>
      </p:pic>
    </p:spTree>
    <p:extLst>
      <p:ext uri="{BB962C8B-B14F-4D97-AF65-F5344CB8AC3E}">
        <p14:creationId xmlns:p14="http://schemas.microsoft.com/office/powerpoint/2010/main" val="1989355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6" dur="500"/>
                                        <p:tgtEl>
                                          <p:spTgt spid="5">
                                            <p:txEl>
                                              <p:pRg st="0" end="0"/>
                                            </p:txEl>
                                          </p:spTgt>
                                        </p:tgtEl>
                                      </p:cBhvr>
                                    </p:animEffect>
                                  </p:childTnLst>
                                </p:cTn>
                              </p:par>
                            </p:childTnLst>
                          </p:cTn>
                        </p:par>
                        <p:par>
                          <p:cTn id="17" fill="hold">
                            <p:stCondLst>
                              <p:cond delay="1500"/>
                            </p:stCondLst>
                            <p:childTnLst>
                              <p:par>
                                <p:cTn id="18" presetID="26"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80">
                                          <p:stCondLst>
                                            <p:cond delay="0"/>
                                          </p:stCondLst>
                                        </p:cTn>
                                        <p:tgtEl>
                                          <p:spTgt spid="3">
                                            <p:txEl>
                                              <p:pRg st="0" end="0"/>
                                            </p:txEl>
                                          </p:spTgt>
                                        </p:tgtEl>
                                      </p:cBhvr>
                                    </p:animEffect>
                                    <p:anim calcmode="lin" valueType="num">
                                      <p:cBhvr>
                                        <p:cTn id="2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xEl>
                                              <p:pRg st="0" end="0"/>
                                            </p:txEl>
                                          </p:spTgt>
                                        </p:tgtEl>
                                      </p:cBhvr>
                                      <p:to x="100000" y="60000"/>
                                    </p:animScale>
                                    <p:animScale>
                                      <p:cBhvr>
                                        <p:cTn id="27" dur="166" decel="50000">
                                          <p:stCondLst>
                                            <p:cond delay="676"/>
                                          </p:stCondLst>
                                        </p:cTn>
                                        <p:tgtEl>
                                          <p:spTgt spid="3">
                                            <p:txEl>
                                              <p:pRg st="0" end="0"/>
                                            </p:txEl>
                                          </p:spTgt>
                                        </p:tgtEl>
                                      </p:cBhvr>
                                      <p:to x="100000" y="100000"/>
                                    </p:animScale>
                                    <p:animScale>
                                      <p:cBhvr>
                                        <p:cTn id="28" dur="26">
                                          <p:stCondLst>
                                            <p:cond delay="1312"/>
                                          </p:stCondLst>
                                        </p:cTn>
                                        <p:tgtEl>
                                          <p:spTgt spid="3">
                                            <p:txEl>
                                              <p:pRg st="0" end="0"/>
                                            </p:txEl>
                                          </p:spTgt>
                                        </p:tgtEl>
                                      </p:cBhvr>
                                      <p:to x="100000" y="80000"/>
                                    </p:animScale>
                                    <p:animScale>
                                      <p:cBhvr>
                                        <p:cTn id="29" dur="166" decel="50000">
                                          <p:stCondLst>
                                            <p:cond delay="1338"/>
                                          </p:stCondLst>
                                        </p:cTn>
                                        <p:tgtEl>
                                          <p:spTgt spid="3">
                                            <p:txEl>
                                              <p:pRg st="0" end="0"/>
                                            </p:txEl>
                                          </p:spTgt>
                                        </p:tgtEl>
                                      </p:cBhvr>
                                      <p:to x="100000" y="100000"/>
                                    </p:animScale>
                                    <p:animScale>
                                      <p:cBhvr>
                                        <p:cTn id="30" dur="26">
                                          <p:stCondLst>
                                            <p:cond delay="1642"/>
                                          </p:stCondLst>
                                        </p:cTn>
                                        <p:tgtEl>
                                          <p:spTgt spid="3">
                                            <p:txEl>
                                              <p:pRg st="0" end="0"/>
                                            </p:txEl>
                                          </p:spTgt>
                                        </p:tgtEl>
                                      </p:cBhvr>
                                      <p:to x="100000" y="90000"/>
                                    </p:animScale>
                                    <p:animScale>
                                      <p:cBhvr>
                                        <p:cTn id="31" dur="166" decel="50000">
                                          <p:stCondLst>
                                            <p:cond delay="1668"/>
                                          </p:stCondLst>
                                        </p:cTn>
                                        <p:tgtEl>
                                          <p:spTgt spid="3">
                                            <p:txEl>
                                              <p:pRg st="0" end="0"/>
                                            </p:txEl>
                                          </p:spTgt>
                                        </p:tgtEl>
                                      </p:cBhvr>
                                      <p:to x="100000" y="100000"/>
                                    </p:animScale>
                                    <p:animScale>
                                      <p:cBhvr>
                                        <p:cTn id="32" dur="26">
                                          <p:stCondLst>
                                            <p:cond delay="1808"/>
                                          </p:stCondLst>
                                        </p:cTn>
                                        <p:tgtEl>
                                          <p:spTgt spid="3">
                                            <p:txEl>
                                              <p:pRg st="0" end="0"/>
                                            </p:txEl>
                                          </p:spTgt>
                                        </p:tgtEl>
                                      </p:cBhvr>
                                      <p:to x="100000" y="95000"/>
                                    </p:animScale>
                                    <p:animScale>
                                      <p:cBhvr>
                                        <p:cTn id="33" dur="166" decel="50000">
                                          <p:stCondLst>
                                            <p:cond delay="1834"/>
                                          </p:stCondLst>
                                        </p:cTn>
                                        <p:tgtEl>
                                          <p:spTgt spid="3">
                                            <p:txEl>
                                              <p:pRg st="0" end="0"/>
                                            </p:txEl>
                                          </p:spTgt>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1"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wipe(down)">
                                      <p:cBhvr>
                                        <p:cTn id="38" dur="580">
                                          <p:stCondLst>
                                            <p:cond delay="0"/>
                                          </p:stCondLst>
                                        </p:cTn>
                                        <p:tgtEl>
                                          <p:spTgt spid="3">
                                            <p:txEl>
                                              <p:pRg st="1" end="1"/>
                                            </p:txEl>
                                          </p:spTgt>
                                        </p:tgtEl>
                                      </p:cBhvr>
                                    </p:animEffect>
                                    <p:anim calcmode="lin" valueType="num">
                                      <p:cBhvr>
                                        <p:cTn id="3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1" end="1"/>
                                            </p:txEl>
                                          </p:spTgt>
                                        </p:tgtEl>
                                      </p:cBhvr>
                                      <p:to x="100000" y="60000"/>
                                    </p:animScale>
                                    <p:animScale>
                                      <p:cBhvr>
                                        <p:cTn id="45" dur="166" decel="50000">
                                          <p:stCondLst>
                                            <p:cond delay="676"/>
                                          </p:stCondLst>
                                        </p:cTn>
                                        <p:tgtEl>
                                          <p:spTgt spid="3">
                                            <p:txEl>
                                              <p:pRg st="1" end="1"/>
                                            </p:txEl>
                                          </p:spTgt>
                                        </p:tgtEl>
                                      </p:cBhvr>
                                      <p:to x="100000" y="100000"/>
                                    </p:animScale>
                                    <p:animScale>
                                      <p:cBhvr>
                                        <p:cTn id="46" dur="26">
                                          <p:stCondLst>
                                            <p:cond delay="1312"/>
                                          </p:stCondLst>
                                        </p:cTn>
                                        <p:tgtEl>
                                          <p:spTgt spid="3">
                                            <p:txEl>
                                              <p:pRg st="1" end="1"/>
                                            </p:txEl>
                                          </p:spTgt>
                                        </p:tgtEl>
                                      </p:cBhvr>
                                      <p:to x="100000" y="80000"/>
                                    </p:animScale>
                                    <p:animScale>
                                      <p:cBhvr>
                                        <p:cTn id="47" dur="166" decel="50000">
                                          <p:stCondLst>
                                            <p:cond delay="1338"/>
                                          </p:stCondLst>
                                        </p:cTn>
                                        <p:tgtEl>
                                          <p:spTgt spid="3">
                                            <p:txEl>
                                              <p:pRg st="1" end="1"/>
                                            </p:txEl>
                                          </p:spTgt>
                                        </p:tgtEl>
                                      </p:cBhvr>
                                      <p:to x="100000" y="100000"/>
                                    </p:animScale>
                                    <p:animScale>
                                      <p:cBhvr>
                                        <p:cTn id="48" dur="26">
                                          <p:stCondLst>
                                            <p:cond delay="1642"/>
                                          </p:stCondLst>
                                        </p:cTn>
                                        <p:tgtEl>
                                          <p:spTgt spid="3">
                                            <p:txEl>
                                              <p:pRg st="1" end="1"/>
                                            </p:txEl>
                                          </p:spTgt>
                                        </p:tgtEl>
                                      </p:cBhvr>
                                      <p:to x="100000" y="90000"/>
                                    </p:animScale>
                                    <p:animScale>
                                      <p:cBhvr>
                                        <p:cTn id="49" dur="166" decel="50000">
                                          <p:stCondLst>
                                            <p:cond delay="1668"/>
                                          </p:stCondLst>
                                        </p:cTn>
                                        <p:tgtEl>
                                          <p:spTgt spid="3">
                                            <p:txEl>
                                              <p:pRg st="1" end="1"/>
                                            </p:txEl>
                                          </p:spTgt>
                                        </p:tgtEl>
                                      </p:cBhvr>
                                      <p:to x="100000" y="100000"/>
                                    </p:animScale>
                                    <p:animScale>
                                      <p:cBhvr>
                                        <p:cTn id="50" dur="26">
                                          <p:stCondLst>
                                            <p:cond delay="1808"/>
                                          </p:stCondLst>
                                        </p:cTn>
                                        <p:tgtEl>
                                          <p:spTgt spid="3">
                                            <p:txEl>
                                              <p:pRg st="1" end="1"/>
                                            </p:txEl>
                                          </p:spTgt>
                                        </p:tgtEl>
                                      </p:cBhvr>
                                      <p:to x="100000" y="95000"/>
                                    </p:animScale>
                                    <p:animScale>
                                      <p:cBhvr>
                                        <p:cTn id="51" dur="166" decel="50000">
                                          <p:stCondLst>
                                            <p:cond delay="1834"/>
                                          </p:stCondLst>
                                        </p:cTn>
                                        <p:tgtEl>
                                          <p:spTgt spid="3">
                                            <p:txEl>
                                              <p:pRg st="1" end="1"/>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1"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wipe(down)">
                                      <p:cBhvr>
                                        <p:cTn id="56" dur="580">
                                          <p:stCondLst>
                                            <p:cond delay="0"/>
                                          </p:stCondLst>
                                        </p:cTn>
                                        <p:tgtEl>
                                          <p:spTgt spid="3">
                                            <p:txEl>
                                              <p:pRg st="2" end="2"/>
                                            </p:txEl>
                                          </p:spTgt>
                                        </p:tgtEl>
                                      </p:cBhvr>
                                    </p:animEffect>
                                    <p:anim calcmode="lin" valueType="num">
                                      <p:cBhvr>
                                        <p:cTn id="5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3">
                                            <p:txEl>
                                              <p:pRg st="2" end="2"/>
                                            </p:txEl>
                                          </p:spTgt>
                                        </p:tgtEl>
                                      </p:cBhvr>
                                      <p:to x="100000" y="60000"/>
                                    </p:animScale>
                                    <p:animScale>
                                      <p:cBhvr>
                                        <p:cTn id="63" dur="166" decel="50000">
                                          <p:stCondLst>
                                            <p:cond delay="676"/>
                                          </p:stCondLst>
                                        </p:cTn>
                                        <p:tgtEl>
                                          <p:spTgt spid="3">
                                            <p:txEl>
                                              <p:pRg st="2" end="2"/>
                                            </p:txEl>
                                          </p:spTgt>
                                        </p:tgtEl>
                                      </p:cBhvr>
                                      <p:to x="100000" y="100000"/>
                                    </p:animScale>
                                    <p:animScale>
                                      <p:cBhvr>
                                        <p:cTn id="64" dur="26">
                                          <p:stCondLst>
                                            <p:cond delay="1312"/>
                                          </p:stCondLst>
                                        </p:cTn>
                                        <p:tgtEl>
                                          <p:spTgt spid="3">
                                            <p:txEl>
                                              <p:pRg st="2" end="2"/>
                                            </p:txEl>
                                          </p:spTgt>
                                        </p:tgtEl>
                                      </p:cBhvr>
                                      <p:to x="100000" y="80000"/>
                                    </p:animScale>
                                    <p:animScale>
                                      <p:cBhvr>
                                        <p:cTn id="65" dur="166" decel="50000">
                                          <p:stCondLst>
                                            <p:cond delay="1338"/>
                                          </p:stCondLst>
                                        </p:cTn>
                                        <p:tgtEl>
                                          <p:spTgt spid="3">
                                            <p:txEl>
                                              <p:pRg st="2" end="2"/>
                                            </p:txEl>
                                          </p:spTgt>
                                        </p:tgtEl>
                                      </p:cBhvr>
                                      <p:to x="100000" y="100000"/>
                                    </p:animScale>
                                    <p:animScale>
                                      <p:cBhvr>
                                        <p:cTn id="66" dur="26">
                                          <p:stCondLst>
                                            <p:cond delay="1642"/>
                                          </p:stCondLst>
                                        </p:cTn>
                                        <p:tgtEl>
                                          <p:spTgt spid="3">
                                            <p:txEl>
                                              <p:pRg st="2" end="2"/>
                                            </p:txEl>
                                          </p:spTgt>
                                        </p:tgtEl>
                                      </p:cBhvr>
                                      <p:to x="100000" y="90000"/>
                                    </p:animScale>
                                    <p:animScale>
                                      <p:cBhvr>
                                        <p:cTn id="67" dur="166" decel="50000">
                                          <p:stCondLst>
                                            <p:cond delay="1668"/>
                                          </p:stCondLst>
                                        </p:cTn>
                                        <p:tgtEl>
                                          <p:spTgt spid="3">
                                            <p:txEl>
                                              <p:pRg st="2" end="2"/>
                                            </p:txEl>
                                          </p:spTgt>
                                        </p:tgtEl>
                                      </p:cBhvr>
                                      <p:to x="100000" y="100000"/>
                                    </p:animScale>
                                    <p:animScale>
                                      <p:cBhvr>
                                        <p:cTn id="68" dur="26">
                                          <p:stCondLst>
                                            <p:cond delay="1808"/>
                                          </p:stCondLst>
                                        </p:cTn>
                                        <p:tgtEl>
                                          <p:spTgt spid="3">
                                            <p:txEl>
                                              <p:pRg st="2" end="2"/>
                                            </p:txEl>
                                          </p:spTgt>
                                        </p:tgtEl>
                                      </p:cBhvr>
                                      <p:to x="100000" y="95000"/>
                                    </p:animScale>
                                    <p:animScale>
                                      <p:cBhvr>
                                        <p:cTn id="69" dur="166" decel="50000">
                                          <p:stCondLst>
                                            <p:cond delay="1834"/>
                                          </p:stCondLst>
                                        </p:cTn>
                                        <p:tgtEl>
                                          <p:spTgt spid="3">
                                            <p:txEl>
                                              <p:pRg st="2" end="2"/>
                                            </p:txEl>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3" grpId="0" uiExpand="1" build="p"/>
      <p:bldP spid="3"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Validation Profiles</a:t>
            </a:r>
          </a:p>
        </p:txBody>
      </p:sp>
      <p:sp>
        <p:nvSpPr>
          <p:cNvPr id="5" name="Text Placeholder 4">
            <a:extLst>
              <a:ext uri="{FF2B5EF4-FFF2-40B4-BE49-F238E27FC236}">
                <a16:creationId xmlns:a16="http://schemas.microsoft.com/office/drawing/2014/main" id="{57687B3D-691B-864E-9EED-66DCD4C4A1FB}"/>
              </a:ext>
            </a:extLst>
          </p:cNvPr>
          <p:cNvSpPr>
            <a:spLocks noGrp="1"/>
          </p:cNvSpPr>
          <p:nvPr>
            <p:ph type="body" idx="1"/>
          </p:nvPr>
        </p:nvSpPr>
        <p:spPr/>
        <p:txBody>
          <a:bodyPr>
            <a:normAutofit/>
          </a:bodyPr>
          <a:lstStyle/>
          <a:p>
            <a:r>
              <a:rPr lang="en-US" sz="2800" dirty="0">
                <a:solidFill>
                  <a:srgbClr val="1E428A"/>
                </a:solidFill>
              </a:rPr>
              <a:t>Tasks</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2"/>
          </p:nvPr>
        </p:nvSpPr>
        <p:spPr>
          <a:xfrm>
            <a:off x="839789" y="2505077"/>
            <a:ext cx="5157787" cy="3114839"/>
          </a:xfrm>
        </p:spPr>
        <p:txBody>
          <a:bodyPr>
            <a:normAutofit/>
          </a:bodyPr>
          <a:lstStyle/>
          <a:p>
            <a:pPr lvl="0"/>
            <a:r>
              <a:rPr lang="en-US" sz="1800" dirty="0">
                <a:solidFill>
                  <a:srgbClr val="1E428A"/>
                </a:solidFill>
              </a:rPr>
              <a:t>Electric Other</a:t>
            </a:r>
          </a:p>
          <a:p>
            <a:pPr lvl="0"/>
            <a:r>
              <a:rPr lang="en-US" sz="1800" dirty="0">
                <a:solidFill>
                  <a:srgbClr val="1E428A"/>
                </a:solidFill>
              </a:rPr>
              <a:t>Non Network</a:t>
            </a:r>
          </a:p>
          <a:p>
            <a:pPr lvl="0"/>
            <a:r>
              <a:rPr lang="en-US" sz="1800" dirty="0">
                <a:solidFill>
                  <a:srgbClr val="1E428A"/>
                </a:solidFill>
              </a:rPr>
              <a:t>Tables</a:t>
            </a:r>
          </a:p>
          <a:p>
            <a:pPr lvl="0"/>
            <a:r>
              <a:rPr lang="en-US" sz="1800" dirty="0">
                <a:solidFill>
                  <a:srgbClr val="1E428A"/>
                </a:solidFill>
              </a:rPr>
              <a:t>Other</a:t>
            </a:r>
          </a:p>
          <a:p>
            <a:pPr lvl="0"/>
            <a:r>
              <a:rPr lang="en-US" sz="1800" dirty="0">
                <a:solidFill>
                  <a:srgbClr val="1E428A"/>
                </a:solidFill>
              </a:rPr>
              <a:t>Selected/Map Extent</a:t>
            </a:r>
          </a:p>
          <a:p>
            <a:pPr lvl="0"/>
            <a:r>
              <a:rPr lang="en-US" sz="1800" dirty="0">
                <a:solidFill>
                  <a:srgbClr val="1E428A"/>
                </a:solidFill>
              </a:rPr>
              <a:t>Recommended that these profiles run at least once a month.</a:t>
            </a:r>
          </a:p>
          <a:p>
            <a:pPr lvl="0"/>
            <a:r>
              <a:rPr lang="en-US" sz="1800" dirty="0">
                <a:solidFill>
                  <a:srgbClr val="1E428A"/>
                </a:solidFill>
              </a:rPr>
              <a:t>Custom Profiles</a:t>
            </a: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9654791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20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0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200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200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200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200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2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lstStyle/>
          <a:p>
            <a:r>
              <a:rPr lang="en-US" b="1" dirty="0">
                <a:solidFill>
                  <a:srgbClr val="C00000"/>
                </a:solidFill>
                <a:latin typeface="+mn-lt"/>
              </a:rPr>
              <a:t>Results</a:t>
            </a: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quarter" idx="4"/>
          </p:nvPr>
        </p:nvSpPr>
        <p:spPr>
          <a:xfrm>
            <a:off x="3042140" y="1805904"/>
            <a:ext cx="5183188" cy="3114839"/>
          </a:xfrm>
        </p:spPr>
        <p:txBody>
          <a:bodyPr>
            <a:normAutofit/>
          </a:bodyPr>
          <a:lstStyle/>
          <a:p>
            <a:r>
              <a:rPr lang="en-US" sz="1800" dirty="0">
                <a:solidFill>
                  <a:srgbClr val="1E428A"/>
                </a:solidFill>
              </a:rPr>
              <a:t>They are stored in the </a:t>
            </a:r>
            <a:r>
              <a:rPr lang="en-US" sz="1800" dirty="0" err="1">
                <a:solidFill>
                  <a:srgbClr val="1E428A"/>
                </a:solidFill>
              </a:rPr>
              <a:t>Futura_ValidationResults</a:t>
            </a:r>
            <a:r>
              <a:rPr lang="en-US" sz="1800" dirty="0">
                <a:solidFill>
                  <a:srgbClr val="1E428A"/>
                </a:solidFill>
              </a:rPr>
              <a:t> table in the database. </a:t>
            </a:r>
          </a:p>
          <a:p>
            <a:r>
              <a:rPr lang="en-US" sz="1800" dirty="0">
                <a:solidFill>
                  <a:srgbClr val="1E428A"/>
                </a:solidFill>
              </a:rPr>
              <a:t>They can be emailed from Server Utility and the error message with the number of results will appear when the database is opened.</a:t>
            </a:r>
          </a:p>
          <a:p>
            <a:r>
              <a:rPr lang="en-US" sz="1800" dirty="0">
                <a:solidFill>
                  <a:srgbClr val="1E428A"/>
                </a:solidFill>
              </a:rPr>
              <a:t>The results can always be seen later by going to the validation tool in your tool bar. </a:t>
            </a:r>
          </a:p>
          <a:p>
            <a:r>
              <a:rPr lang="en-US" sz="1800" dirty="0">
                <a:solidFill>
                  <a:srgbClr val="1E428A"/>
                </a:solidFill>
              </a:rPr>
              <a:t>Click Load Results from the Results Tab which are results from the last unattended task. </a:t>
            </a: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4974006"/>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11" name="Picture 10">
            <a:extLst>
              <a:ext uri="{FF2B5EF4-FFF2-40B4-BE49-F238E27FC236}">
                <a16:creationId xmlns:a16="http://schemas.microsoft.com/office/drawing/2014/main" id="{C812E0D3-481E-4136-8A1E-E0EE096556A8}"/>
              </a:ext>
            </a:extLst>
          </p:cNvPr>
          <p:cNvPicPr>
            <a:picLocks noChangeAspect="1"/>
          </p:cNvPicPr>
          <p:nvPr/>
        </p:nvPicPr>
        <p:blipFill>
          <a:blip r:embed="rId5"/>
          <a:stretch>
            <a:fillRect/>
          </a:stretch>
        </p:blipFill>
        <p:spPr>
          <a:xfrm>
            <a:off x="1396936" y="1940839"/>
            <a:ext cx="9075578" cy="2355902"/>
          </a:xfrm>
          <a:prstGeom prst="rect">
            <a:avLst/>
          </a:prstGeom>
        </p:spPr>
      </p:pic>
      <p:pic>
        <p:nvPicPr>
          <p:cNvPr id="14" name="Picture 13">
            <a:extLst>
              <a:ext uri="{FF2B5EF4-FFF2-40B4-BE49-F238E27FC236}">
                <a16:creationId xmlns:a16="http://schemas.microsoft.com/office/drawing/2014/main" id="{A958C2FA-8F17-4364-98A6-F965B462E91F}"/>
              </a:ext>
            </a:extLst>
          </p:cNvPr>
          <p:cNvPicPr>
            <a:picLocks noChangeAspect="1"/>
          </p:cNvPicPr>
          <p:nvPr/>
        </p:nvPicPr>
        <p:blipFill>
          <a:blip r:embed="rId6"/>
          <a:stretch>
            <a:fillRect/>
          </a:stretch>
        </p:blipFill>
        <p:spPr>
          <a:xfrm>
            <a:off x="6355739" y="3616810"/>
            <a:ext cx="219075" cy="285750"/>
          </a:xfrm>
          <a:prstGeom prst="rect">
            <a:avLst/>
          </a:prstGeom>
        </p:spPr>
      </p:pic>
    </p:spTree>
    <p:extLst>
      <p:ext uri="{BB962C8B-B14F-4D97-AF65-F5344CB8AC3E}">
        <p14:creationId xmlns:p14="http://schemas.microsoft.com/office/powerpoint/2010/main" val="1085640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200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2000"/>
                                        <p:tgtEl>
                                          <p:spTgt spid="11"/>
                                        </p:tgtEl>
                                      </p:cBhvr>
                                    </p:animEffect>
                                    <p:set>
                                      <p:cBhvr>
                                        <p:cTn id="18" dur="1" fill="hold">
                                          <p:stCondLst>
                                            <p:cond delay="1999"/>
                                          </p:stCondLst>
                                        </p:cTn>
                                        <p:tgtEl>
                                          <p:spTgt spid="11"/>
                                        </p:tgtEl>
                                        <p:attrNameLst>
                                          <p:attrName>style.visibility</p:attrName>
                                        </p:attrNameLst>
                                      </p:cBhvr>
                                      <p:to>
                                        <p:strVal val="hidden"/>
                                      </p:to>
                                    </p:set>
                                  </p:childTnLst>
                                </p:cTn>
                              </p:par>
                            </p:childTnLst>
                          </p:cTn>
                        </p:par>
                        <p:par>
                          <p:cTn id="19" fill="hold">
                            <p:stCondLst>
                              <p:cond delay="2000"/>
                            </p:stCondLst>
                            <p:childTnLst>
                              <p:par>
                                <p:cTn id="20" presetID="26" presetClass="entr" presetSubtype="0" fill="hold" grpId="0" nodeType="after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870">
                                          <p:stCondLst>
                                            <p:cond delay="0"/>
                                          </p:stCondLst>
                                        </p:cTn>
                                        <p:tgtEl>
                                          <p:spTgt spid="4">
                                            <p:txEl>
                                              <p:pRg st="0" end="0"/>
                                            </p:txEl>
                                          </p:spTgt>
                                        </p:tgtEl>
                                      </p:cBhvr>
                                    </p:animEffect>
                                    <p:anim calcmode="lin" valueType="num">
                                      <p:cBhvr>
                                        <p:cTn id="23" dur="2733"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4" dur="996"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5" dur="996" tmFilter="0, 0; 0.125,0.2665; 0.25,0.4; 0.375,0.465; 0.5,0.5;  0.625,0.535; 0.75,0.6; 0.875,0.7335; 1,1">
                                          <p:stCondLst>
                                            <p:cond delay="996"/>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6" dur="498" tmFilter="0, 0; 0.125,0.2665; 0.25,0.4; 0.375,0.465; 0.5,0.5;  0.625,0.535; 0.75,0.6; 0.875,0.7335; 1,1">
                                          <p:stCondLst>
                                            <p:cond delay="1986"/>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7" dur="246" tmFilter="0, 0; 0.125,0.2665; 0.25,0.4; 0.375,0.465; 0.5,0.5;  0.625,0.535; 0.75,0.6; 0.875,0.7335; 1,1">
                                          <p:stCondLst>
                                            <p:cond delay="2484"/>
                                          </p:stCondLst>
                                        </p:cTn>
                                        <p:tgtEl>
                                          <p:spTgt spid="4">
                                            <p:txEl>
                                              <p:pRg st="0" end="0"/>
                                            </p:txEl>
                                          </p:spTgt>
                                        </p:tgtEl>
                                        <p:attrNameLst>
                                          <p:attrName>ppt_y</p:attrName>
                                        </p:attrNameLst>
                                      </p:cBhvr>
                                      <p:tavLst>
                                        <p:tav tm="0" fmla="#ppt_y-sin(pi*$)/81">
                                          <p:val>
                                            <p:fltVal val="0"/>
                                          </p:val>
                                        </p:tav>
                                        <p:tav tm="100000">
                                          <p:val>
                                            <p:fltVal val="1"/>
                                          </p:val>
                                        </p:tav>
                                      </p:tavLst>
                                    </p:anim>
                                    <p:animScale>
                                      <p:cBhvr>
                                        <p:cTn id="28" dur="39">
                                          <p:stCondLst>
                                            <p:cond delay="975"/>
                                          </p:stCondLst>
                                        </p:cTn>
                                        <p:tgtEl>
                                          <p:spTgt spid="4">
                                            <p:txEl>
                                              <p:pRg st="0" end="0"/>
                                            </p:txEl>
                                          </p:spTgt>
                                        </p:tgtEl>
                                      </p:cBhvr>
                                      <p:to x="100000" y="60000"/>
                                    </p:animScale>
                                    <p:animScale>
                                      <p:cBhvr>
                                        <p:cTn id="29" dur="249" decel="50000">
                                          <p:stCondLst>
                                            <p:cond delay="1014"/>
                                          </p:stCondLst>
                                        </p:cTn>
                                        <p:tgtEl>
                                          <p:spTgt spid="4">
                                            <p:txEl>
                                              <p:pRg st="0" end="0"/>
                                            </p:txEl>
                                          </p:spTgt>
                                        </p:tgtEl>
                                      </p:cBhvr>
                                      <p:to x="100000" y="100000"/>
                                    </p:animScale>
                                    <p:animScale>
                                      <p:cBhvr>
                                        <p:cTn id="30" dur="39">
                                          <p:stCondLst>
                                            <p:cond delay="1968"/>
                                          </p:stCondLst>
                                        </p:cTn>
                                        <p:tgtEl>
                                          <p:spTgt spid="4">
                                            <p:txEl>
                                              <p:pRg st="0" end="0"/>
                                            </p:txEl>
                                          </p:spTgt>
                                        </p:tgtEl>
                                      </p:cBhvr>
                                      <p:to x="100000" y="80000"/>
                                    </p:animScale>
                                    <p:animScale>
                                      <p:cBhvr>
                                        <p:cTn id="31" dur="249" decel="50000">
                                          <p:stCondLst>
                                            <p:cond delay="2007"/>
                                          </p:stCondLst>
                                        </p:cTn>
                                        <p:tgtEl>
                                          <p:spTgt spid="4">
                                            <p:txEl>
                                              <p:pRg st="0" end="0"/>
                                            </p:txEl>
                                          </p:spTgt>
                                        </p:tgtEl>
                                      </p:cBhvr>
                                      <p:to x="100000" y="100000"/>
                                    </p:animScale>
                                    <p:animScale>
                                      <p:cBhvr>
                                        <p:cTn id="32" dur="39">
                                          <p:stCondLst>
                                            <p:cond delay="2463"/>
                                          </p:stCondLst>
                                        </p:cTn>
                                        <p:tgtEl>
                                          <p:spTgt spid="4">
                                            <p:txEl>
                                              <p:pRg st="0" end="0"/>
                                            </p:txEl>
                                          </p:spTgt>
                                        </p:tgtEl>
                                      </p:cBhvr>
                                      <p:to x="100000" y="90000"/>
                                    </p:animScale>
                                    <p:animScale>
                                      <p:cBhvr>
                                        <p:cTn id="33" dur="249" decel="50000">
                                          <p:stCondLst>
                                            <p:cond delay="2502"/>
                                          </p:stCondLst>
                                        </p:cTn>
                                        <p:tgtEl>
                                          <p:spTgt spid="4">
                                            <p:txEl>
                                              <p:pRg st="0" end="0"/>
                                            </p:txEl>
                                          </p:spTgt>
                                        </p:tgtEl>
                                      </p:cBhvr>
                                      <p:to x="100000" y="100000"/>
                                    </p:animScale>
                                    <p:animScale>
                                      <p:cBhvr>
                                        <p:cTn id="34" dur="39">
                                          <p:stCondLst>
                                            <p:cond delay="2712"/>
                                          </p:stCondLst>
                                        </p:cTn>
                                        <p:tgtEl>
                                          <p:spTgt spid="4">
                                            <p:txEl>
                                              <p:pRg st="0" end="0"/>
                                            </p:txEl>
                                          </p:spTgt>
                                        </p:tgtEl>
                                      </p:cBhvr>
                                      <p:to x="100000" y="95000"/>
                                    </p:animScale>
                                    <p:animScale>
                                      <p:cBhvr>
                                        <p:cTn id="35" dur="249" decel="50000">
                                          <p:stCondLst>
                                            <p:cond delay="2751"/>
                                          </p:stCondLst>
                                        </p:cTn>
                                        <p:tgtEl>
                                          <p:spTgt spid="4">
                                            <p:txEl>
                                              <p:pRg st="0" end="0"/>
                                            </p:txEl>
                                          </p:spTgt>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wipe(down)">
                                      <p:cBhvr>
                                        <p:cTn id="40" dur="870">
                                          <p:stCondLst>
                                            <p:cond delay="0"/>
                                          </p:stCondLst>
                                        </p:cTn>
                                        <p:tgtEl>
                                          <p:spTgt spid="4">
                                            <p:txEl>
                                              <p:pRg st="1" end="1"/>
                                            </p:txEl>
                                          </p:spTgt>
                                        </p:tgtEl>
                                      </p:cBhvr>
                                    </p:animEffect>
                                    <p:anim calcmode="lin" valueType="num">
                                      <p:cBhvr>
                                        <p:cTn id="41" dur="2733"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2" dur="996"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3" dur="996" tmFilter="0, 0; 0.125,0.2665; 0.25,0.4; 0.375,0.465; 0.5,0.5;  0.625,0.535; 0.75,0.6; 0.875,0.7335; 1,1">
                                          <p:stCondLst>
                                            <p:cond delay="996"/>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4" dur="498" tmFilter="0, 0; 0.125,0.2665; 0.25,0.4; 0.375,0.465; 0.5,0.5;  0.625,0.535; 0.75,0.6; 0.875,0.7335; 1,1">
                                          <p:stCondLst>
                                            <p:cond delay="1986"/>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5" dur="246" tmFilter="0, 0; 0.125,0.2665; 0.25,0.4; 0.375,0.465; 0.5,0.5;  0.625,0.535; 0.75,0.6; 0.875,0.7335; 1,1">
                                          <p:stCondLst>
                                            <p:cond delay="2484"/>
                                          </p:stCondLst>
                                        </p:cTn>
                                        <p:tgtEl>
                                          <p:spTgt spid="4">
                                            <p:txEl>
                                              <p:pRg st="1" end="1"/>
                                            </p:txEl>
                                          </p:spTgt>
                                        </p:tgtEl>
                                        <p:attrNameLst>
                                          <p:attrName>ppt_y</p:attrName>
                                        </p:attrNameLst>
                                      </p:cBhvr>
                                      <p:tavLst>
                                        <p:tav tm="0" fmla="#ppt_y-sin(pi*$)/81">
                                          <p:val>
                                            <p:fltVal val="0"/>
                                          </p:val>
                                        </p:tav>
                                        <p:tav tm="100000">
                                          <p:val>
                                            <p:fltVal val="1"/>
                                          </p:val>
                                        </p:tav>
                                      </p:tavLst>
                                    </p:anim>
                                    <p:animScale>
                                      <p:cBhvr>
                                        <p:cTn id="46" dur="39">
                                          <p:stCondLst>
                                            <p:cond delay="975"/>
                                          </p:stCondLst>
                                        </p:cTn>
                                        <p:tgtEl>
                                          <p:spTgt spid="4">
                                            <p:txEl>
                                              <p:pRg st="1" end="1"/>
                                            </p:txEl>
                                          </p:spTgt>
                                        </p:tgtEl>
                                      </p:cBhvr>
                                      <p:to x="100000" y="60000"/>
                                    </p:animScale>
                                    <p:animScale>
                                      <p:cBhvr>
                                        <p:cTn id="47" dur="249" decel="50000">
                                          <p:stCondLst>
                                            <p:cond delay="1014"/>
                                          </p:stCondLst>
                                        </p:cTn>
                                        <p:tgtEl>
                                          <p:spTgt spid="4">
                                            <p:txEl>
                                              <p:pRg st="1" end="1"/>
                                            </p:txEl>
                                          </p:spTgt>
                                        </p:tgtEl>
                                      </p:cBhvr>
                                      <p:to x="100000" y="100000"/>
                                    </p:animScale>
                                    <p:animScale>
                                      <p:cBhvr>
                                        <p:cTn id="48" dur="39">
                                          <p:stCondLst>
                                            <p:cond delay="1968"/>
                                          </p:stCondLst>
                                        </p:cTn>
                                        <p:tgtEl>
                                          <p:spTgt spid="4">
                                            <p:txEl>
                                              <p:pRg st="1" end="1"/>
                                            </p:txEl>
                                          </p:spTgt>
                                        </p:tgtEl>
                                      </p:cBhvr>
                                      <p:to x="100000" y="80000"/>
                                    </p:animScale>
                                    <p:animScale>
                                      <p:cBhvr>
                                        <p:cTn id="49" dur="249" decel="50000">
                                          <p:stCondLst>
                                            <p:cond delay="2007"/>
                                          </p:stCondLst>
                                        </p:cTn>
                                        <p:tgtEl>
                                          <p:spTgt spid="4">
                                            <p:txEl>
                                              <p:pRg st="1" end="1"/>
                                            </p:txEl>
                                          </p:spTgt>
                                        </p:tgtEl>
                                      </p:cBhvr>
                                      <p:to x="100000" y="100000"/>
                                    </p:animScale>
                                    <p:animScale>
                                      <p:cBhvr>
                                        <p:cTn id="50" dur="39">
                                          <p:stCondLst>
                                            <p:cond delay="2463"/>
                                          </p:stCondLst>
                                        </p:cTn>
                                        <p:tgtEl>
                                          <p:spTgt spid="4">
                                            <p:txEl>
                                              <p:pRg st="1" end="1"/>
                                            </p:txEl>
                                          </p:spTgt>
                                        </p:tgtEl>
                                      </p:cBhvr>
                                      <p:to x="100000" y="90000"/>
                                    </p:animScale>
                                    <p:animScale>
                                      <p:cBhvr>
                                        <p:cTn id="51" dur="249" decel="50000">
                                          <p:stCondLst>
                                            <p:cond delay="2502"/>
                                          </p:stCondLst>
                                        </p:cTn>
                                        <p:tgtEl>
                                          <p:spTgt spid="4">
                                            <p:txEl>
                                              <p:pRg st="1" end="1"/>
                                            </p:txEl>
                                          </p:spTgt>
                                        </p:tgtEl>
                                      </p:cBhvr>
                                      <p:to x="100000" y="100000"/>
                                    </p:animScale>
                                    <p:animScale>
                                      <p:cBhvr>
                                        <p:cTn id="52" dur="39">
                                          <p:stCondLst>
                                            <p:cond delay="2712"/>
                                          </p:stCondLst>
                                        </p:cTn>
                                        <p:tgtEl>
                                          <p:spTgt spid="4">
                                            <p:txEl>
                                              <p:pRg st="1" end="1"/>
                                            </p:txEl>
                                          </p:spTgt>
                                        </p:tgtEl>
                                      </p:cBhvr>
                                      <p:to x="100000" y="95000"/>
                                    </p:animScale>
                                    <p:animScale>
                                      <p:cBhvr>
                                        <p:cTn id="53" dur="249" decel="50000">
                                          <p:stCondLst>
                                            <p:cond delay="2751"/>
                                          </p:stCondLst>
                                        </p:cTn>
                                        <p:tgtEl>
                                          <p:spTgt spid="4">
                                            <p:txEl>
                                              <p:pRg st="1" end="1"/>
                                            </p:txEl>
                                          </p:spTgt>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grpId="0"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wipe(down)">
                                      <p:cBhvr>
                                        <p:cTn id="58" dur="870">
                                          <p:stCondLst>
                                            <p:cond delay="0"/>
                                          </p:stCondLst>
                                        </p:cTn>
                                        <p:tgtEl>
                                          <p:spTgt spid="4">
                                            <p:txEl>
                                              <p:pRg st="2" end="2"/>
                                            </p:txEl>
                                          </p:spTgt>
                                        </p:tgtEl>
                                      </p:cBhvr>
                                    </p:animEffect>
                                    <p:anim calcmode="lin" valueType="num">
                                      <p:cBhvr>
                                        <p:cTn id="59" dur="2733"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60" dur="996"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61" dur="996" tmFilter="0, 0; 0.125,0.2665; 0.25,0.4; 0.375,0.465; 0.5,0.5;  0.625,0.535; 0.75,0.6; 0.875,0.7335; 1,1">
                                          <p:stCondLst>
                                            <p:cond delay="996"/>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62" dur="498" tmFilter="0, 0; 0.125,0.2665; 0.25,0.4; 0.375,0.465; 0.5,0.5;  0.625,0.535; 0.75,0.6; 0.875,0.7335; 1,1">
                                          <p:stCondLst>
                                            <p:cond delay="1986"/>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63" dur="246" tmFilter="0, 0; 0.125,0.2665; 0.25,0.4; 0.375,0.465; 0.5,0.5;  0.625,0.535; 0.75,0.6; 0.875,0.7335; 1,1">
                                          <p:stCondLst>
                                            <p:cond delay="2484"/>
                                          </p:stCondLst>
                                        </p:cTn>
                                        <p:tgtEl>
                                          <p:spTgt spid="4">
                                            <p:txEl>
                                              <p:pRg st="2" end="2"/>
                                            </p:txEl>
                                          </p:spTgt>
                                        </p:tgtEl>
                                        <p:attrNameLst>
                                          <p:attrName>ppt_y</p:attrName>
                                        </p:attrNameLst>
                                      </p:cBhvr>
                                      <p:tavLst>
                                        <p:tav tm="0" fmla="#ppt_y-sin(pi*$)/81">
                                          <p:val>
                                            <p:fltVal val="0"/>
                                          </p:val>
                                        </p:tav>
                                        <p:tav tm="100000">
                                          <p:val>
                                            <p:fltVal val="1"/>
                                          </p:val>
                                        </p:tav>
                                      </p:tavLst>
                                    </p:anim>
                                    <p:animScale>
                                      <p:cBhvr>
                                        <p:cTn id="64" dur="39">
                                          <p:stCondLst>
                                            <p:cond delay="975"/>
                                          </p:stCondLst>
                                        </p:cTn>
                                        <p:tgtEl>
                                          <p:spTgt spid="4">
                                            <p:txEl>
                                              <p:pRg st="2" end="2"/>
                                            </p:txEl>
                                          </p:spTgt>
                                        </p:tgtEl>
                                      </p:cBhvr>
                                      <p:to x="100000" y="60000"/>
                                    </p:animScale>
                                    <p:animScale>
                                      <p:cBhvr>
                                        <p:cTn id="65" dur="249" decel="50000">
                                          <p:stCondLst>
                                            <p:cond delay="1014"/>
                                          </p:stCondLst>
                                        </p:cTn>
                                        <p:tgtEl>
                                          <p:spTgt spid="4">
                                            <p:txEl>
                                              <p:pRg st="2" end="2"/>
                                            </p:txEl>
                                          </p:spTgt>
                                        </p:tgtEl>
                                      </p:cBhvr>
                                      <p:to x="100000" y="100000"/>
                                    </p:animScale>
                                    <p:animScale>
                                      <p:cBhvr>
                                        <p:cTn id="66" dur="39">
                                          <p:stCondLst>
                                            <p:cond delay="1968"/>
                                          </p:stCondLst>
                                        </p:cTn>
                                        <p:tgtEl>
                                          <p:spTgt spid="4">
                                            <p:txEl>
                                              <p:pRg st="2" end="2"/>
                                            </p:txEl>
                                          </p:spTgt>
                                        </p:tgtEl>
                                      </p:cBhvr>
                                      <p:to x="100000" y="80000"/>
                                    </p:animScale>
                                    <p:animScale>
                                      <p:cBhvr>
                                        <p:cTn id="67" dur="249" decel="50000">
                                          <p:stCondLst>
                                            <p:cond delay="2007"/>
                                          </p:stCondLst>
                                        </p:cTn>
                                        <p:tgtEl>
                                          <p:spTgt spid="4">
                                            <p:txEl>
                                              <p:pRg st="2" end="2"/>
                                            </p:txEl>
                                          </p:spTgt>
                                        </p:tgtEl>
                                      </p:cBhvr>
                                      <p:to x="100000" y="100000"/>
                                    </p:animScale>
                                    <p:animScale>
                                      <p:cBhvr>
                                        <p:cTn id="68" dur="39">
                                          <p:stCondLst>
                                            <p:cond delay="2463"/>
                                          </p:stCondLst>
                                        </p:cTn>
                                        <p:tgtEl>
                                          <p:spTgt spid="4">
                                            <p:txEl>
                                              <p:pRg st="2" end="2"/>
                                            </p:txEl>
                                          </p:spTgt>
                                        </p:tgtEl>
                                      </p:cBhvr>
                                      <p:to x="100000" y="90000"/>
                                    </p:animScale>
                                    <p:animScale>
                                      <p:cBhvr>
                                        <p:cTn id="69" dur="249" decel="50000">
                                          <p:stCondLst>
                                            <p:cond delay="2502"/>
                                          </p:stCondLst>
                                        </p:cTn>
                                        <p:tgtEl>
                                          <p:spTgt spid="4">
                                            <p:txEl>
                                              <p:pRg st="2" end="2"/>
                                            </p:txEl>
                                          </p:spTgt>
                                        </p:tgtEl>
                                      </p:cBhvr>
                                      <p:to x="100000" y="100000"/>
                                    </p:animScale>
                                    <p:animScale>
                                      <p:cBhvr>
                                        <p:cTn id="70" dur="39">
                                          <p:stCondLst>
                                            <p:cond delay="2712"/>
                                          </p:stCondLst>
                                        </p:cTn>
                                        <p:tgtEl>
                                          <p:spTgt spid="4">
                                            <p:txEl>
                                              <p:pRg st="2" end="2"/>
                                            </p:txEl>
                                          </p:spTgt>
                                        </p:tgtEl>
                                      </p:cBhvr>
                                      <p:to x="100000" y="95000"/>
                                    </p:animScale>
                                    <p:animScale>
                                      <p:cBhvr>
                                        <p:cTn id="71" dur="249" decel="50000">
                                          <p:stCondLst>
                                            <p:cond delay="2751"/>
                                          </p:stCondLst>
                                        </p:cTn>
                                        <p:tgtEl>
                                          <p:spTgt spid="4">
                                            <p:txEl>
                                              <p:pRg st="2" end="2"/>
                                            </p:txEl>
                                          </p:spTgt>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down)">
                                      <p:cBhvr>
                                        <p:cTn id="76" dur="870">
                                          <p:stCondLst>
                                            <p:cond delay="0"/>
                                          </p:stCondLst>
                                        </p:cTn>
                                        <p:tgtEl>
                                          <p:spTgt spid="14"/>
                                        </p:tgtEl>
                                      </p:cBhvr>
                                    </p:animEffect>
                                    <p:anim calcmode="lin" valueType="num">
                                      <p:cBhvr>
                                        <p:cTn id="77" dur="2730"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8" dur="990"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9" dur="990" tmFilter="0, 0; 0.125,0.2665; 0.25,0.4; 0.375,0.465; 0.5,0.5;  0.625,0.535; 0.75,0.6; 0.875,0.7335; 1,1">
                                          <p:stCondLst>
                                            <p:cond delay="990"/>
                                          </p:stCondLst>
                                        </p:cTn>
                                        <p:tgtEl>
                                          <p:spTgt spid="14"/>
                                        </p:tgtEl>
                                        <p:attrNameLst>
                                          <p:attrName>ppt_y</p:attrName>
                                        </p:attrNameLst>
                                      </p:cBhvr>
                                      <p:tavLst>
                                        <p:tav tm="0" fmla="#ppt_y-sin(pi*$)/9">
                                          <p:val>
                                            <p:fltVal val="0"/>
                                          </p:val>
                                        </p:tav>
                                        <p:tav tm="100000">
                                          <p:val>
                                            <p:fltVal val="1"/>
                                          </p:val>
                                        </p:tav>
                                      </p:tavLst>
                                    </p:anim>
                                    <p:anim calcmode="lin" valueType="num">
                                      <p:cBhvr>
                                        <p:cTn id="80" dur="495" tmFilter="0, 0; 0.125,0.2665; 0.25,0.4; 0.375,0.465; 0.5,0.5;  0.625,0.535; 0.75,0.6; 0.875,0.7335; 1,1">
                                          <p:stCondLst>
                                            <p:cond delay="1980"/>
                                          </p:stCondLst>
                                        </p:cTn>
                                        <p:tgtEl>
                                          <p:spTgt spid="14"/>
                                        </p:tgtEl>
                                        <p:attrNameLst>
                                          <p:attrName>ppt_y</p:attrName>
                                        </p:attrNameLst>
                                      </p:cBhvr>
                                      <p:tavLst>
                                        <p:tav tm="0" fmla="#ppt_y-sin(pi*$)/27">
                                          <p:val>
                                            <p:fltVal val="0"/>
                                          </p:val>
                                        </p:tav>
                                        <p:tav tm="100000">
                                          <p:val>
                                            <p:fltVal val="1"/>
                                          </p:val>
                                        </p:tav>
                                      </p:tavLst>
                                    </p:anim>
                                    <p:anim calcmode="lin" valueType="num">
                                      <p:cBhvr>
                                        <p:cTn id="81" dur="240" tmFilter="0, 0; 0.125,0.2665; 0.25,0.4; 0.375,0.465; 0.5,0.5;  0.625,0.535; 0.75,0.6; 0.875,0.7335; 1,1">
                                          <p:stCondLst>
                                            <p:cond delay="2490"/>
                                          </p:stCondLst>
                                        </p:cTn>
                                        <p:tgtEl>
                                          <p:spTgt spid="14"/>
                                        </p:tgtEl>
                                        <p:attrNameLst>
                                          <p:attrName>ppt_y</p:attrName>
                                        </p:attrNameLst>
                                      </p:cBhvr>
                                      <p:tavLst>
                                        <p:tav tm="0" fmla="#ppt_y-sin(pi*$)/81">
                                          <p:val>
                                            <p:fltVal val="0"/>
                                          </p:val>
                                        </p:tav>
                                        <p:tav tm="100000">
                                          <p:val>
                                            <p:fltVal val="1"/>
                                          </p:val>
                                        </p:tav>
                                      </p:tavLst>
                                    </p:anim>
                                    <p:animScale>
                                      <p:cBhvr>
                                        <p:cTn id="82" dur="45">
                                          <p:stCondLst>
                                            <p:cond delay="975"/>
                                          </p:stCondLst>
                                        </p:cTn>
                                        <p:tgtEl>
                                          <p:spTgt spid="14"/>
                                        </p:tgtEl>
                                      </p:cBhvr>
                                      <p:to x="100000" y="60000"/>
                                    </p:animScale>
                                    <p:animScale>
                                      <p:cBhvr>
                                        <p:cTn id="83" dur="255" decel="50000">
                                          <p:stCondLst>
                                            <p:cond delay="1020"/>
                                          </p:stCondLst>
                                        </p:cTn>
                                        <p:tgtEl>
                                          <p:spTgt spid="14"/>
                                        </p:tgtEl>
                                      </p:cBhvr>
                                      <p:to x="100000" y="100000"/>
                                    </p:animScale>
                                    <p:animScale>
                                      <p:cBhvr>
                                        <p:cTn id="84" dur="45">
                                          <p:stCondLst>
                                            <p:cond delay="1965"/>
                                          </p:stCondLst>
                                        </p:cTn>
                                        <p:tgtEl>
                                          <p:spTgt spid="14"/>
                                        </p:tgtEl>
                                      </p:cBhvr>
                                      <p:to x="100000" y="80000"/>
                                    </p:animScale>
                                    <p:animScale>
                                      <p:cBhvr>
                                        <p:cTn id="85" dur="255" decel="50000">
                                          <p:stCondLst>
                                            <p:cond delay="2010"/>
                                          </p:stCondLst>
                                        </p:cTn>
                                        <p:tgtEl>
                                          <p:spTgt spid="14"/>
                                        </p:tgtEl>
                                      </p:cBhvr>
                                      <p:to x="100000" y="100000"/>
                                    </p:animScale>
                                    <p:animScale>
                                      <p:cBhvr>
                                        <p:cTn id="86" dur="45">
                                          <p:stCondLst>
                                            <p:cond delay="2460"/>
                                          </p:stCondLst>
                                        </p:cTn>
                                        <p:tgtEl>
                                          <p:spTgt spid="14"/>
                                        </p:tgtEl>
                                      </p:cBhvr>
                                      <p:to x="100000" y="90000"/>
                                    </p:animScale>
                                    <p:animScale>
                                      <p:cBhvr>
                                        <p:cTn id="87" dur="255" decel="50000">
                                          <p:stCondLst>
                                            <p:cond delay="2505"/>
                                          </p:stCondLst>
                                        </p:cTn>
                                        <p:tgtEl>
                                          <p:spTgt spid="14"/>
                                        </p:tgtEl>
                                      </p:cBhvr>
                                      <p:to x="100000" y="100000"/>
                                    </p:animScale>
                                    <p:animScale>
                                      <p:cBhvr>
                                        <p:cTn id="88" dur="45">
                                          <p:stCondLst>
                                            <p:cond delay="2715"/>
                                          </p:stCondLst>
                                        </p:cTn>
                                        <p:tgtEl>
                                          <p:spTgt spid="14"/>
                                        </p:tgtEl>
                                      </p:cBhvr>
                                      <p:to x="100000" y="95000"/>
                                    </p:animScale>
                                    <p:animScale>
                                      <p:cBhvr>
                                        <p:cTn id="89" dur="255" decel="50000">
                                          <p:stCondLst>
                                            <p:cond delay="2745"/>
                                          </p:stCondLst>
                                        </p:cTn>
                                        <p:tgtEl>
                                          <p:spTgt spid="14"/>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26" presetClass="entr" presetSubtype="0" fill="hold" grpId="0" nodeType="clickEffect">
                                  <p:stCondLst>
                                    <p:cond delay="0"/>
                                  </p:stCondLst>
                                  <p:childTnLst>
                                    <p:set>
                                      <p:cBhvr>
                                        <p:cTn id="93" dur="1" fill="hold">
                                          <p:stCondLst>
                                            <p:cond delay="0"/>
                                          </p:stCondLst>
                                        </p:cTn>
                                        <p:tgtEl>
                                          <p:spTgt spid="4">
                                            <p:txEl>
                                              <p:pRg st="3" end="3"/>
                                            </p:txEl>
                                          </p:spTgt>
                                        </p:tgtEl>
                                        <p:attrNameLst>
                                          <p:attrName>style.visibility</p:attrName>
                                        </p:attrNameLst>
                                      </p:cBhvr>
                                      <p:to>
                                        <p:strVal val="visible"/>
                                      </p:to>
                                    </p:set>
                                    <p:animEffect transition="in" filter="wipe(down)">
                                      <p:cBhvr>
                                        <p:cTn id="94" dur="870">
                                          <p:stCondLst>
                                            <p:cond delay="0"/>
                                          </p:stCondLst>
                                        </p:cTn>
                                        <p:tgtEl>
                                          <p:spTgt spid="4">
                                            <p:txEl>
                                              <p:pRg st="3" end="3"/>
                                            </p:txEl>
                                          </p:spTgt>
                                        </p:tgtEl>
                                      </p:cBhvr>
                                    </p:animEffect>
                                    <p:anim calcmode="lin" valueType="num">
                                      <p:cBhvr>
                                        <p:cTn id="95" dur="2733"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96" dur="996"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97" dur="996" tmFilter="0, 0; 0.125,0.2665; 0.25,0.4; 0.375,0.465; 0.5,0.5;  0.625,0.535; 0.75,0.6; 0.875,0.7335; 1,1">
                                          <p:stCondLst>
                                            <p:cond delay="996"/>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98" dur="498" tmFilter="0, 0; 0.125,0.2665; 0.25,0.4; 0.375,0.465; 0.5,0.5;  0.625,0.535; 0.75,0.6; 0.875,0.7335; 1,1">
                                          <p:stCondLst>
                                            <p:cond delay="1986"/>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99" dur="246" tmFilter="0, 0; 0.125,0.2665; 0.25,0.4; 0.375,0.465; 0.5,0.5;  0.625,0.535; 0.75,0.6; 0.875,0.7335; 1,1">
                                          <p:stCondLst>
                                            <p:cond delay="2484"/>
                                          </p:stCondLst>
                                        </p:cTn>
                                        <p:tgtEl>
                                          <p:spTgt spid="4">
                                            <p:txEl>
                                              <p:pRg st="3" end="3"/>
                                            </p:txEl>
                                          </p:spTgt>
                                        </p:tgtEl>
                                        <p:attrNameLst>
                                          <p:attrName>ppt_y</p:attrName>
                                        </p:attrNameLst>
                                      </p:cBhvr>
                                      <p:tavLst>
                                        <p:tav tm="0" fmla="#ppt_y-sin(pi*$)/81">
                                          <p:val>
                                            <p:fltVal val="0"/>
                                          </p:val>
                                        </p:tav>
                                        <p:tav tm="100000">
                                          <p:val>
                                            <p:fltVal val="1"/>
                                          </p:val>
                                        </p:tav>
                                      </p:tavLst>
                                    </p:anim>
                                    <p:animScale>
                                      <p:cBhvr>
                                        <p:cTn id="100" dur="39">
                                          <p:stCondLst>
                                            <p:cond delay="975"/>
                                          </p:stCondLst>
                                        </p:cTn>
                                        <p:tgtEl>
                                          <p:spTgt spid="4">
                                            <p:txEl>
                                              <p:pRg st="3" end="3"/>
                                            </p:txEl>
                                          </p:spTgt>
                                        </p:tgtEl>
                                      </p:cBhvr>
                                      <p:to x="100000" y="60000"/>
                                    </p:animScale>
                                    <p:animScale>
                                      <p:cBhvr>
                                        <p:cTn id="101" dur="249" decel="50000">
                                          <p:stCondLst>
                                            <p:cond delay="1014"/>
                                          </p:stCondLst>
                                        </p:cTn>
                                        <p:tgtEl>
                                          <p:spTgt spid="4">
                                            <p:txEl>
                                              <p:pRg st="3" end="3"/>
                                            </p:txEl>
                                          </p:spTgt>
                                        </p:tgtEl>
                                      </p:cBhvr>
                                      <p:to x="100000" y="100000"/>
                                    </p:animScale>
                                    <p:animScale>
                                      <p:cBhvr>
                                        <p:cTn id="102" dur="39">
                                          <p:stCondLst>
                                            <p:cond delay="1968"/>
                                          </p:stCondLst>
                                        </p:cTn>
                                        <p:tgtEl>
                                          <p:spTgt spid="4">
                                            <p:txEl>
                                              <p:pRg st="3" end="3"/>
                                            </p:txEl>
                                          </p:spTgt>
                                        </p:tgtEl>
                                      </p:cBhvr>
                                      <p:to x="100000" y="80000"/>
                                    </p:animScale>
                                    <p:animScale>
                                      <p:cBhvr>
                                        <p:cTn id="103" dur="249" decel="50000">
                                          <p:stCondLst>
                                            <p:cond delay="2007"/>
                                          </p:stCondLst>
                                        </p:cTn>
                                        <p:tgtEl>
                                          <p:spTgt spid="4">
                                            <p:txEl>
                                              <p:pRg st="3" end="3"/>
                                            </p:txEl>
                                          </p:spTgt>
                                        </p:tgtEl>
                                      </p:cBhvr>
                                      <p:to x="100000" y="100000"/>
                                    </p:animScale>
                                    <p:animScale>
                                      <p:cBhvr>
                                        <p:cTn id="104" dur="39">
                                          <p:stCondLst>
                                            <p:cond delay="2463"/>
                                          </p:stCondLst>
                                        </p:cTn>
                                        <p:tgtEl>
                                          <p:spTgt spid="4">
                                            <p:txEl>
                                              <p:pRg st="3" end="3"/>
                                            </p:txEl>
                                          </p:spTgt>
                                        </p:tgtEl>
                                      </p:cBhvr>
                                      <p:to x="100000" y="90000"/>
                                    </p:animScale>
                                    <p:animScale>
                                      <p:cBhvr>
                                        <p:cTn id="105" dur="249" decel="50000">
                                          <p:stCondLst>
                                            <p:cond delay="2502"/>
                                          </p:stCondLst>
                                        </p:cTn>
                                        <p:tgtEl>
                                          <p:spTgt spid="4">
                                            <p:txEl>
                                              <p:pRg st="3" end="3"/>
                                            </p:txEl>
                                          </p:spTgt>
                                        </p:tgtEl>
                                      </p:cBhvr>
                                      <p:to x="100000" y="100000"/>
                                    </p:animScale>
                                    <p:animScale>
                                      <p:cBhvr>
                                        <p:cTn id="106" dur="39">
                                          <p:stCondLst>
                                            <p:cond delay="2712"/>
                                          </p:stCondLst>
                                        </p:cTn>
                                        <p:tgtEl>
                                          <p:spTgt spid="4">
                                            <p:txEl>
                                              <p:pRg st="3" end="3"/>
                                            </p:txEl>
                                          </p:spTgt>
                                        </p:tgtEl>
                                      </p:cBhvr>
                                      <p:to x="100000" y="95000"/>
                                    </p:animScale>
                                    <p:animScale>
                                      <p:cBhvr>
                                        <p:cTn id="107" dur="249" decel="50000">
                                          <p:stCondLst>
                                            <p:cond delay="2751"/>
                                          </p:stCondLst>
                                        </p:cTn>
                                        <p:tgtEl>
                                          <p:spTgt spid="4">
                                            <p:txEl>
                                              <p:pRg st="3" end="3"/>
                                            </p:txEl>
                                          </p:spTgt>
                                        </p:tgtEl>
                                      </p:cBhvr>
                                      <p:to x="100000" y="100000"/>
                                    </p:animScale>
                                  </p:childTnLst>
                                </p:cTn>
                              </p:par>
                            </p:childTnLst>
                          </p:cTn>
                        </p:par>
                        <p:par>
                          <p:cTn id="108" fill="hold">
                            <p:stCondLst>
                              <p:cond delay="3000"/>
                            </p:stCondLst>
                            <p:childTnLst>
                              <p:par>
                                <p:cTn id="109" presetID="10" presetClass="entr" presetSubtype="0" fill="hold" nodeType="after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fade">
                                      <p:cBhvr>
                                        <p:cTn id="1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2984</TotalTime>
  <Words>657</Words>
  <Application>Microsoft Office PowerPoint</Application>
  <PresentationFormat>Widescreen</PresentationFormat>
  <Paragraphs>106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VALIDATION BEST PRACTICES</vt:lpstr>
      <vt:lpstr>PowerPoint Presentation</vt:lpstr>
      <vt:lpstr>PowerPoint Presentation</vt:lpstr>
      <vt:lpstr>INTRODUCTION</vt:lpstr>
      <vt:lpstr>How Validations Can Improve Your Data</vt:lpstr>
      <vt:lpstr>Futura Validations</vt:lpstr>
      <vt:lpstr>Scheduled Tasks</vt:lpstr>
      <vt:lpstr>Validation Profiles</vt:lpstr>
      <vt:lpstr>Results</vt:lpstr>
      <vt:lpstr>Example of Results</vt:lpstr>
      <vt:lpstr>Sorting Results and Exempting</vt:lpstr>
      <vt:lpstr>Sorting Example</vt:lpstr>
      <vt:lpstr>Exempt Errors</vt:lpstr>
      <vt:lpstr>What's New in 3.3 Validations</vt:lpstr>
      <vt:lpstr>Coincident Vertices </vt:lpstr>
      <vt:lpstr>Custom SQL QUERY</vt:lpstr>
      <vt:lpstr>Custom SQL QUERY Templates </vt:lpstr>
      <vt:lpstr>Creating new SQL profiles</vt:lpstr>
      <vt:lpstr>SQL EDITOR</vt:lpstr>
      <vt:lpstr>Query Builder</vt:lpstr>
      <vt:lpstr>Join Builder</vt:lpstr>
      <vt:lpstr>Asset Templates</vt:lpstr>
      <vt:lpstr>Standard Templates</vt:lpstr>
      <vt:lpstr>Relates</vt:lpstr>
      <vt:lpstr>Resources</vt:lpstr>
      <vt:lpstr>Thank you and Game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SEDC SEDC</dc:creator>
  <cp:lastModifiedBy>Sherri Schreiner</cp:lastModifiedBy>
  <cp:revision>60</cp:revision>
  <dcterms:created xsi:type="dcterms:W3CDTF">2018-04-23T18:01:39Z</dcterms:created>
  <dcterms:modified xsi:type="dcterms:W3CDTF">2018-07-24T21:50:17Z</dcterms:modified>
</cp:coreProperties>
</file>