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63"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2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1"/>
    <p:restoredTop sz="94674"/>
  </p:normalViewPr>
  <p:slideViewPr>
    <p:cSldViewPr snapToGrid="0" snapToObjects="1">
      <p:cViewPr varScale="1">
        <p:scale>
          <a:sx n="87" d="100"/>
          <a:sy n="87" d="100"/>
        </p:scale>
        <p:origin x="76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5BE18-8038-2346-ACE6-BE4C7332E14D}" type="datetimeFigureOut">
              <a:rPr lang="en-US" smtClean="0"/>
              <a:t>7/26/2018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AC5C3-6492-984E-B294-2D21F2E24068}" type="slidenum">
              <a:rPr lang="en-US" smtClean="0"/>
              <a:t>‹#›</a:t>
            </a:fld>
            <a:endParaRPr lang="en-US"/>
          </a:p>
        </p:txBody>
      </p:sp>
    </p:spTree>
    <p:extLst>
      <p:ext uri="{BB962C8B-B14F-4D97-AF65-F5344CB8AC3E}">
        <p14:creationId xmlns:p14="http://schemas.microsoft.com/office/powerpoint/2010/main" val="200603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5214-D0D9-B74C-AA94-5030AEF3C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B2EB2-6FD7-4E4B-8383-8740B9BA6C9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7FBD8-AD05-9343-88C6-719411FC7F69}"/>
              </a:ext>
            </a:extLst>
          </p:cNvPr>
          <p:cNvSpPr>
            <a:spLocks noGrp="1"/>
          </p:cNvSpPr>
          <p:nvPr>
            <p:ph type="dt" sz="half" idx="10"/>
          </p:nvPr>
        </p:nvSpPr>
        <p:spPr/>
        <p:txBody>
          <a:bodyPr/>
          <a:lstStyle/>
          <a:p>
            <a:fld id="{3E5A2339-1E02-034C-BBA7-7FA25CD6B1EE}" type="datetime1">
              <a:rPr lang="en-US" smtClean="0"/>
              <a:t>7/26/2018</a:t>
            </a:fld>
            <a:endParaRPr lang="en-US"/>
          </a:p>
        </p:txBody>
      </p:sp>
      <p:sp>
        <p:nvSpPr>
          <p:cNvPr id="5" name="Footer Placeholder 4">
            <a:extLst>
              <a:ext uri="{FF2B5EF4-FFF2-40B4-BE49-F238E27FC236}">
                <a16:creationId xmlns:a16="http://schemas.microsoft.com/office/drawing/2014/main" id="{E16F60B6-A823-2A48-B86B-F2C714710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977F-C74C-9B44-9F17-CBA0B4B022F4}"/>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1898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B69B-6229-4045-8DAD-AF2F6D39A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DB70AB-265E-3341-A5C9-99027DB76A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79F55-2ED1-424A-B3B5-EDD6D3713AA4}"/>
              </a:ext>
            </a:extLst>
          </p:cNvPr>
          <p:cNvSpPr>
            <a:spLocks noGrp="1"/>
          </p:cNvSpPr>
          <p:nvPr>
            <p:ph type="dt" sz="half" idx="10"/>
          </p:nvPr>
        </p:nvSpPr>
        <p:spPr/>
        <p:txBody>
          <a:bodyPr/>
          <a:lstStyle/>
          <a:p>
            <a:fld id="{C67432D1-B777-4E44-BEB5-8BB82AAC7FF4}" type="datetime1">
              <a:rPr lang="en-US" smtClean="0"/>
              <a:t>7/26/2018</a:t>
            </a:fld>
            <a:endParaRPr lang="en-US"/>
          </a:p>
        </p:txBody>
      </p:sp>
      <p:sp>
        <p:nvSpPr>
          <p:cNvPr id="5" name="Footer Placeholder 4">
            <a:extLst>
              <a:ext uri="{FF2B5EF4-FFF2-40B4-BE49-F238E27FC236}">
                <a16:creationId xmlns:a16="http://schemas.microsoft.com/office/drawing/2014/main" id="{D9332B11-5DB1-4648-9061-5A5C23C66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461F9-E519-5E4B-8F68-12CB6794A75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9854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79471-2D18-7740-9796-1EE570A8646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83279-F5C5-2C4D-884A-4AA882E0D8C4}"/>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56D58-119E-EC47-8D5E-F6358219EF34}"/>
              </a:ext>
            </a:extLst>
          </p:cNvPr>
          <p:cNvSpPr>
            <a:spLocks noGrp="1"/>
          </p:cNvSpPr>
          <p:nvPr>
            <p:ph type="dt" sz="half" idx="10"/>
          </p:nvPr>
        </p:nvSpPr>
        <p:spPr/>
        <p:txBody>
          <a:bodyPr/>
          <a:lstStyle/>
          <a:p>
            <a:fld id="{D2D6F984-CAD7-BD40-BF29-21D08DFB9015}" type="datetime1">
              <a:rPr lang="en-US" smtClean="0"/>
              <a:t>7/26/2018</a:t>
            </a:fld>
            <a:endParaRPr lang="en-US"/>
          </a:p>
        </p:txBody>
      </p:sp>
      <p:sp>
        <p:nvSpPr>
          <p:cNvPr id="5" name="Footer Placeholder 4">
            <a:extLst>
              <a:ext uri="{FF2B5EF4-FFF2-40B4-BE49-F238E27FC236}">
                <a16:creationId xmlns:a16="http://schemas.microsoft.com/office/drawing/2014/main" id="{F2A44152-DB66-FC44-81A4-73424163C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CCCAD-AFBF-454C-9E05-CAD74D652AD8}"/>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62361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DC9F-0898-3E4A-A809-BE14EACF3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DE07C-FCD1-E244-BCED-994B90AB92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567A1-D72C-144F-9D4C-F6393D1D5808}"/>
              </a:ext>
            </a:extLst>
          </p:cNvPr>
          <p:cNvSpPr>
            <a:spLocks noGrp="1"/>
          </p:cNvSpPr>
          <p:nvPr>
            <p:ph type="dt" sz="half" idx="10"/>
          </p:nvPr>
        </p:nvSpPr>
        <p:spPr/>
        <p:txBody>
          <a:bodyPr/>
          <a:lstStyle/>
          <a:p>
            <a:fld id="{577D4CEC-C7D4-5A4D-9DA3-CF2F67E480E0}" type="datetime1">
              <a:rPr lang="en-US" smtClean="0"/>
              <a:t>7/26/2018</a:t>
            </a:fld>
            <a:endParaRPr lang="en-US"/>
          </a:p>
        </p:txBody>
      </p:sp>
      <p:sp>
        <p:nvSpPr>
          <p:cNvPr id="5" name="Footer Placeholder 4">
            <a:extLst>
              <a:ext uri="{FF2B5EF4-FFF2-40B4-BE49-F238E27FC236}">
                <a16:creationId xmlns:a16="http://schemas.microsoft.com/office/drawing/2014/main" id="{A61F67D0-31EF-7F48-A78B-B4E4FA90E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D5AAC-F15D-1248-BEA4-B90739CF7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74822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D7E9-2771-F140-9571-2B34D7FB100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F8DC2E-586E-944C-A482-574D8CCEF2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6FA9B3-ADDF-7747-ABF5-30D7F1B25FDA}"/>
              </a:ext>
            </a:extLst>
          </p:cNvPr>
          <p:cNvSpPr>
            <a:spLocks noGrp="1"/>
          </p:cNvSpPr>
          <p:nvPr>
            <p:ph type="dt" sz="half" idx="10"/>
          </p:nvPr>
        </p:nvSpPr>
        <p:spPr/>
        <p:txBody>
          <a:bodyPr/>
          <a:lstStyle/>
          <a:p>
            <a:fld id="{18CC5F46-4F95-864C-9E32-C7E9DFFE0044}" type="datetime1">
              <a:rPr lang="en-US" smtClean="0"/>
              <a:t>7/26/2018</a:t>
            </a:fld>
            <a:endParaRPr lang="en-US"/>
          </a:p>
        </p:txBody>
      </p:sp>
      <p:sp>
        <p:nvSpPr>
          <p:cNvPr id="5" name="Footer Placeholder 4">
            <a:extLst>
              <a:ext uri="{FF2B5EF4-FFF2-40B4-BE49-F238E27FC236}">
                <a16:creationId xmlns:a16="http://schemas.microsoft.com/office/drawing/2014/main" id="{79E50B03-3B03-9E4A-87C2-32902CD49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B296D-0377-F440-B785-A16D34E4668B}"/>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9439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A969-6823-7148-BCAD-C970CDCDF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9D156-4F33-2649-8244-822E31554C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8B59D0-EEA8-B648-B1C9-0D83C1795C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08E9F-09CF-6149-B0B0-DA38AF7C19D2}"/>
              </a:ext>
            </a:extLst>
          </p:cNvPr>
          <p:cNvSpPr>
            <a:spLocks noGrp="1"/>
          </p:cNvSpPr>
          <p:nvPr>
            <p:ph type="dt" sz="half" idx="10"/>
          </p:nvPr>
        </p:nvSpPr>
        <p:spPr/>
        <p:txBody>
          <a:bodyPr/>
          <a:lstStyle/>
          <a:p>
            <a:fld id="{CFD9F596-3991-AD4D-A819-178D07FB8C91}" type="datetime1">
              <a:rPr lang="en-US" smtClean="0"/>
              <a:t>7/26/2018</a:t>
            </a:fld>
            <a:endParaRPr lang="en-US"/>
          </a:p>
        </p:txBody>
      </p:sp>
      <p:sp>
        <p:nvSpPr>
          <p:cNvPr id="6" name="Footer Placeholder 5">
            <a:extLst>
              <a:ext uri="{FF2B5EF4-FFF2-40B4-BE49-F238E27FC236}">
                <a16:creationId xmlns:a16="http://schemas.microsoft.com/office/drawing/2014/main" id="{8CEA0A48-0BCC-F54D-B431-8A0414FA0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DE0B0-4D1A-9344-A9D1-9E0F28C7AC9D}"/>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0115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29A7-0109-D747-AE77-A1970FB1D23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F6F67-F806-8E46-B6BD-F04B6C09FFB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3075A-C7E4-3844-BC79-E86F235EC208}"/>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311F8F-A789-6543-988A-A276E927425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78DF2B-D18C-3D44-BA5F-1F9F7D478705}"/>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B1AB26-1844-1C44-9A1D-985F2DBA0A61}"/>
              </a:ext>
            </a:extLst>
          </p:cNvPr>
          <p:cNvSpPr>
            <a:spLocks noGrp="1"/>
          </p:cNvSpPr>
          <p:nvPr>
            <p:ph type="dt" sz="half" idx="10"/>
          </p:nvPr>
        </p:nvSpPr>
        <p:spPr/>
        <p:txBody>
          <a:bodyPr/>
          <a:lstStyle/>
          <a:p>
            <a:fld id="{5ED2FE30-E0E2-6E4F-9735-AEA60C8DE4C5}" type="datetime1">
              <a:rPr lang="en-US" smtClean="0"/>
              <a:t>7/26/2018</a:t>
            </a:fld>
            <a:endParaRPr lang="en-US"/>
          </a:p>
        </p:txBody>
      </p:sp>
      <p:sp>
        <p:nvSpPr>
          <p:cNvPr id="8" name="Footer Placeholder 7">
            <a:extLst>
              <a:ext uri="{FF2B5EF4-FFF2-40B4-BE49-F238E27FC236}">
                <a16:creationId xmlns:a16="http://schemas.microsoft.com/office/drawing/2014/main" id="{610CEED7-BE91-F541-9C42-D4F9921468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D967E-45F0-FF45-943E-C4808F816B1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40725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1ACD-E3F3-9D4C-87AD-757CF8C6B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70E18-C714-E54F-9B92-8D858AE485B7}"/>
              </a:ext>
            </a:extLst>
          </p:cNvPr>
          <p:cNvSpPr>
            <a:spLocks noGrp="1"/>
          </p:cNvSpPr>
          <p:nvPr>
            <p:ph type="dt" sz="half" idx="10"/>
          </p:nvPr>
        </p:nvSpPr>
        <p:spPr/>
        <p:txBody>
          <a:bodyPr/>
          <a:lstStyle/>
          <a:p>
            <a:fld id="{9F8CD760-8055-3C4D-9BEC-95377ED2A77D}" type="datetime1">
              <a:rPr lang="en-US" smtClean="0"/>
              <a:t>7/26/2018</a:t>
            </a:fld>
            <a:endParaRPr lang="en-US"/>
          </a:p>
        </p:txBody>
      </p:sp>
      <p:sp>
        <p:nvSpPr>
          <p:cNvPr id="4" name="Footer Placeholder 3">
            <a:extLst>
              <a:ext uri="{FF2B5EF4-FFF2-40B4-BE49-F238E27FC236}">
                <a16:creationId xmlns:a16="http://schemas.microsoft.com/office/drawing/2014/main" id="{5258054D-56AC-3A46-8D8B-63694A31D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E0924-DB97-2440-8D5B-CC9F9D248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0651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1941B-7903-E540-B2CE-B9F817A0F48E}"/>
              </a:ext>
            </a:extLst>
          </p:cNvPr>
          <p:cNvSpPr>
            <a:spLocks noGrp="1"/>
          </p:cNvSpPr>
          <p:nvPr>
            <p:ph type="dt" sz="half" idx="10"/>
          </p:nvPr>
        </p:nvSpPr>
        <p:spPr/>
        <p:txBody>
          <a:bodyPr/>
          <a:lstStyle/>
          <a:p>
            <a:fld id="{EDA35547-5590-AE4B-B503-FACC781A388E}" type="datetime1">
              <a:rPr lang="en-US" smtClean="0"/>
              <a:t>7/26/2018</a:t>
            </a:fld>
            <a:endParaRPr lang="en-US"/>
          </a:p>
        </p:txBody>
      </p:sp>
      <p:sp>
        <p:nvSpPr>
          <p:cNvPr id="3" name="Footer Placeholder 2">
            <a:extLst>
              <a:ext uri="{FF2B5EF4-FFF2-40B4-BE49-F238E27FC236}">
                <a16:creationId xmlns:a16="http://schemas.microsoft.com/office/drawing/2014/main" id="{C8646F72-6494-864E-9086-7E2B98828B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557450-122E-8945-AC50-D48B8C41A55E}"/>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81938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C74-F1A6-EE41-868E-BC6F5303F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B1BBF-153B-2844-B8F3-6742AB0106C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5A7608-3349-C44A-9C44-3F14B7FED87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240ADD-88EB-1D42-9758-CB4C88F1B4C3}"/>
              </a:ext>
            </a:extLst>
          </p:cNvPr>
          <p:cNvSpPr>
            <a:spLocks noGrp="1"/>
          </p:cNvSpPr>
          <p:nvPr>
            <p:ph type="dt" sz="half" idx="10"/>
          </p:nvPr>
        </p:nvSpPr>
        <p:spPr/>
        <p:txBody>
          <a:bodyPr/>
          <a:lstStyle/>
          <a:p>
            <a:fld id="{FE77DAB8-A91F-4545-9464-A19DA19CA173}" type="datetime1">
              <a:rPr lang="en-US" smtClean="0"/>
              <a:t>7/26/2018</a:t>
            </a:fld>
            <a:endParaRPr lang="en-US"/>
          </a:p>
        </p:txBody>
      </p:sp>
      <p:sp>
        <p:nvSpPr>
          <p:cNvPr id="6" name="Footer Placeholder 5">
            <a:extLst>
              <a:ext uri="{FF2B5EF4-FFF2-40B4-BE49-F238E27FC236}">
                <a16:creationId xmlns:a16="http://schemas.microsoft.com/office/drawing/2014/main" id="{7B908799-BBA6-F745-AE2D-59B2921B4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D639-CDDA-DA45-97C8-5B7205421F5C}"/>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9728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D3A0-3344-EA4D-B07F-46A4B4A35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7359E-B5F2-F142-88CC-65EE5546BDD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6BF83A7D-2298-7844-9233-9CFE786CC28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BFA145-A86F-3F4D-AEEC-CDB71DE14EB9}"/>
              </a:ext>
            </a:extLst>
          </p:cNvPr>
          <p:cNvSpPr>
            <a:spLocks noGrp="1"/>
          </p:cNvSpPr>
          <p:nvPr>
            <p:ph type="dt" sz="half" idx="10"/>
          </p:nvPr>
        </p:nvSpPr>
        <p:spPr/>
        <p:txBody>
          <a:bodyPr/>
          <a:lstStyle/>
          <a:p>
            <a:fld id="{262054F7-A753-8D40-B9DA-9E14CB2B221E}" type="datetime1">
              <a:rPr lang="en-US" smtClean="0"/>
              <a:t>7/26/2018</a:t>
            </a:fld>
            <a:endParaRPr lang="en-US"/>
          </a:p>
        </p:txBody>
      </p:sp>
      <p:sp>
        <p:nvSpPr>
          <p:cNvPr id="6" name="Footer Placeholder 5">
            <a:extLst>
              <a:ext uri="{FF2B5EF4-FFF2-40B4-BE49-F238E27FC236}">
                <a16:creationId xmlns:a16="http://schemas.microsoft.com/office/drawing/2014/main" id="{8DD13451-A76D-C344-AA05-5280EDFAD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D6004-88DF-8449-848A-E83A378AE2A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71764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8C73C-ABBF-0049-9DE1-4E7883E56C6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D937D-3821-2443-821C-6FE261F5E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F2B7E-DA0E-1F43-A8FF-F06A68219C8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6D5E3-9858-BD45-AC97-9211716ACC31}" type="datetime1">
              <a:rPr lang="en-US" smtClean="0"/>
              <a:t>7/26/2018</a:t>
            </a:fld>
            <a:endParaRPr lang="en-US"/>
          </a:p>
        </p:txBody>
      </p:sp>
      <p:sp>
        <p:nvSpPr>
          <p:cNvPr id="5" name="Footer Placeholder 4">
            <a:extLst>
              <a:ext uri="{FF2B5EF4-FFF2-40B4-BE49-F238E27FC236}">
                <a16:creationId xmlns:a16="http://schemas.microsoft.com/office/drawing/2014/main" id="{9965DEEC-EDC3-764D-8CD6-40E37ADBCBD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76D5C6-0650-8D49-956E-4642E8658F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D005-796C-7F4C-B799-47876DAF0D32}" type="slidenum">
              <a:rPr lang="en-US" smtClean="0"/>
              <a:t>‹#›</a:t>
            </a:fld>
            <a:endParaRPr lang="en-US"/>
          </a:p>
        </p:txBody>
      </p:sp>
    </p:spTree>
    <p:extLst>
      <p:ext uri="{BB962C8B-B14F-4D97-AF65-F5344CB8AC3E}">
        <p14:creationId xmlns:p14="http://schemas.microsoft.com/office/powerpoint/2010/main" val="220762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A0E80A-62AA-1442-8A41-DE782163C0D0}"/>
              </a:ext>
            </a:extLst>
          </p:cNvPr>
          <p:cNvPicPr>
            <a:picLocks noChangeAspect="1"/>
          </p:cNvPicPr>
          <p:nvPr/>
        </p:nvPicPr>
        <p:blipFill>
          <a:blip r:embed="rId2"/>
          <a:stretch>
            <a:fillRect/>
          </a:stretch>
        </p:blipFill>
        <p:spPr>
          <a:xfrm>
            <a:off x="0" y="5029200"/>
            <a:ext cx="12192000" cy="1828800"/>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ctrTitle"/>
          </p:nvPr>
        </p:nvSpPr>
        <p:spPr>
          <a:xfrm>
            <a:off x="0" y="3219797"/>
            <a:ext cx="12192000" cy="1470618"/>
          </a:xfrm>
        </p:spPr>
        <p:txBody>
          <a:bodyPr/>
          <a:lstStyle/>
          <a:p>
            <a:r>
              <a:rPr lang="en-US" b="1" dirty="0">
                <a:solidFill>
                  <a:srgbClr val="C00000"/>
                </a:solidFill>
                <a:latin typeface="+mn-lt"/>
              </a:rPr>
              <a:t>CATALYST WHAT’S NEW</a:t>
            </a:r>
          </a:p>
        </p:txBody>
      </p:sp>
      <p:sp>
        <p:nvSpPr>
          <p:cNvPr id="3" name="Subtitle 2">
            <a:extLst>
              <a:ext uri="{FF2B5EF4-FFF2-40B4-BE49-F238E27FC236}">
                <a16:creationId xmlns:a16="http://schemas.microsoft.com/office/drawing/2014/main" id="{25D52715-DCAA-C84E-81D8-8905182EEDB7}"/>
              </a:ext>
            </a:extLst>
          </p:cNvPr>
          <p:cNvSpPr>
            <a:spLocks noGrp="1"/>
          </p:cNvSpPr>
          <p:nvPr>
            <p:ph type="subTitle" idx="1"/>
          </p:nvPr>
        </p:nvSpPr>
        <p:spPr>
          <a:xfrm>
            <a:off x="0" y="4742974"/>
            <a:ext cx="12192000" cy="809729"/>
          </a:xfrm>
        </p:spPr>
        <p:txBody>
          <a:bodyPr/>
          <a:lstStyle/>
          <a:p>
            <a:r>
              <a:rPr lang="en-US" dirty="0">
                <a:solidFill>
                  <a:srgbClr val="1E428A"/>
                </a:solidFill>
              </a:rPr>
              <a:t>Sherri Schreiner &amp; Travis Rushton</a:t>
            </a:r>
          </a:p>
        </p:txBody>
      </p:sp>
      <p:pic>
        <p:nvPicPr>
          <p:cNvPr id="10" name="Picture 9">
            <a:extLst>
              <a:ext uri="{FF2B5EF4-FFF2-40B4-BE49-F238E27FC236}">
                <a16:creationId xmlns:a16="http://schemas.microsoft.com/office/drawing/2014/main" id="{57A78069-A4B8-D047-80D7-8DFD2CA76835}"/>
              </a:ext>
            </a:extLst>
          </p:cNvPr>
          <p:cNvPicPr>
            <a:picLocks noChangeAspect="1"/>
          </p:cNvPicPr>
          <p:nvPr/>
        </p:nvPicPr>
        <p:blipFill>
          <a:blip r:embed="rId3"/>
          <a:stretch>
            <a:fillRect/>
          </a:stretch>
        </p:blipFill>
        <p:spPr>
          <a:xfrm>
            <a:off x="10181968" y="5801675"/>
            <a:ext cx="1911179" cy="932337"/>
          </a:xfrm>
          <a:prstGeom prst="rect">
            <a:avLst/>
          </a:prstGeom>
        </p:spPr>
      </p:pic>
      <p:pic>
        <p:nvPicPr>
          <p:cNvPr id="5" name="Picture 4">
            <a:extLst>
              <a:ext uri="{FF2B5EF4-FFF2-40B4-BE49-F238E27FC236}">
                <a16:creationId xmlns:a16="http://schemas.microsoft.com/office/drawing/2014/main" id="{C017DCE8-1555-964A-B11F-DD9D5CCE5A6C}"/>
              </a:ext>
            </a:extLst>
          </p:cNvPr>
          <p:cNvPicPr>
            <a:picLocks noChangeAspect="1"/>
          </p:cNvPicPr>
          <p:nvPr/>
        </p:nvPicPr>
        <p:blipFill>
          <a:blip r:embed="rId4"/>
          <a:stretch>
            <a:fillRect/>
          </a:stretch>
        </p:blipFill>
        <p:spPr>
          <a:xfrm>
            <a:off x="4135296" y="195088"/>
            <a:ext cx="3909479" cy="3438824"/>
          </a:xfrm>
          <a:prstGeom prst="rect">
            <a:avLst/>
          </a:prstGeom>
        </p:spPr>
      </p:pic>
    </p:spTree>
    <p:extLst>
      <p:ext uri="{BB962C8B-B14F-4D97-AF65-F5344CB8AC3E}">
        <p14:creationId xmlns:p14="http://schemas.microsoft.com/office/powerpoint/2010/main" val="34676735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3" name="Subtitle 2">
            <a:extLst>
              <a:ext uri="{FF2B5EF4-FFF2-40B4-BE49-F238E27FC236}">
                <a16:creationId xmlns:a16="http://schemas.microsoft.com/office/drawing/2014/main" id="{25D52715-DCAA-C84E-81D8-8905182EEDB7}"/>
              </a:ext>
            </a:extLst>
          </p:cNvPr>
          <p:cNvSpPr>
            <a:spLocks noGrp="1"/>
          </p:cNvSpPr>
          <p:nvPr>
            <p:ph idx="1"/>
          </p:nvPr>
        </p:nvSpPr>
        <p:spPr>
          <a:xfrm>
            <a:off x="219808" y="105508"/>
            <a:ext cx="9164515" cy="6004955"/>
          </a:xfrm>
        </p:spPr>
        <p:txBody>
          <a:bodyPr>
            <a:normAutofit fontScale="85000" lnSpcReduction="20000"/>
          </a:bodyPr>
          <a:lstStyle/>
          <a:p>
            <a:pPr marL="0" indent="0">
              <a:buNone/>
            </a:pPr>
            <a:endParaRPr lang="en-US" sz="2600" dirty="0">
              <a:solidFill>
                <a:srgbClr val="1E428A"/>
              </a:solidFill>
            </a:endParaRPr>
          </a:p>
          <a:p>
            <a:r>
              <a:rPr lang="en-US" sz="2600" dirty="0">
                <a:solidFill>
                  <a:srgbClr val="1E428A"/>
                </a:solidFill>
              </a:rPr>
              <a:t>Added the ability to navigate through map extent history by using Previous and Next extent tools. </a:t>
            </a:r>
          </a:p>
          <a:p>
            <a:endParaRPr lang="en-US" sz="2600" dirty="0">
              <a:solidFill>
                <a:srgbClr val="1E428A"/>
              </a:solidFill>
            </a:endParaRPr>
          </a:p>
          <a:p>
            <a:r>
              <a:rPr lang="en-US" sz="2600" dirty="0">
                <a:solidFill>
                  <a:srgbClr val="1E428A"/>
                </a:solidFill>
              </a:rPr>
              <a:t>Widget results can now be labeled on the map. Admin users can configure labeling options in the widget settings page. IE Outages and AVL </a:t>
            </a:r>
          </a:p>
          <a:p>
            <a:endParaRPr lang="en-US" sz="2600" dirty="0">
              <a:solidFill>
                <a:srgbClr val="1E428A"/>
              </a:solidFill>
            </a:endParaRPr>
          </a:p>
          <a:p>
            <a:r>
              <a:rPr lang="en-US" sz="2600" dirty="0">
                <a:solidFill>
                  <a:srgbClr val="1E428A"/>
                </a:solidFill>
              </a:rPr>
              <a:t>Network attributes now allow export of data at individual feature class level.</a:t>
            </a:r>
          </a:p>
          <a:p>
            <a:endParaRPr lang="en-US" sz="2600" dirty="0">
              <a:solidFill>
                <a:srgbClr val="1E428A"/>
              </a:solidFill>
            </a:endParaRPr>
          </a:p>
          <a:p>
            <a:r>
              <a:rPr lang="en-US" sz="2600" dirty="0">
                <a:solidFill>
                  <a:srgbClr val="1E428A"/>
                </a:solidFill>
              </a:rPr>
              <a:t>Secure Sockets Layer (SSL) has been implemented for Futura Catalyst. This is an effort to move towards following industry best practices for web site development. All existing bookmarks in user's browsers will now automatically get redirected to HTTPS URLs. (Requires 3rd Party Certificate) </a:t>
            </a:r>
          </a:p>
          <a:p>
            <a:r>
              <a:rPr lang="en-US" sz="2600" dirty="0">
                <a:solidFill>
                  <a:srgbClr val="1E428A"/>
                </a:solidFill>
              </a:rPr>
              <a:t>Added the ability to launch Google Map &amp; Google Street View </a:t>
            </a:r>
          </a:p>
          <a:p>
            <a:endParaRPr lang="en-US" sz="2600" dirty="0">
              <a:solidFill>
                <a:srgbClr val="1E428A"/>
              </a:solidFill>
            </a:endParaRPr>
          </a:p>
          <a:p>
            <a:r>
              <a:rPr lang="en-US" sz="2600" dirty="0">
                <a:solidFill>
                  <a:srgbClr val="1E428A"/>
                </a:solidFill>
              </a:rPr>
              <a:t>Added the valve isolation capability for Water and Gas utilities. </a:t>
            </a:r>
          </a:p>
          <a:p>
            <a:pPr marL="0" indent="0">
              <a:buNone/>
            </a:pPr>
            <a:br>
              <a:rPr lang="en-US" sz="2600" dirty="0">
                <a:solidFill>
                  <a:srgbClr val="1E428A"/>
                </a:solidFill>
              </a:rPr>
            </a:br>
            <a:endParaRPr lang="en-US" sz="2600" dirty="0">
              <a:solidFill>
                <a:srgbClr val="1E428A"/>
              </a:solidFill>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2149617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1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1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3" name="Subtitle 2">
            <a:extLst>
              <a:ext uri="{FF2B5EF4-FFF2-40B4-BE49-F238E27FC236}">
                <a16:creationId xmlns:a16="http://schemas.microsoft.com/office/drawing/2014/main" id="{25D52715-DCAA-C84E-81D8-8905182EEDB7}"/>
              </a:ext>
            </a:extLst>
          </p:cNvPr>
          <p:cNvSpPr>
            <a:spLocks noGrp="1"/>
          </p:cNvSpPr>
          <p:nvPr>
            <p:ph idx="1"/>
          </p:nvPr>
        </p:nvSpPr>
        <p:spPr>
          <a:xfrm>
            <a:off x="443422" y="145411"/>
            <a:ext cx="9694985" cy="5895609"/>
          </a:xfrm>
        </p:spPr>
        <p:txBody>
          <a:bodyPr>
            <a:normAutofit fontScale="92500" lnSpcReduction="20000"/>
          </a:bodyPr>
          <a:lstStyle/>
          <a:p>
            <a:pPr marL="0" indent="0">
              <a:buNone/>
            </a:pPr>
            <a:endParaRPr lang="en-US" sz="2600" dirty="0">
              <a:solidFill>
                <a:srgbClr val="1E428A"/>
              </a:solidFill>
            </a:endParaRPr>
          </a:p>
          <a:p>
            <a:r>
              <a:rPr lang="en-US" sz="2400" dirty="0">
                <a:solidFill>
                  <a:srgbClr val="1E428A"/>
                </a:solidFill>
              </a:rPr>
              <a:t>Advanced Weather Services are now an option in Futura Catalyst. Users can now overlay Weather Data such as: Radar, Lightning, Wind Speed and Temperature, Heavy Precipitation and Tornado Tracks.</a:t>
            </a:r>
          </a:p>
          <a:p>
            <a:endParaRPr lang="en-US" sz="2400" dirty="0">
              <a:solidFill>
                <a:srgbClr val="1E428A"/>
              </a:solidFill>
            </a:endParaRPr>
          </a:p>
          <a:p>
            <a:r>
              <a:rPr lang="en-US" sz="2400" dirty="0">
                <a:solidFill>
                  <a:srgbClr val="1E428A"/>
                </a:solidFill>
              </a:rPr>
              <a:t>If applicable (with IQ), added support to integrate Report IQ dashboards with widgets. </a:t>
            </a:r>
          </a:p>
          <a:p>
            <a:endParaRPr lang="en-US" sz="2400" dirty="0">
              <a:solidFill>
                <a:srgbClr val="1E428A"/>
              </a:solidFill>
            </a:endParaRPr>
          </a:p>
          <a:p>
            <a:r>
              <a:rPr lang="en-US" sz="2400" dirty="0">
                <a:solidFill>
                  <a:srgbClr val="1E428A"/>
                </a:solidFill>
              </a:rPr>
              <a:t>Site admin users can now select service URLs from a list of available map services or type in a URL on the Settings -&gt; Services -&gt; Map Service Details page. </a:t>
            </a:r>
          </a:p>
          <a:p>
            <a:endParaRPr lang="en-US" sz="2400" dirty="0">
              <a:solidFill>
                <a:srgbClr val="1E428A"/>
              </a:solidFill>
            </a:endParaRPr>
          </a:p>
          <a:p>
            <a:r>
              <a:rPr lang="en-US" sz="2400" dirty="0">
                <a:solidFill>
                  <a:srgbClr val="1E428A"/>
                </a:solidFill>
              </a:rPr>
              <a:t>Role/Group based access to services is now configurable. </a:t>
            </a:r>
            <a:br>
              <a:rPr lang="en-US" sz="2400" dirty="0">
                <a:solidFill>
                  <a:srgbClr val="1E428A"/>
                </a:solidFill>
              </a:rPr>
            </a:br>
            <a:r>
              <a:rPr lang="en-US" sz="2400" dirty="0">
                <a:solidFill>
                  <a:srgbClr val="1E428A"/>
                </a:solidFill>
              </a:rPr>
              <a:t>Site admins can set permissions for a map service and its visibility and access for identify task, to one or more defined roles. </a:t>
            </a:r>
          </a:p>
          <a:p>
            <a:endParaRPr lang="en-US" sz="2400" dirty="0">
              <a:solidFill>
                <a:srgbClr val="1E428A"/>
              </a:solidFill>
            </a:endParaRPr>
          </a:p>
          <a:p>
            <a:r>
              <a:rPr lang="en-US" sz="2400" dirty="0">
                <a:solidFill>
                  <a:srgbClr val="1E428A"/>
                </a:solidFill>
              </a:rPr>
              <a:t>Search by X,Y coordinates</a:t>
            </a:r>
          </a:p>
          <a:p>
            <a:pPr marL="0" indent="0">
              <a:buNone/>
            </a:pPr>
            <a:br>
              <a:rPr lang="en-US" sz="2400" dirty="0">
                <a:solidFill>
                  <a:srgbClr val="1E428A"/>
                </a:solidFill>
              </a:rPr>
            </a:br>
            <a:endParaRPr lang="en-US" sz="2400" dirty="0">
              <a:solidFill>
                <a:srgbClr val="1E428A"/>
              </a:solidFill>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37307639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1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6" name="Text Placeholder 5">
            <a:extLst>
              <a:ext uri="{FF2B5EF4-FFF2-40B4-BE49-F238E27FC236}">
                <a16:creationId xmlns:a16="http://schemas.microsoft.com/office/drawing/2014/main" id="{E50CF2F9-DD2E-CC4A-BDF1-81CF1604687F}"/>
              </a:ext>
            </a:extLst>
          </p:cNvPr>
          <p:cNvSpPr>
            <a:spLocks noGrp="1"/>
          </p:cNvSpPr>
          <p:nvPr>
            <p:ph type="body" sz="quarter" idx="3"/>
          </p:nvPr>
        </p:nvSpPr>
        <p:spPr>
          <a:xfrm>
            <a:off x="1943100" y="973219"/>
            <a:ext cx="9051804" cy="1828800"/>
          </a:xfrm>
        </p:spPr>
        <p:txBody>
          <a:bodyPr>
            <a:noAutofit/>
          </a:bodyPr>
          <a:lstStyle/>
          <a:p>
            <a:r>
              <a:rPr lang="en-US" sz="8000" dirty="0">
                <a:solidFill>
                  <a:srgbClr val="1E428A"/>
                </a:solidFill>
              </a:rPr>
              <a:t>Questions???</a:t>
            </a: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41195359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anim calcmode="lin" valueType="num">
                                      <p:cBhvr>
                                        <p:cTn id="8"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1" nodeType="clickEffect">
                                  <p:stCondLst>
                                    <p:cond delay="0"/>
                                  </p:stCondLst>
                                  <p:childTnLst>
                                    <p:animClr clrSpc="rgb" dir="cw">
                                      <p:cBhvr override="childStyle">
                                        <p:cTn id="13" dur="2000" autoRev="1" fill="remove"/>
                                        <p:tgtEl>
                                          <p:spTgt spid="6">
                                            <p:txEl>
                                              <p:pRg st="0" end="0"/>
                                            </p:txEl>
                                          </p:spTgt>
                                        </p:tgtEl>
                                        <p:attrNameLst>
                                          <p:attrName>style.color</p:attrName>
                                        </p:attrNameLst>
                                      </p:cBhvr>
                                      <p:to>
                                        <a:schemeClr val="bg1"/>
                                      </p:to>
                                    </p:animClr>
                                    <p:animClr clrSpc="rgb" dir="cw">
                                      <p:cBhvr>
                                        <p:cTn id="14" dur="2000" autoRev="1" fill="remove"/>
                                        <p:tgtEl>
                                          <p:spTgt spid="6">
                                            <p:txEl>
                                              <p:pRg st="0" end="0"/>
                                            </p:txEl>
                                          </p:spTgt>
                                        </p:tgtEl>
                                        <p:attrNameLst>
                                          <p:attrName>fillcolor</p:attrName>
                                        </p:attrNameLst>
                                      </p:cBhvr>
                                      <p:to>
                                        <a:schemeClr val="bg1"/>
                                      </p:to>
                                    </p:animClr>
                                    <p:set>
                                      <p:cBhvr>
                                        <p:cTn id="15" dur="2000" autoRev="1" fill="remove"/>
                                        <p:tgtEl>
                                          <p:spTgt spid="6">
                                            <p:txEl>
                                              <p:pRg st="0" end="0"/>
                                            </p:txEl>
                                          </p:spTgt>
                                        </p:tgtEl>
                                        <p:attrNameLst>
                                          <p:attrName>fill.type</p:attrName>
                                        </p:attrNameLst>
                                      </p:cBhvr>
                                      <p:to>
                                        <p:strVal val="solid"/>
                                      </p:to>
                                    </p:set>
                                    <p:set>
                                      <p:cBhvr>
                                        <p:cTn id="16" dur="2000" autoRev="1" fill="remove"/>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1798</TotalTime>
  <Words>78</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CATALYST WHAT’S NEW</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SEDC SEDC</dc:creator>
  <cp:lastModifiedBy>Sherri Schreiner</cp:lastModifiedBy>
  <cp:revision>20</cp:revision>
  <dcterms:created xsi:type="dcterms:W3CDTF">2018-04-23T18:01:39Z</dcterms:created>
  <dcterms:modified xsi:type="dcterms:W3CDTF">2018-07-26T17:34:44Z</dcterms:modified>
</cp:coreProperties>
</file>