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2" r:id="rId4"/>
    <p:sldId id="267" r:id="rId5"/>
    <p:sldId id="269" r:id="rId6"/>
    <p:sldId id="270" r:id="rId7"/>
    <p:sldId id="272" r:id="rId8"/>
    <p:sldId id="274" r:id="rId9"/>
    <p:sldId id="275" r:id="rId10"/>
    <p:sldId id="276" r:id="rId11"/>
    <p:sldId id="260" r:id="rId12"/>
    <p:sldId id="265" r:id="rId13"/>
    <p:sldId id="277" r:id="rId14"/>
    <p:sldId id="278" r:id="rId15"/>
    <p:sldId id="281" r:id="rId16"/>
    <p:sldId id="27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D8C62-07BC-44A3-BE26-595E7C1DD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3EDCE9-72CA-48C7-BC30-18FB19D7A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1C8AF-6976-424E-A975-BC404C71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211-3353-4FEB-A129-6532501B7E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6E73F-974B-4C2D-AFB2-F6A2B67A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D029E-74F9-40D1-AE18-E08B1B2D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5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5ECED-3586-44C8-9D5F-8DE1C427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CBD4FC-0AB5-45BF-8EB8-0F09A6545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A0462-3DC8-4DF6-B910-E3DCE5B7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211-3353-4FEB-A129-6532501B7E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5D9A9-0B93-4741-AD7B-3903A92C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4B16E-02BC-4AEC-863F-83D932E4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3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5E57D0-9409-44A5-B9E0-44E7A6DAE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2EDC4C-3643-47C6-8713-F4777F418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3667C-DE34-45B7-A37C-75F480F5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211-3353-4FEB-A129-6532501B7E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3B923-F503-44ED-A44E-C5BE3A93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9B24E-523B-41EE-9A40-102E0109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4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0906B-6E48-4983-BFBA-DB654FFD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1CFE4-3EDF-4B26-B0B6-07EAC5C4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C2A1F-F27D-452B-9011-AB115841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211-3353-4FEB-A129-6532501B7E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A268E-EBEA-49FF-8F1D-AF485F99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FAADF-C118-4342-B5A5-B3377FA5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5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47C41-363A-42BD-ABF8-E31D3EFBF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FDF8C-EEE1-4F8E-ABB0-018443609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4DE05-F1F7-45CE-94DC-D680BAA2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211-3353-4FEB-A129-6532501B7E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2576A-16F4-44EB-9F55-8A12AE3E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434375-96F3-4818-8265-11B52418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49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C5647-AA6A-434C-83E5-0B8F5A50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210A-1101-4983-B3BF-FE1A8DE6A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758E06-707A-4A81-9DCE-87B189132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879E0-4DDC-467D-BDCB-619E3DC4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211-3353-4FEB-A129-6532501B7E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14CDB-441F-447B-9234-1209F078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F3090-85A6-460B-AF92-2921CCB1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6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209C8-7437-4517-AFCC-D69438A1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C22827-41D4-416A-B708-FE6D6F397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33857-967F-4AF9-9FEE-7854F1F28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A5BDCA-733F-41C0-A88D-5DA9B9140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EBB071-D5C5-41C6-8AB1-783D5FD48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A14727-2D4F-4694-8E39-113C5209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211-3353-4FEB-A129-6532501B7E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8A9882-2874-490A-8928-D8071A97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78A210-0FCB-4BE9-8239-4FFA502A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11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F43BE-C981-4FBC-A68B-F34D94BB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E4E144-A391-4AD3-86DC-11B745EB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211-3353-4FEB-A129-6532501B7E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68D447-1EB7-41F9-982B-CC67A9EE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DFBEF9-F6CB-489C-9E9B-97082349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24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4B4CEA-C84F-492A-9750-6B5D32E3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211-3353-4FEB-A129-6532501B7E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928FC1-AD64-404A-9D71-9B74842E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CE5886-86FF-47FB-9F68-3FB849EA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3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8E5E4-54C7-4C4F-9789-27DF5952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739E7-7A9B-42A1-B5A7-0E5A8BD03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5F3DD2-0B13-494C-B83B-A9666E41E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ACEBC6-6F8D-48F8-99E6-27D24AF6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211-3353-4FEB-A129-6532501B7E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85686-B53C-477B-A6BA-390E826A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2B0BFE-5C6D-4744-8892-D1217F3B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2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7CB0E-DF68-4731-B7C5-8427A20C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06AABB-A01A-4C95-89D2-28933F14F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11F7FF-2AA0-46E8-81C5-2E53BF41F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AE7CF-35AB-46C4-BF05-6B34EE20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211-3353-4FEB-A129-6532501B7E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9BB5A8-B594-40FD-B0B7-D8679015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9194E6-C9D5-47E9-AF55-67378827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63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46F6D1-7C57-4CD0-80A4-A0E87DDE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485CFF-7DB1-4E91-9431-3A60F62E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38EA4-8233-4BDE-94D8-E8F380EE7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9211-3353-4FEB-A129-6532501B7E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F1C5F-9F57-4131-88C6-DB7255830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73EAC-79E5-44C0-A5B6-37B0EC5DA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ABF7-6DEB-484C-BA31-68DB965E3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9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CDreamOldBoys/Lidar-SLAM-tutorial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hyperlink" Target="https://zh.wikipedia.org/wiki/File:Normal_Distribution_PDF.svg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icmr.pku.edu.cn/~wenzw/bigdata/matrix-cook-book.pdf" TargetMode="External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9525" y="6151245"/>
            <a:ext cx="12210415" cy="723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52595" y="4596253"/>
            <a:ext cx="64274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sym typeface="+mn-ea"/>
              </a:rPr>
              <a:t>AA</a:t>
            </a:r>
            <a:r>
              <a:rPr lang="en-US" dirty="0">
                <a:solidFill>
                  <a:schemeClr val="bg1"/>
                </a:solidFill>
                <a:sym typeface="+mn-ea"/>
              </a:rPr>
              <a:t>utonomous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leaning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E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quipment</a:t>
            </a:r>
            <a:r>
              <a:rPr lang="en-US" dirty="0">
                <a:solidFill>
                  <a:schemeClr val="bg1"/>
                </a:solidFill>
                <a:sym typeface="+mn-ea"/>
              </a:rPr>
              <a:t>utonomous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C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leaning</a:t>
            </a:r>
            <a:r>
              <a:rPr lang="zh-CN" altLang="en-US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E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quipment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64038" y="1814048"/>
            <a:ext cx="60632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tx1"/>
                </a:solidFill>
                <a:sym typeface="+mn-ea"/>
              </a:rPr>
              <a:t>Cartographer SLAM Tutorial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4485" y="6282690"/>
            <a:ext cx="320472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quandy@outlook.com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79169" y="3457575"/>
            <a:ext cx="16732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2021-03-31 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5B37A6-443C-49F4-A21B-78D3693F19AC}"/>
              </a:ext>
            </a:extLst>
          </p:cNvPr>
          <p:cNvSpPr/>
          <p:nvPr/>
        </p:nvSpPr>
        <p:spPr>
          <a:xfrm>
            <a:off x="4156688" y="2914124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我不生产知识，我只是知识的搬运工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52891C-5249-4625-A82F-EB1C8183E2EA}"/>
              </a:ext>
            </a:extLst>
          </p:cNvPr>
          <p:cNvSpPr txBox="1"/>
          <p:nvPr/>
        </p:nvSpPr>
        <p:spPr>
          <a:xfrm>
            <a:off x="3238500" y="4226921"/>
            <a:ext cx="597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https://github.com/CCDreamOldBoys/Lidar-SLAM-tutorial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5BDD6-ADE7-4239-AC42-F75BF11C6519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4A0486B-17A1-49A6-86EA-3C77338EBF61}"/>
                </a:ext>
              </a:extLst>
            </p:cNvPr>
            <p:cNvSpPr txBox="1"/>
            <p:nvPr/>
          </p:nvSpPr>
          <p:spPr>
            <a:xfrm>
              <a:off x="749300" y="461010"/>
              <a:ext cx="32724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Linear Algebra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195F06-E105-442B-988F-7C6E36973E6F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E96E838-6CD5-4520-9328-C5BF46662512}"/>
              </a:ext>
            </a:extLst>
          </p:cNvPr>
          <p:cNvSpPr/>
          <p:nvPr/>
        </p:nvSpPr>
        <p:spPr>
          <a:xfrm>
            <a:off x="884076" y="1428165"/>
            <a:ext cx="10345899" cy="614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6699"/>
                </a:solidFill>
                <a:latin typeface="Verdana-Bold"/>
              </a:rPr>
              <a:t>Important Matrices Operations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Multiplication by a scalar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Sum (commutative, associative)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Multiplication by a vector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Product (not commutative)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Inversion (square, full rank)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Transposition </a:t>
            </a:r>
            <a:br>
              <a:rPr lang="en-US" altLang="zh-CN" dirty="0"/>
            </a:b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70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5BDD6-ADE7-4239-AC42-F75BF11C6519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4A0486B-17A1-49A6-86EA-3C77338EBF61}"/>
                </a:ext>
              </a:extLst>
            </p:cNvPr>
            <p:cNvSpPr txBox="1"/>
            <p:nvPr/>
          </p:nvSpPr>
          <p:spPr>
            <a:xfrm>
              <a:off x="749300" y="461010"/>
              <a:ext cx="23109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Gaussians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195F06-E105-442B-988F-7C6E36973E6F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F50E2C6-BC14-44B1-84D5-B362C0A1FBDA}"/>
              </a:ext>
            </a:extLst>
          </p:cNvPr>
          <p:cNvSpPr/>
          <p:nvPr/>
        </p:nvSpPr>
        <p:spPr>
          <a:xfrm>
            <a:off x="749300" y="13864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242021"/>
                </a:solidFill>
                <a:latin typeface="Times-Bold"/>
              </a:rPr>
              <a:t>Univariate Gaussians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EC3B07D-5C2D-4657-A95C-6B03F8C48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486619"/>
              </p:ext>
            </p:extLst>
          </p:nvPr>
        </p:nvGraphicFramePr>
        <p:xfrm>
          <a:off x="1165881" y="5235288"/>
          <a:ext cx="4248150" cy="74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AxMath" r:id="rId3" imgW="3083040" imgH="476640" progId="Equation.AxMath">
                  <p:embed/>
                </p:oleObj>
              </mc:Choice>
              <mc:Fallback>
                <p:oleObj name="AxMath" r:id="rId3" imgW="3083040" imgH="476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5881" y="5235288"/>
                        <a:ext cx="4248150" cy="74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>
            <a:extLst>
              <a:ext uri="{FF2B5EF4-FFF2-40B4-BE49-F238E27FC236}">
                <a16:creationId xmlns:a16="http://schemas.microsoft.com/office/drawing/2014/main" id="{56CFA097-E48B-496A-8369-EDFB01233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87" y="2031601"/>
            <a:ext cx="4590344" cy="293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F1AC10E-633B-4F97-AC85-C15BA0BD57BB}"/>
              </a:ext>
            </a:extLst>
          </p:cNvPr>
          <p:cNvSpPr/>
          <p:nvPr/>
        </p:nvSpPr>
        <p:spPr>
          <a:xfrm>
            <a:off x="823687" y="6100754"/>
            <a:ext cx="72301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hlinkClick r:id="rId6"/>
              </a:rPr>
              <a:t>https://zh.wikipedia.org/wiki/File:Normal_Distribution_PDF.svg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9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4EBE3F7-1677-423F-A234-36A2CB0D1C8A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E36FD8F-3FF6-4D03-9527-B7311D0A5DCE}"/>
                </a:ext>
              </a:extLst>
            </p:cNvPr>
            <p:cNvSpPr txBox="1"/>
            <p:nvPr/>
          </p:nvSpPr>
          <p:spPr>
            <a:xfrm>
              <a:off x="749300" y="461010"/>
              <a:ext cx="23109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Gaussians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206FAE-9F37-406F-A665-7E1B1A4C7448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83B9D624-713C-42E2-93A3-D462E66817AA}"/>
              </a:ext>
            </a:extLst>
          </p:cNvPr>
          <p:cNvSpPr/>
          <p:nvPr/>
        </p:nvSpPr>
        <p:spPr>
          <a:xfrm>
            <a:off x="767056" y="1347051"/>
            <a:ext cx="2588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242021"/>
                </a:solidFill>
                <a:latin typeface="Times-Bold"/>
              </a:rPr>
              <a:t>Multivariate Gaussians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773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23B8921-8BA3-419A-B2D5-FA25889A13DE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EB88DAC-38D4-4793-8803-06667F8CC346}"/>
                </a:ext>
              </a:extLst>
            </p:cNvPr>
            <p:cNvSpPr txBox="1"/>
            <p:nvPr/>
          </p:nvSpPr>
          <p:spPr>
            <a:xfrm>
              <a:off x="749300" y="461010"/>
              <a:ext cx="23109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Gaussians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0AC50A44-C515-4311-9DB5-63CC72931FA8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396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C3AB96-D3B6-4161-925D-937DA28AAE2C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7467A61-D338-4F22-B497-E8CBCF8B1EC2}"/>
                </a:ext>
              </a:extLst>
            </p:cNvPr>
            <p:cNvSpPr txBox="1"/>
            <p:nvPr/>
          </p:nvSpPr>
          <p:spPr>
            <a:xfrm>
              <a:off x="749300" y="461010"/>
              <a:ext cx="303169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Cartographer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F857E04-3D07-4572-9394-74E58242BFE4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4E8B563-6D8E-48D2-87DF-AC36C08ECE9B}"/>
              </a:ext>
            </a:extLst>
          </p:cNvPr>
          <p:cNvSpPr/>
          <p:nvPr/>
        </p:nvSpPr>
        <p:spPr>
          <a:xfrm>
            <a:off x="749300" y="1476673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latin typeface="Consolas" panose="020B0609020204030204" pitchFamily="49" charset="0"/>
              </a:rPr>
              <a:t>XYIndexRangeIterator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42796D7-63CB-4E15-8DCF-FEB83B83FB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647895"/>
              </p:ext>
            </p:extLst>
          </p:nvPr>
        </p:nvGraphicFramePr>
        <p:xfrm>
          <a:off x="2179422" y="1803836"/>
          <a:ext cx="6937375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AxGlyph" r:id="rId3" imgW="370800" imgH="216720" progId="AxGlyph.Document">
                  <p:embed/>
                </p:oleObj>
              </mc:Choice>
              <mc:Fallback>
                <p:oleObj name="AxGlyph" r:id="rId3" imgW="370800" imgH="21672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9422" y="1803836"/>
                        <a:ext cx="6937375" cy="406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306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C3AB96-D3B6-4161-925D-937DA28AAE2C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7467A61-D338-4F22-B497-E8CBCF8B1EC2}"/>
                </a:ext>
              </a:extLst>
            </p:cNvPr>
            <p:cNvSpPr txBox="1"/>
            <p:nvPr/>
          </p:nvSpPr>
          <p:spPr>
            <a:xfrm>
              <a:off x="749300" y="461010"/>
              <a:ext cx="303169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Cartographer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F857E04-3D07-4572-9394-74E58242BFE4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4E8B563-6D8E-48D2-87DF-AC36C08ECE9B}"/>
              </a:ext>
            </a:extLst>
          </p:cNvPr>
          <p:cNvSpPr/>
          <p:nvPr/>
        </p:nvSpPr>
        <p:spPr>
          <a:xfrm>
            <a:off x="749300" y="1476673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latin typeface="Consolas" panose="020B0609020204030204" pitchFamily="49" charset="0"/>
              </a:rPr>
              <a:t>XYIndexRangeIterator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42796D7-63CB-4E15-8DCF-FEB83B83FB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929765"/>
              </p:ext>
            </p:extLst>
          </p:nvPr>
        </p:nvGraphicFramePr>
        <p:xfrm>
          <a:off x="7591119" y="2201676"/>
          <a:ext cx="3716804" cy="2305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AxGlyph" r:id="rId3" imgW="205200" imgH="127440" progId="AxGlyph.Document">
                  <p:embed/>
                </p:oleObj>
              </mc:Choice>
              <mc:Fallback>
                <p:oleObj name="AxGlyph" r:id="rId3" imgW="205200" imgH="127440" progId="AxGlyph.Document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42796D7-63CB-4E15-8DCF-FEB83B83FB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1119" y="2201676"/>
                        <a:ext cx="3716804" cy="2305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38FD99CD-F570-42B2-B395-799D46A22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077" y="1883735"/>
            <a:ext cx="63246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924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5BDD6-ADE7-4239-AC42-F75BF11C6519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4A0486B-17A1-49A6-86EA-3C77338EBF61}"/>
                </a:ext>
              </a:extLst>
            </p:cNvPr>
            <p:cNvSpPr txBox="1"/>
            <p:nvPr/>
          </p:nvSpPr>
          <p:spPr>
            <a:xfrm>
              <a:off x="749300" y="461010"/>
              <a:ext cx="213588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Contents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195F06-E105-442B-988F-7C6E36973E6F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B8780E2-B275-490B-9F00-7801E2183BA1}"/>
              </a:ext>
            </a:extLst>
          </p:cNvPr>
          <p:cNvSpPr txBox="1"/>
          <p:nvPr/>
        </p:nvSpPr>
        <p:spPr>
          <a:xfrm>
            <a:off x="1358284" y="1476673"/>
            <a:ext cx="199766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Linear Algebra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Gaussians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Kalman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EKF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UKF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G2O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Ceres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CMake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C++11/14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Ubuntu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670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5BDD6-ADE7-4239-AC42-F75BF11C6519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4A0486B-17A1-49A6-86EA-3C77338EBF61}"/>
                </a:ext>
              </a:extLst>
            </p:cNvPr>
            <p:cNvSpPr txBox="1"/>
            <p:nvPr/>
          </p:nvSpPr>
          <p:spPr>
            <a:xfrm>
              <a:off x="749300" y="461010"/>
              <a:ext cx="32724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Linear Algebra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195F06-E105-442B-988F-7C6E36973E6F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E96E838-6CD5-4520-9328-C5BF46662512}"/>
              </a:ext>
            </a:extLst>
          </p:cNvPr>
          <p:cNvSpPr/>
          <p:nvPr/>
        </p:nvSpPr>
        <p:spPr>
          <a:xfrm>
            <a:off x="884077" y="1428165"/>
            <a:ext cx="6573998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6699"/>
                </a:solidFill>
                <a:latin typeface="Verdana-Bold"/>
              </a:rPr>
              <a:t>Vectors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Arrays of numbers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Vectors represent a point in a     dimensional space 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1263FB0-2D97-41E0-881A-4570C2CA1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089811"/>
              </p:ext>
            </p:extLst>
          </p:nvPr>
        </p:nvGraphicFramePr>
        <p:xfrm>
          <a:off x="4660026" y="2205764"/>
          <a:ext cx="260349" cy="412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AxMath" r:id="rId3" imgW="126000" imgH="227880" progId="Equation.AxMath">
                  <p:embed/>
                </p:oleObj>
              </mc:Choice>
              <mc:Fallback>
                <p:oleObj name="AxMath" r:id="rId3" imgW="12600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0026" y="2205764"/>
                        <a:ext cx="260349" cy="412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B5D8CA8-31E3-4359-A7C1-31A2D1A95D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897409"/>
              </p:ext>
            </p:extLst>
          </p:nvPr>
        </p:nvGraphicFramePr>
        <p:xfrm>
          <a:off x="3322638" y="2982913"/>
          <a:ext cx="2878137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AxMath" r:id="rId5" imgW="1063440" imgH="881640" progId="Equation.AxMath">
                  <p:embed/>
                </p:oleObj>
              </mc:Choice>
              <mc:Fallback>
                <p:oleObj name="AxMath" r:id="rId5" imgW="1063440" imgH="881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2638" y="2982913"/>
                        <a:ext cx="2878137" cy="208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5E044B2C-53E7-4D4E-9444-2AEE224CF0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2850564"/>
            <a:ext cx="2438827" cy="238414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061A4C9-385B-46A4-81F9-AE39D09C1799}"/>
              </a:ext>
            </a:extLst>
          </p:cNvPr>
          <p:cNvSpPr txBox="1"/>
          <p:nvPr/>
        </p:nvSpPr>
        <p:spPr>
          <a:xfrm>
            <a:off x="884077" y="5798185"/>
            <a:ext cx="4431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hlinkClick r:id="rId8"/>
              </a:rPr>
              <a:t>http://bicmr.pku.edu.cn/~wenzw/bigdata/matrix-cook-book.pdf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460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5BDD6-ADE7-4239-AC42-F75BF11C6519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4A0486B-17A1-49A6-86EA-3C77338EBF61}"/>
                </a:ext>
              </a:extLst>
            </p:cNvPr>
            <p:cNvSpPr txBox="1"/>
            <p:nvPr/>
          </p:nvSpPr>
          <p:spPr>
            <a:xfrm>
              <a:off x="749300" y="461010"/>
              <a:ext cx="32724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Linear Algebra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195F06-E105-442B-988F-7C6E36973E6F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E96E838-6CD5-4520-9328-C5BF46662512}"/>
              </a:ext>
            </a:extLst>
          </p:cNvPr>
          <p:cNvSpPr/>
          <p:nvPr/>
        </p:nvSpPr>
        <p:spPr>
          <a:xfrm>
            <a:off x="884077" y="1428165"/>
            <a:ext cx="657399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6699"/>
                </a:solidFill>
                <a:latin typeface="Verdana-Bold"/>
              </a:rPr>
              <a:t>Vectors Scalar Product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Scalar-Vector Product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Changes the length of the vector, but </a:t>
            </a:r>
            <a:r>
              <a:rPr lang="en-US" altLang="zh-CN" b="1" dirty="0">
                <a:solidFill>
                  <a:srgbClr val="FF0000"/>
                </a:solidFill>
              </a:rPr>
              <a:t>not</a:t>
            </a:r>
            <a:r>
              <a:rPr lang="en-US" altLang="zh-CN" b="1" dirty="0"/>
              <a:t> </a:t>
            </a:r>
            <a:r>
              <a:rPr lang="en-US" altLang="zh-CN" dirty="0"/>
              <a:t>its direction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28C08E-2903-4DC8-ABA2-7DC9013D1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660" y="2532188"/>
            <a:ext cx="3600830" cy="3393090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E234C9F-8021-455E-91F4-D86C9D058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420828"/>
              </p:ext>
            </p:extLst>
          </p:nvPr>
        </p:nvGraphicFramePr>
        <p:xfrm>
          <a:off x="2933510" y="3429000"/>
          <a:ext cx="2957099" cy="2327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AxMath" r:id="rId4" imgW="1037160" imgH="816480" progId="Equation.AxMath">
                  <p:embed/>
                </p:oleObj>
              </mc:Choice>
              <mc:Fallback>
                <p:oleObj name="AxMath" r:id="rId4" imgW="1037160" imgH="8164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3510" y="3429000"/>
                        <a:ext cx="2957099" cy="2327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192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5BDD6-ADE7-4239-AC42-F75BF11C6519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4A0486B-17A1-49A6-86EA-3C77338EBF61}"/>
                </a:ext>
              </a:extLst>
            </p:cNvPr>
            <p:cNvSpPr txBox="1"/>
            <p:nvPr/>
          </p:nvSpPr>
          <p:spPr>
            <a:xfrm>
              <a:off x="749300" y="461010"/>
              <a:ext cx="32724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Linear Algebra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195F06-E105-442B-988F-7C6E36973E6F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E96E838-6CD5-4520-9328-C5BF46662512}"/>
              </a:ext>
            </a:extLst>
          </p:cNvPr>
          <p:cNvSpPr/>
          <p:nvPr/>
        </p:nvSpPr>
        <p:spPr>
          <a:xfrm>
            <a:off x="884077" y="1428165"/>
            <a:ext cx="65739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6699"/>
                </a:solidFill>
                <a:latin typeface="Verdana-Bold"/>
              </a:rPr>
              <a:t>Vectors: Sum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Sum of vectors (is commutative)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Can be visualized as “chaining” the vectors. 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E234C9F-8021-455E-91F4-D86C9D058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553008"/>
              </p:ext>
            </p:extLst>
          </p:nvPr>
        </p:nvGraphicFramePr>
        <p:xfrm>
          <a:off x="2809001" y="2192199"/>
          <a:ext cx="6573998" cy="166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AxMath" r:id="rId3" imgW="2643120" imgH="668520" progId="Equation.AxMath">
                  <p:embed/>
                </p:oleObj>
              </mc:Choice>
              <mc:Fallback>
                <p:oleObj name="AxMath" r:id="rId3" imgW="2643120" imgH="6685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E234C9F-8021-455E-91F4-D86C9D058D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001" y="2192199"/>
                        <a:ext cx="6573998" cy="1662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1B82528B-E1C2-4D1F-BF2B-0552605DA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34" y="4228379"/>
            <a:ext cx="2631941" cy="234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5BDD6-ADE7-4239-AC42-F75BF11C6519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4A0486B-17A1-49A6-86EA-3C77338EBF61}"/>
                </a:ext>
              </a:extLst>
            </p:cNvPr>
            <p:cNvSpPr txBox="1"/>
            <p:nvPr/>
          </p:nvSpPr>
          <p:spPr>
            <a:xfrm>
              <a:off x="749300" y="461010"/>
              <a:ext cx="32724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Linear Algebra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195F06-E105-442B-988F-7C6E36973E6F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E96E838-6CD5-4520-9328-C5BF46662512}"/>
              </a:ext>
            </a:extLst>
          </p:cNvPr>
          <p:cNvSpPr/>
          <p:nvPr/>
        </p:nvSpPr>
        <p:spPr>
          <a:xfrm>
            <a:off x="884076" y="1428165"/>
            <a:ext cx="10452707" cy="4482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6699"/>
                </a:solidFill>
                <a:latin typeface="Verdana-Bold"/>
              </a:rPr>
              <a:t>Vectors: Dot Product</a:t>
            </a:r>
            <a:r>
              <a:rPr lang="en-US" altLang="zh-CN" dirty="0"/>
              <a:t> </a:t>
            </a:r>
            <a:endParaRPr lang="en-US" altLang="zh-CN" b="1" dirty="0">
              <a:solidFill>
                <a:srgbClr val="336699"/>
              </a:solidFill>
              <a:latin typeface="Verdana-Bold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Inner product of vectors (is a scalar)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If one of the two vectors, e.g. , has ,the inner product returns the length of the projection of along the direction of 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If             , the two vectors are </a:t>
            </a:r>
            <a:r>
              <a:rPr lang="en-US" altLang="zh-CN" b="1" dirty="0">
                <a:solidFill>
                  <a:srgbClr val="FF0000"/>
                </a:solidFill>
              </a:rPr>
              <a:t>orthogonal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150000"/>
              </a:lnSpc>
            </a:pPr>
            <a:br>
              <a:rPr lang="en-US" altLang="zh-CN" dirty="0"/>
            </a:br>
            <a:r>
              <a:rPr lang="en-US" altLang="zh-CN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FC88275-8440-4B4A-A7F4-A2C553242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201788"/>
              </p:ext>
            </p:extLst>
          </p:nvPr>
        </p:nvGraphicFramePr>
        <p:xfrm>
          <a:off x="3917381" y="2073326"/>
          <a:ext cx="2912044" cy="100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AxMath" r:id="rId3" imgW="1412640" imgH="486000" progId="Equation.AxMath">
                  <p:embed/>
                </p:oleObj>
              </mc:Choice>
              <mc:Fallback>
                <p:oleObj name="AxMath" r:id="rId3" imgW="1412640" imgH="486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7381" y="2073326"/>
                        <a:ext cx="2912044" cy="100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5CA99C74-E754-45CB-8A88-B7B5B7718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795" y="3612662"/>
            <a:ext cx="3061871" cy="2405330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C7A850C-9EDA-433D-A377-3AC76A9F2E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902130"/>
              </p:ext>
            </p:extLst>
          </p:nvPr>
        </p:nvGraphicFramePr>
        <p:xfrm>
          <a:off x="1912938" y="3905392"/>
          <a:ext cx="782637" cy="321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AxMath" r:id="rId6" imgW="557640" imgH="227880" progId="Equation.AxMath">
                  <p:embed/>
                </p:oleObj>
              </mc:Choice>
              <mc:Fallback>
                <p:oleObj name="AxMath" r:id="rId6" imgW="557640" imgH="2278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FC88275-8440-4B4A-A7F4-A2C553242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12938" y="3905392"/>
                        <a:ext cx="782637" cy="321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63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5BDD6-ADE7-4239-AC42-F75BF11C6519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4A0486B-17A1-49A6-86EA-3C77338EBF61}"/>
                </a:ext>
              </a:extLst>
            </p:cNvPr>
            <p:cNvSpPr txBox="1"/>
            <p:nvPr/>
          </p:nvSpPr>
          <p:spPr>
            <a:xfrm>
              <a:off x="749300" y="461010"/>
              <a:ext cx="32724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Linear Algebra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195F06-E105-442B-988F-7C6E36973E6F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E96E838-6CD5-4520-9328-C5BF46662512}"/>
              </a:ext>
            </a:extLst>
          </p:cNvPr>
          <p:cNvSpPr/>
          <p:nvPr/>
        </p:nvSpPr>
        <p:spPr>
          <a:xfrm>
            <a:off x="884076" y="1428165"/>
            <a:ext cx="10452707" cy="655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6699"/>
                </a:solidFill>
                <a:latin typeface="Verdana-Bold"/>
              </a:rPr>
              <a:t>Matrices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 matrix is written as a table of values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800000"/>
                </a:solidFill>
                <a:latin typeface="Verdana-Bold"/>
              </a:rPr>
              <a:t>1</a:t>
            </a:r>
            <a:r>
              <a:rPr lang="en-US" altLang="zh-CN" sz="1400" b="1" i="0" dirty="0">
                <a:solidFill>
                  <a:srgbClr val="931100"/>
                </a:solidFill>
                <a:effectLst/>
                <a:latin typeface="Verdana-Bold"/>
              </a:rPr>
              <a:t>st </a:t>
            </a:r>
            <a:r>
              <a:rPr lang="en-US" altLang="zh-CN" b="1" dirty="0">
                <a:solidFill>
                  <a:srgbClr val="800000"/>
                </a:solidFill>
                <a:latin typeface="Verdana-Bold"/>
              </a:rPr>
              <a:t>index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refers to the </a:t>
            </a:r>
            <a:r>
              <a:rPr lang="en-US" altLang="zh-CN" b="1" dirty="0">
                <a:solidFill>
                  <a:srgbClr val="800000"/>
                </a:solidFill>
                <a:latin typeface="Verdana-Bold"/>
              </a:rPr>
              <a:t>row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800000"/>
                </a:solidFill>
                <a:latin typeface="Verdana-Bold"/>
              </a:rPr>
              <a:t>2</a:t>
            </a:r>
            <a:r>
              <a:rPr lang="en-US" altLang="zh-CN" sz="1400" b="1" i="0" dirty="0">
                <a:solidFill>
                  <a:srgbClr val="931100"/>
                </a:solidFill>
                <a:effectLst/>
                <a:latin typeface="Verdana-Bold"/>
              </a:rPr>
              <a:t>nd </a:t>
            </a:r>
            <a:r>
              <a:rPr lang="en-US" altLang="zh-CN" b="1" dirty="0">
                <a:solidFill>
                  <a:srgbClr val="800000"/>
                </a:solidFill>
                <a:latin typeface="Verdana-Bold"/>
              </a:rPr>
              <a:t>index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refers to the </a:t>
            </a:r>
            <a:r>
              <a:rPr lang="en-US" altLang="zh-CN" b="1" dirty="0">
                <a:solidFill>
                  <a:srgbClr val="800000"/>
                </a:solidFill>
                <a:latin typeface="Verdana-Bold"/>
              </a:rPr>
              <a:t>column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</a:rPr>
              <a:t>Note: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 d-dimensional vector is equivalent to a dx1 matrix</a:t>
            </a:r>
            <a:endParaRPr lang="en-US" altLang="zh-CN" b="1" dirty="0">
              <a:solidFill>
                <a:srgbClr val="800000"/>
              </a:solidFill>
              <a:latin typeface="Verdana-Bold"/>
            </a:endParaRPr>
          </a:p>
          <a:p>
            <a:pPr lvl="1">
              <a:lnSpc>
                <a:spcPct val="150000"/>
              </a:lnSpc>
            </a:pPr>
            <a:endParaRPr lang="en-US" altLang="zh-CN" b="1" dirty="0">
              <a:solidFill>
                <a:srgbClr val="800000"/>
              </a:solidFill>
              <a:latin typeface="Verdana-Bold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FC88275-8440-4B4A-A7F4-A2C553242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266849"/>
              </p:ext>
            </p:extLst>
          </p:nvPr>
        </p:nvGraphicFramePr>
        <p:xfrm>
          <a:off x="4401343" y="2517982"/>
          <a:ext cx="3389313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AxMath" r:id="rId3" imgW="1645200" imgH="881640" progId="Equation.AxMath">
                  <p:embed/>
                </p:oleObj>
              </mc:Choice>
              <mc:Fallback>
                <p:oleObj name="AxMath" r:id="rId3" imgW="1645200" imgH="8816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FC88275-8440-4B4A-A7F4-A2C553242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1343" y="2517982"/>
                        <a:ext cx="3389313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790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5BDD6-ADE7-4239-AC42-F75BF11C6519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4A0486B-17A1-49A6-86EA-3C77338EBF61}"/>
                </a:ext>
              </a:extLst>
            </p:cNvPr>
            <p:cNvSpPr txBox="1"/>
            <p:nvPr/>
          </p:nvSpPr>
          <p:spPr>
            <a:xfrm>
              <a:off x="749300" y="461010"/>
              <a:ext cx="32724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Linear Algebra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195F06-E105-442B-988F-7C6E36973E6F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E96E838-6CD5-4520-9328-C5BF46662512}"/>
              </a:ext>
            </a:extLst>
          </p:cNvPr>
          <p:cNvSpPr/>
          <p:nvPr/>
        </p:nvSpPr>
        <p:spPr>
          <a:xfrm>
            <a:off x="884076" y="1428165"/>
            <a:ext cx="10452707" cy="4482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6699"/>
                </a:solidFill>
                <a:latin typeface="Verdana-Bold"/>
              </a:rPr>
              <a:t>Matrices as Collections of Vectors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Column vectors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FC88275-8440-4B4A-A7F4-A2C553242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590012"/>
              </p:ext>
            </p:extLst>
          </p:nvPr>
        </p:nvGraphicFramePr>
        <p:xfrm>
          <a:off x="4400550" y="2517775"/>
          <a:ext cx="3389313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AxMath" r:id="rId3" imgW="1645200" imgH="881640" progId="Equation.AxMath">
                  <p:embed/>
                </p:oleObj>
              </mc:Choice>
              <mc:Fallback>
                <p:oleObj name="AxMath" r:id="rId3" imgW="1645200" imgH="8816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FC88275-8440-4B4A-A7F4-A2C553242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0550" y="2517775"/>
                        <a:ext cx="3389313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5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C5BDD6-ADE7-4239-AC42-F75BF11C6519}"/>
              </a:ext>
            </a:extLst>
          </p:cNvPr>
          <p:cNvGrpSpPr/>
          <p:nvPr/>
        </p:nvGrpSpPr>
        <p:grpSpPr>
          <a:xfrm>
            <a:off x="749300" y="461010"/>
            <a:ext cx="10587484" cy="1200329"/>
            <a:chOff x="749300" y="461010"/>
            <a:chExt cx="10325735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4A0486B-17A1-49A6-86EA-3C77338EBF61}"/>
                </a:ext>
              </a:extLst>
            </p:cNvPr>
            <p:cNvSpPr txBox="1"/>
            <p:nvPr/>
          </p:nvSpPr>
          <p:spPr>
            <a:xfrm>
              <a:off x="749300" y="461010"/>
              <a:ext cx="32724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Linear Algebra </a:t>
              </a:r>
              <a:br>
                <a:rPr lang="en-US" altLang="zh-CN" sz="3600" dirty="0"/>
              </a:br>
              <a:endParaRPr lang="en-US" altLang="zh-CN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D195F06-E105-442B-988F-7C6E36973E6F}"/>
                </a:ext>
              </a:extLst>
            </p:cNvPr>
            <p:cNvCxnSpPr/>
            <p:nvPr/>
          </p:nvCxnSpPr>
          <p:spPr>
            <a:xfrm>
              <a:off x="880745" y="1106170"/>
              <a:ext cx="10194290" cy="0"/>
            </a:xfrm>
            <a:prstGeom prst="line">
              <a:avLst/>
            </a:prstGeom>
            <a:ln w="44450" cmpd="sng">
              <a:solidFill>
                <a:schemeClr val="tx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E96E838-6CD5-4520-9328-C5BF46662512}"/>
              </a:ext>
            </a:extLst>
          </p:cNvPr>
          <p:cNvSpPr/>
          <p:nvPr/>
        </p:nvSpPr>
        <p:spPr>
          <a:xfrm>
            <a:off x="884076" y="1428165"/>
            <a:ext cx="10452707" cy="4066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6699"/>
                </a:solidFill>
                <a:latin typeface="Verdana-Bold"/>
              </a:rPr>
              <a:t>Matrices as Collections of Vectors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Row vectors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FC88275-8440-4B4A-A7F4-A2C553242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0550" y="2517775"/>
          <a:ext cx="3389313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AxMath" r:id="rId3" imgW="1645200" imgH="881640" progId="Equation.AxMath">
                  <p:embed/>
                </p:oleObj>
              </mc:Choice>
              <mc:Fallback>
                <p:oleObj name="AxMath" r:id="rId3" imgW="1645200" imgH="8816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FC88275-8440-4B4A-A7F4-A2C553242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0550" y="2517775"/>
                        <a:ext cx="3389313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041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318</Words>
  <Application>Microsoft Office PowerPoint</Application>
  <PresentationFormat>宽屏</PresentationFormat>
  <Paragraphs>98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-apple-system</vt:lpstr>
      <vt:lpstr>Times-Bold</vt:lpstr>
      <vt:lpstr>Verdana-Bold</vt:lpstr>
      <vt:lpstr>等线</vt:lpstr>
      <vt:lpstr>等线 Light</vt:lpstr>
      <vt:lpstr>Arial</vt:lpstr>
      <vt:lpstr>Consolas</vt:lpstr>
      <vt:lpstr>Verdana</vt:lpstr>
      <vt:lpstr>Office 主题​​</vt:lpstr>
      <vt:lpstr>AxMath</vt:lpstr>
      <vt:lpstr>AxGlyph.Document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24</cp:revision>
  <dcterms:created xsi:type="dcterms:W3CDTF">2021-04-14T05:44:23Z</dcterms:created>
  <dcterms:modified xsi:type="dcterms:W3CDTF">2021-04-16T07:24:00Z</dcterms:modified>
</cp:coreProperties>
</file>