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6"/>
    <p:restoredTop sz="94719"/>
  </p:normalViewPr>
  <p:slideViewPr>
    <p:cSldViewPr snapToGrid="0">
      <p:cViewPr varScale="1">
        <p:scale>
          <a:sx n="148" d="100"/>
          <a:sy n="148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AF79-6B4C-326E-6625-F5F2A8E3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EB074-7D41-777D-218D-A5CA45A14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31FD-87A6-FF8D-E6BA-6A871BAD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7173-3479-E45F-FC9B-1DA1732F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25A8-BBF2-2B98-6439-A4376E04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38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160E-62AB-1D38-32C6-DFACF453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93485-B70C-B1AC-6A9F-F3D7C34C5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BA1B5-AE76-726A-B15B-CF98653E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9275-DA1B-8B9D-A930-67A8E9CC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FC2F-BCCB-FCD9-0437-D2150D6C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4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723D9-7FB4-D929-6B8A-7E256FBFC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7A3B9-2A64-ED8F-CD80-F5BFF59CD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2205-75E5-DC1E-43E7-D2136AFC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ADA43-6339-7884-0A5F-E3BE4799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A212-E5DC-2BDB-CD4B-973BD249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0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A08E-E1CF-74DA-F408-8A423AC5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EE40-C8FD-4EEE-0FF1-C5EE1411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3EFF-A9A6-5410-2AB9-59FBA4E4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5E7C5-15F0-AD21-CF3F-8B082685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E34B-B420-94C5-597C-EA839895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9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C103-EE51-C22A-EE5B-D93D6974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72293-1AD5-6DAC-E7C9-81931E905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5FD75-2557-F7EF-D01A-9E2E87AB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5FB4B-05F1-0A71-43C0-055896A4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FF37-92A8-B50F-40DE-2F0F7FC0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8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8CDC-5860-B9CC-7AB9-73916146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1F3CC-4CD7-2A7E-5E6C-3C563C89D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7E93C-547D-FDCF-BD54-855AAC95E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31D8-1DBD-C98B-130D-C6864C3F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99602-8493-C7A5-0192-B9AAC4D5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FE59B-5036-4252-C6DA-69F8732D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50B1-0892-500E-4848-F855C55A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19A4E-C214-A5E2-D217-D047B2C57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BE201-A367-C3B7-F794-B8746837E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4DDD2-6BB0-E319-B1C0-E296481CE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94BBC-9B6A-791D-E70F-114690223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FAFC1-A40F-0063-73AE-C24A5E45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36DEC4-041B-D26B-BD25-13CC4BA8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DF95A-3F02-14BF-9C3D-7364396D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0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D7B36-7494-74C2-D53B-7CA0153A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B4D53F-7557-4552-41B8-3F9F358D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661C4-10BB-A2D0-755B-A47FADC2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02813-B576-F8D5-5A07-F4A66CC2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4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E333E-3FF7-1B50-4E35-934A3A9B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C313F-53E7-D00F-D7F1-49213575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D9687-2639-81AD-73ED-86531E18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24DF-759A-7E0F-5E9C-92F20420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7A44B-56CD-3AA0-93FC-84B9E51DD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82B09-F042-9CA8-E5EB-00E98BFAD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D6C69-7DE2-2569-930D-D491FAB9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1644D-7694-E4BE-37A6-F3B37AF0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D8AC-FB32-66B9-D094-4BEA09B2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969D-F551-7084-1474-8F4C3A278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4F4B7-0900-13F7-D4B5-15A569781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4BE53-CF4C-0554-E3DF-4440C140D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8E6CC-5489-2060-6884-42A34228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6EE13-571E-BB78-E5C4-B23EBF4F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B9C6B-D39F-36BD-883B-C179E4D1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6C140-6E05-2475-F44A-AB93FE9E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AB71-1BD7-8B1F-2CC4-7DB513701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D74C-86AD-F928-F516-ADBF857E7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EB45-EF57-204B-9D38-B264A4771F81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1BE1C-AD61-7E65-A020-EEBF08A3B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BAE7-EB2F-FFFF-58AD-E4A369765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7B0FF-4901-FF49-8F2E-37568BD74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4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EC7DD-19BF-A289-8EE7-D70F1737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 &amp; target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43AA6-5150-BE72-4EFE-951FCDDC07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 Sommer</a:t>
            </a:r>
          </a:p>
        </p:txBody>
      </p:sp>
    </p:spTree>
    <p:extLst>
      <p:ext uri="{BB962C8B-B14F-4D97-AF65-F5344CB8AC3E}">
        <p14:creationId xmlns:p14="http://schemas.microsoft.com/office/powerpoint/2010/main" val="50124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3F3D-837A-FCCD-CB83-8011B89E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09"/>
            <a:ext cx="1096772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Diabetes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D4A621-800D-05AF-6321-77A2F1E4A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98596"/>
              </p:ext>
            </p:extLst>
          </p:nvPr>
        </p:nvGraphicFramePr>
        <p:xfrm>
          <a:off x="1610360" y="1850811"/>
          <a:ext cx="8971279" cy="3156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9009">
                  <a:extLst>
                    <a:ext uri="{9D8B030D-6E8A-4147-A177-3AD203B41FA5}">
                      <a16:colId xmlns:a16="http://schemas.microsoft.com/office/drawing/2014/main" val="3159123149"/>
                    </a:ext>
                  </a:extLst>
                </a:gridCol>
                <a:gridCol w="875246">
                  <a:extLst>
                    <a:ext uri="{9D8B030D-6E8A-4147-A177-3AD203B41FA5}">
                      <a16:colId xmlns:a16="http://schemas.microsoft.com/office/drawing/2014/main" val="3502861696"/>
                    </a:ext>
                  </a:extLst>
                </a:gridCol>
                <a:gridCol w="765841">
                  <a:extLst>
                    <a:ext uri="{9D8B030D-6E8A-4147-A177-3AD203B41FA5}">
                      <a16:colId xmlns:a16="http://schemas.microsoft.com/office/drawing/2014/main" val="4078459473"/>
                    </a:ext>
                  </a:extLst>
                </a:gridCol>
                <a:gridCol w="875246">
                  <a:extLst>
                    <a:ext uri="{9D8B030D-6E8A-4147-A177-3AD203B41FA5}">
                      <a16:colId xmlns:a16="http://schemas.microsoft.com/office/drawing/2014/main" val="1273065133"/>
                    </a:ext>
                  </a:extLst>
                </a:gridCol>
                <a:gridCol w="875246">
                  <a:extLst>
                    <a:ext uri="{9D8B030D-6E8A-4147-A177-3AD203B41FA5}">
                      <a16:colId xmlns:a16="http://schemas.microsoft.com/office/drawing/2014/main" val="4197169364"/>
                    </a:ext>
                  </a:extLst>
                </a:gridCol>
                <a:gridCol w="853366">
                  <a:extLst>
                    <a:ext uri="{9D8B030D-6E8A-4147-A177-3AD203B41FA5}">
                      <a16:colId xmlns:a16="http://schemas.microsoft.com/office/drawing/2014/main" val="4189656178"/>
                    </a:ext>
                  </a:extLst>
                </a:gridCol>
                <a:gridCol w="853366">
                  <a:extLst>
                    <a:ext uri="{9D8B030D-6E8A-4147-A177-3AD203B41FA5}">
                      <a16:colId xmlns:a16="http://schemas.microsoft.com/office/drawing/2014/main" val="709491600"/>
                    </a:ext>
                  </a:extLst>
                </a:gridCol>
                <a:gridCol w="765841">
                  <a:extLst>
                    <a:ext uri="{9D8B030D-6E8A-4147-A177-3AD203B41FA5}">
                      <a16:colId xmlns:a16="http://schemas.microsoft.com/office/drawing/2014/main" val="3913820513"/>
                    </a:ext>
                  </a:extLst>
                </a:gridCol>
                <a:gridCol w="678317">
                  <a:extLst>
                    <a:ext uri="{9D8B030D-6E8A-4147-A177-3AD203B41FA5}">
                      <a16:colId xmlns:a16="http://schemas.microsoft.com/office/drawing/2014/main" val="1138435031"/>
                    </a:ext>
                  </a:extLst>
                </a:gridCol>
                <a:gridCol w="765841">
                  <a:extLst>
                    <a:ext uri="{9D8B030D-6E8A-4147-A177-3AD203B41FA5}">
                      <a16:colId xmlns:a16="http://schemas.microsoft.com/office/drawing/2014/main" val="1621150180"/>
                    </a:ext>
                  </a:extLst>
                </a:gridCol>
                <a:gridCol w="743960">
                  <a:extLst>
                    <a:ext uri="{9D8B030D-6E8A-4147-A177-3AD203B41FA5}">
                      <a16:colId xmlns:a16="http://schemas.microsoft.com/office/drawing/2014/main" val="1147862412"/>
                    </a:ext>
                  </a:extLst>
                </a:gridCol>
              </a:tblGrid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target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age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sex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IE" sz="1800" b="1" dirty="0" err="1">
                          <a:solidFill>
                            <a:schemeClr val="bg1"/>
                          </a:solidFill>
                          <a:effectLst/>
                        </a:rPr>
                        <a:t>bmi</a:t>
                      </a:r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bp 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s1 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s2 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s3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s4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s5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 s6   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2733597307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151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32.1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157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93.2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4.86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2501953890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75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21.6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183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103.2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3.89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128680802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141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30.5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93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93.6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4.67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3334898340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206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25.3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198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131.4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4.89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2912992144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>
                          <a:solidFill>
                            <a:schemeClr val="bg1"/>
                          </a:solidFill>
                          <a:effectLst/>
                        </a:rPr>
                        <a:t>135</a:t>
                      </a:r>
                      <a:endParaRPr lang="en-IE" sz="18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>
                          <a:solidFill>
                            <a:srgbClr val="000000"/>
                          </a:solidFill>
                          <a:effectLst/>
                        </a:rPr>
                        <a:t>23.0</a:t>
                      </a:r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192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125.4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4.29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3974117072"/>
                  </a:ext>
                </a:extLst>
              </a:tr>
              <a:tr h="450911">
                <a:tc>
                  <a:txBody>
                    <a:bodyPr/>
                    <a:lstStyle/>
                    <a:p>
                      <a:pPr algn="ctr"/>
                      <a:r>
                        <a:rPr lang="en-IE" sz="1800" dirty="0">
                          <a:solidFill>
                            <a:schemeClr val="bg1"/>
                          </a:solidFill>
                          <a:effectLst/>
                        </a:rPr>
                        <a:t>…</a:t>
                      </a: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>
                        <a:effectLst/>
                      </a:endParaRPr>
                    </a:p>
                  </a:txBody>
                  <a:tcPr marL="27540" marR="27540" marT="27540" marB="27540"/>
                </a:tc>
                <a:extLst>
                  <a:ext uri="{0D108BD9-81ED-4DB2-BD59-A6C34878D82A}">
                    <a16:rowId xmlns:a16="http://schemas.microsoft.com/office/drawing/2014/main" val="118225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35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3F3D-837A-FCCD-CB83-8011B89E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0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Types of correlation</a:t>
            </a:r>
          </a:p>
        </p:txBody>
      </p:sp>
      <p:pic>
        <p:nvPicPr>
          <p:cNvPr id="42" name="Picture 41" descr="A graph with a dotted line&#10;&#10;Description automatically generated">
            <a:extLst>
              <a:ext uri="{FF2B5EF4-FFF2-40B4-BE49-F238E27FC236}">
                <a16:creationId xmlns:a16="http://schemas.microsoft.com/office/drawing/2014/main" id="{8544F339-9256-B1F7-E736-7053C414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8" y="949277"/>
            <a:ext cx="3697778" cy="2880000"/>
          </a:xfrm>
          <a:prstGeom prst="rect">
            <a:avLst/>
          </a:prstGeom>
        </p:spPr>
      </p:pic>
      <p:pic>
        <p:nvPicPr>
          <p:cNvPr id="44" name="Picture 43" descr="A graph of a function&#10;&#10;Description automatically generated">
            <a:extLst>
              <a:ext uri="{FF2B5EF4-FFF2-40B4-BE49-F238E27FC236}">
                <a16:creationId xmlns:a16="http://schemas.microsoft.com/office/drawing/2014/main" id="{46D0464D-312F-39D1-88C2-0D36ECD9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424" y="3952122"/>
            <a:ext cx="3697778" cy="2880000"/>
          </a:xfrm>
          <a:prstGeom prst="rect">
            <a:avLst/>
          </a:prstGeom>
        </p:spPr>
      </p:pic>
      <p:pic>
        <p:nvPicPr>
          <p:cNvPr id="46" name="Picture 45" descr="A graph of a negative linear graph&#10;&#10;Description automatically generated">
            <a:extLst>
              <a:ext uri="{FF2B5EF4-FFF2-40B4-BE49-F238E27FC236}">
                <a16:creationId xmlns:a16="http://schemas.microsoft.com/office/drawing/2014/main" id="{579D026A-E583-94C7-8147-525832C7A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08" y="3950206"/>
            <a:ext cx="3697778" cy="2880000"/>
          </a:xfrm>
          <a:prstGeom prst="rect">
            <a:avLst/>
          </a:prstGeom>
        </p:spPr>
      </p:pic>
      <p:pic>
        <p:nvPicPr>
          <p:cNvPr id="48" name="Picture 47" descr="A graph of a function&#10;&#10;Description automatically generated">
            <a:extLst>
              <a:ext uri="{FF2B5EF4-FFF2-40B4-BE49-F238E27FC236}">
                <a16:creationId xmlns:a16="http://schemas.microsoft.com/office/drawing/2014/main" id="{2581101F-94EF-FFB4-4011-996C9078B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1202" y="949277"/>
            <a:ext cx="3600000" cy="2880000"/>
          </a:xfrm>
          <a:prstGeom prst="rect">
            <a:avLst/>
          </a:prstGeom>
        </p:spPr>
      </p:pic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9C584747-B84D-1A8D-1C54-D1F25A672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552792"/>
              </p:ext>
            </p:extLst>
          </p:nvPr>
        </p:nvGraphicFramePr>
        <p:xfrm>
          <a:off x="8238216" y="3023106"/>
          <a:ext cx="3347050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0832">
                  <a:extLst>
                    <a:ext uri="{9D8B030D-6E8A-4147-A177-3AD203B41FA5}">
                      <a16:colId xmlns:a16="http://schemas.microsoft.com/office/drawing/2014/main" val="2804486857"/>
                    </a:ext>
                  </a:extLst>
                </a:gridCol>
                <a:gridCol w="992037">
                  <a:extLst>
                    <a:ext uri="{9D8B030D-6E8A-4147-A177-3AD203B41FA5}">
                      <a16:colId xmlns:a16="http://schemas.microsoft.com/office/drawing/2014/main" val="456066541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1987072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Spearman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2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41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nonlinear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1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neg. 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6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00" dirty="0"/>
                        <a:t>monotonic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2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58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3F3D-837A-FCCD-CB83-8011B89E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Which features are most correlated with the target?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ECA1BF-A5B7-2AA8-4483-68854499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95729"/>
              </p:ext>
            </p:extLst>
          </p:nvPr>
        </p:nvGraphicFramePr>
        <p:xfrm>
          <a:off x="838199" y="1386498"/>
          <a:ext cx="10515599" cy="4668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0358">
                  <a:extLst>
                    <a:ext uri="{9D8B030D-6E8A-4147-A177-3AD203B41FA5}">
                      <a16:colId xmlns:a16="http://schemas.microsoft.com/office/drawing/2014/main" val="2632486409"/>
                    </a:ext>
                  </a:extLst>
                </a:gridCol>
                <a:gridCol w="2090709">
                  <a:extLst>
                    <a:ext uri="{9D8B030D-6E8A-4147-A177-3AD203B41FA5}">
                      <a16:colId xmlns:a16="http://schemas.microsoft.com/office/drawing/2014/main" val="3702434956"/>
                    </a:ext>
                  </a:extLst>
                </a:gridCol>
                <a:gridCol w="2524248">
                  <a:extLst>
                    <a:ext uri="{9D8B030D-6E8A-4147-A177-3AD203B41FA5}">
                      <a16:colId xmlns:a16="http://schemas.microsoft.com/office/drawing/2014/main" val="719248317"/>
                    </a:ext>
                  </a:extLst>
                </a:gridCol>
                <a:gridCol w="1463428">
                  <a:extLst>
                    <a:ext uri="{9D8B030D-6E8A-4147-A177-3AD203B41FA5}">
                      <a16:colId xmlns:a16="http://schemas.microsoft.com/office/drawing/2014/main" val="1053981193"/>
                    </a:ext>
                  </a:extLst>
                </a:gridCol>
                <a:gridCol w="1463428">
                  <a:extLst>
                    <a:ext uri="{9D8B030D-6E8A-4147-A177-3AD203B41FA5}">
                      <a16:colId xmlns:a16="http://schemas.microsoft.com/office/drawing/2014/main" val="918378076"/>
                    </a:ext>
                  </a:extLst>
                </a:gridCol>
                <a:gridCol w="1463428">
                  <a:extLst>
                    <a:ext uri="{9D8B030D-6E8A-4147-A177-3AD203B41FA5}">
                      <a16:colId xmlns:a16="http://schemas.microsoft.com/office/drawing/2014/main" val="261984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Multi-collinearity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Correlation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4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Pearson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to interpret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Sensitive to outliers and multi-collinearity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433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52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Focusses on most important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Arbitrarily chooses 1 feature for multi-collinear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0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Handles 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much 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0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Spearman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and catching some non-linearities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Sensitive to outliers and multi-collinearity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monotonic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222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Permutation Invariance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allrounder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More costly, statistical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Non-linear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98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allrounder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Hard to interpret, biased towards high-cardinality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501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4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7C2A91-6E2B-3D95-0A66-657765E3D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695641"/>
              </p:ext>
            </p:extLst>
          </p:nvPr>
        </p:nvGraphicFramePr>
        <p:xfrm>
          <a:off x="595222" y="1302502"/>
          <a:ext cx="10877912" cy="4205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739">
                  <a:extLst>
                    <a:ext uri="{9D8B030D-6E8A-4147-A177-3AD203B41FA5}">
                      <a16:colId xmlns:a16="http://schemas.microsoft.com/office/drawing/2014/main" val="4248477809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2321982061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1603331133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558638819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622123204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2011730464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3377510546"/>
                    </a:ext>
                  </a:extLst>
                </a:gridCol>
                <a:gridCol w="1359739">
                  <a:extLst>
                    <a:ext uri="{9D8B030D-6E8A-4147-A177-3AD203B41FA5}">
                      <a16:colId xmlns:a16="http://schemas.microsoft.com/office/drawing/2014/main" val="1174717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Permutation Invariance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Spearman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Pearson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Lin. Reg.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E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Lasso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7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bmi</a:t>
                      </a:r>
                      <a:endParaRPr lang="en-IE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88835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4769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bp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05107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75961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342275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40030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974042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1487587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1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35274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-0.1</a:t>
                      </a: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E" sz="16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0.0</a:t>
                      </a:r>
                    </a:p>
                  </a:txBody>
                  <a:tcPr marL="85725" marR="9525" marT="9525" marB="0" anchor="b"/>
                </a:tc>
                <a:extLst>
                  <a:ext uri="{0D108BD9-81ED-4DB2-BD59-A6C34878D82A}">
                    <a16:rowId xmlns:a16="http://schemas.microsoft.com/office/drawing/2014/main" val="216957805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AADA912-0A58-B22B-9B5A-35E0E59EA36B}"/>
              </a:ext>
            </a:extLst>
          </p:cNvPr>
          <p:cNvSpPr txBox="1">
            <a:spLocks/>
          </p:cNvSpPr>
          <p:nvPr/>
        </p:nvSpPr>
        <p:spPr>
          <a:xfrm>
            <a:off x="838200" y="-5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Diabetes dataset: feature/target correlation</a:t>
            </a:r>
          </a:p>
        </p:txBody>
      </p:sp>
    </p:spTree>
    <p:extLst>
      <p:ext uri="{BB962C8B-B14F-4D97-AF65-F5344CB8AC3E}">
        <p14:creationId xmlns:p14="http://schemas.microsoft.com/office/powerpoint/2010/main" val="61183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dotted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00A7AC36-ABC1-7492-5CC2-FF8499481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46" y="1282299"/>
            <a:ext cx="5219700" cy="3937000"/>
          </a:xfrm>
        </p:spPr>
      </p:pic>
      <p:pic>
        <p:nvPicPr>
          <p:cNvPr id="7" name="Picture 6" descr="A blue dotted line and a line&#10;&#10;Description automatically generated">
            <a:extLst>
              <a:ext uri="{FF2B5EF4-FFF2-40B4-BE49-F238E27FC236}">
                <a16:creationId xmlns:a16="http://schemas.microsoft.com/office/drawing/2014/main" id="{016A9527-4B05-5247-390D-1F04CB42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1282299"/>
            <a:ext cx="5219700" cy="3937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2F03FB-CABF-367D-7A17-1EE67D6C49C4}"/>
              </a:ext>
            </a:extLst>
          </p:cNvPr>
          <p:cNvSpPr txBox="1">
            <a:spLocks/>
          </p:cNvSpPr>
          <p:nvPr/>
        </p:nvSpPr>
        <p:spPr>
          <a:xfrm>
            <a:off x="838200" y="-58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Scatter plots to check correlation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D9D92D-93FE-8789-C930-8EF755C7792F}"/>
              </a:ext>
            </a:extLst>
          </p:cNvPr>
          <p:cNvSpPr txBox="1"/>
          <p:nvPr/>
        </p:nvSpPr>
        <p:spPr>
          <a:xfrm>
            <a:off x="595222" y="5865962"/>
            <a:ext cx="1075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effectLst/>
              </a:rPr>
              <a:t>Much </a:t>
            </a:r>
            <a:r>
              <a:rPr lang="en-IE" dirty="0"/>
              <a:t>more sophisticated methods: </a:t>
            </a:r>
            <a:r>
              <a:rPr lang="en-IE" dirty="0">
                <a:effectLst/>
              </a:rPr>
              <a:t>SHAP, LIME, ELI5, 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7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325</Words>
  <Application>Microsoft Macintosh PowerPoint</Application>
  <PresentationFormat>Widescreen</PresentationFormat>
  <Paragraphs>219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Feature &amp; target correlation</vt:lpstr>
      <vt:lpstr>Diabetes dataset</vt:lpstr>
      <vt:lpstr>Types of correlation</vt:lpstr>
      <vt:lpstr>Which features are most correlated with the target?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&amp; target correlation</dc:title>
  <dc:creator>Timo Sommer</dc:creator>
  <cp:lastModifiedBy>Timo Sommer</cp:lastModifiedBy>
  <cp:revision>1</cp:revision>
  <dcterms:created xsi:type="dcterms:W3CDTF">2023-10-26T08:18:44Z</dcterms:created>
  <dcterms:modified xsi:type="dcterms:W3CDTF">2023-10-26T11:52:39Z</dcterms:modified>
</cp:coreProperties>
</file>