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76" r:id="rId3"/>
    <p:sldId id="348" r:id="rId4"/>
    <p:sldId id="277" r:id="rId5"/>
    <p:sldId id="278" r:id="rId6"/>
    <p:sldId id="417" r:id="rId7"/>
    <p:sldId id="392" r:id="rId8"/>
    <p:sldId id="371" r:id="rId9"/>
    <p:sldId id="274" r:id="rId10"/>
    <p:sldId id="420" r:id="rId11"/>
    <p:sldId id="41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866C"/>
    <a:srgbClr val="D09079"/>
    <a:srgbClr val="FFFFFF"/>
    <a:srgbClr val="DCAD9B"/>
    <a:srgbClr val="E1B078"/>
    <a:srgbClr val="DAAB99"/>
    <a:srgbClr val="D6AFAA"/>
    <a:srgbClr val="C78B81"/>
    <a:srgbClr val="C07162"/>
    <a:srgbClr val="EAD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23" autoAdjust="0"/>
    <p:restoredTop sz="94715"/>
  </p:normalViewPr>
  <p:slideViewPr>
    <p:cSldViewPr snapToGrid="0" snapToObjects="1">
      <p:cViewPr>
        <p:scale>
          <a:sx n="70" d="100"/>
          <a:sy n="70" d="100"/>
        </p:scale>
        <p:origin x="-480" y="-366"/>
      </p:cViewPr>
      <p:guideLst>
        <p:guide orient="horz" pos="2101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-2832" y="-108"/>
      </p:cViewPr>
      <p:guideLst>
        <p:guide orient="horz" pos="2801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08AB7-19A1-4EB1-BEFD-71EC9D5AFD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359A5-0105-4CF2-993C-2645F3D279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5" dirty="0" smtClean="0">
                <a:solidFill>
                  <a:srgbClr val="000000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65" dirty="0">
              <a:solidFill>
                <a:srgbClr val="000000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40604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5" dirty="0" smtClean="0">
                <a:solidFill>
                  <a:schemeClr val="bg1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  <a:endParaRPr lang="zh-CN" altLang="en-US" sz="1865" dirty="0">
              <a:solidFill>
                <a:schemeClr val="bg1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solidFill>
          <a:srgbClr val="F9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535053" y="0"/>
            <a:ext cx="5656948" cy="6858000"/>
          </a:xfrm>
          <a:prstGeom prst="rect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6000" b="1" dirty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6535053" y="741784"/>
            <a:ext cx="5656948" cy="895739"/>
          </a:xfrm>
          <a:prstGeom prst="rect">
            <a:avLst/>
          </a:prstGeom>
          <a:solidFill>
            <a:srgbClr val="2227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6535053" y="773869"/>
            <a:ext cx="5656948" cy="73409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30000"/>
              </a:lnSpc>
              <a:buNone/>
              <a:defRPr sz="4400" b="1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 smtClean="0"/>
              <a:t>点击输入标题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9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533824" y="3068146"/>
            <a:ext cx="6186329" cy="1181324"/>
          </a:xfrm>
          <a:prstGeom prst="rect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-3772842" y="1085120"/>
            <a:ext cx="557913" cy="557913"/>
          </a:xfrm>
          <a:prstGeom prst="ellipse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103154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4533823" y="888151"/>
            <a:ext cx="2347038" cy="67807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smtClean="0"/>
              <a:t>PART</a:t>
            </a:r>
            <a:endParaRPr kumimoji="1" lang="zh-CN" altLang="en-US" dirty="0"/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4533821" y="1759971"/>
            <a:ext cx="6186332" cy="10954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buNone/>
              <a:defRPr sz="72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 smtClean="0"/>
              <a:t>点击输入标题</a:t>
            </a:r>
            <a:endParaRPr kumimoji="1" lang="zh-CN" altLang="en-US" dirty="0"/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4628336" y="3142600"/>
            <a:ext cx="5954942" cy="103241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30000"/>
              </a:lnSpc>
              <a:buNone/>
              <a:defRPr sz="140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 smtClean="0"/>
              <a:t>点击添加文本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rgbClr val="F9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 userDrawn="1"/>
        </p:nvSpPr>
        <p:spPr>
          <a:xfrm>
            <a:off x="4049791" y="1"/>
            <a:ext cx="4092419" cy="693737"/>
          </a:xfrm>
          <a:prstGeom prst="rect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4049791" y="1"/>
            <a:ext cx="4092419" cy="69373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 smtClean="0"/>
              <a:t>点击输入标题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rgbClr val="FB5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701214"/>
            <a:ext cx="12192000" cy="4156789"/>
          </a:xfrm>
          <a:prstGeom prst="rect">
            <a:avLst/>
          </a:prstGeom>
          <a:solidFill>
            <a:srgbClr val="F9F5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65" b="1" dirty="0">
              <a:solidFill>
                <a:srgbClr val="F9F5EE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049791" y="1"/>
            <a:ext cx="4092419" cy="693737"/>
          </a:xfrm>
          <a:prstGeom prst="rect">
            <a:avLst/>
          </a:prstGeom>
          <a:solidFill>
            <a:srgbClr val="F9F5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solidFill>
                <a:srgbClr val="22272C"/>
              </a:solidFill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4049791" y="1"/>
            <a:ext cx="4092419" cy="69373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 smtClean="0"/>
              <a:t>点击输入标题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49791" y="1"/>
            <a:ext cx="4092419" cy="693737"/>
          </a:xfrm>
          <a:prstGeom prst="rect">
            <a:avLst/>
          </a:prstGeom>
          <a:solidFill>
            <a:srgbClr val="FB5F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3" name="矩形 2"/>
          <p:cNvSpPr/>
          <p:nvPr userDrawn="1"/>
        </p:nvSpPr>
        <p:spPr>
          <a:xfrm>
            <a:off x="4049791" y="693739"/>
            <a:ext cx="4092419" cy="141099"/>
          </a:xfrm>
          <a:prstGeom prst="rect">
            <a:avLst/>
          </a:prstGeom>
          <a:solidFill>
            <a:srgbClr val="F9F5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4049791" y="1"/>
            <a:ext cx="4092419" cy="69373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30000"/>
              </a:lnSpc>
              <a:buNone/>
              <a:defRPr sz="3200" b="1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 smtClean="0"/>
              <a:t>点击输入标题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solidFill>
          <a:srgbClr val="FB5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212213" y="912085"/>
            <a:ext cx="9767574" cy="210543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30000"/>
              </a:lnSpc>
              <a:buNone/>
              <a:defRPr sz="15000" b="1">
                <a:solidFill>
                  <a:schemeClr val="accent3"/>
                </a:solidFill>
                <a:latin typeface="+mj-lt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 smtClean="0"/>
              <a:t>TITLE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212213" y="3188971"/>
            <a:ext cx="9767574" cy="93725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30000"/>
              </a:lnSpc>
              <a:buNone/>
              <a:defRPr sz="4400" b="1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 smtClean="0"/>
              <a:t>点击此处添加标题</a:t>
            </a:r>
            <a:endParaRPr kumimoji="1" lang="zh-CN" altLang="en-US" dirty="0"/>
          </a:p>
        </p:txBody>
      </p:sp>
      <p:sp>
        <p:nvSpPr>
          <p:cNvPr id="4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213" y="4297680"/>
            <a:ext cx="9767574" cy="11772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30000"/>
              </a:lnSpc>
              <a:buNone/>
              <a:defRPr lang="zh-CN" altLang="zh-CN" sz="1400" dirty="0">
                <a:solidFill>
                  <a:schemeClr val="bg1"/>
                </a:solidFill>
                <a:latin typeface="+mj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zh-CN" altLang="en-US" dirty="0" smtClean="0"/>
              <a:t>点击此处添加文本信息。</a:t>
            </a:r>
            <a:endParaRPr kumimoji="1" lang="zh-CN" altLang="en-US" dirty="0" smtClean="0"/>
          </a:p>
          <a:p>
            <a:pPr lvl="0"/>
            <a:r>
              <a:rPr kumimoji="1" lang="zh-CN" altLang="en-US" dirty="0" smtClean="0"/>
              <a:t>标题数字等都可以通过点击和重新输入进行更改，顶部“开始”面板中可以对字体、字号、颜色、行距等进行修改。建议正文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号字，</a:t>
            </a:r>
            <a:r>
              <a:rPr kumimoji="1" lang="en-US" altLang="zh-CN" dirty="0" smtClean="0"/>
              <a:t>1.3</a:t>
            </a:r>
            <a:r>
              <a:rPr kumimoji="1" lang="zh-CN" altLang="en-US" dirty="0" smtClean="0"/>
              <a:t>倍字间距。</a:t>
            </a:r>
            <a:endParaRPr kumimoji="1" lang="zh-CN" alt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rgbClr val="F9F5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3.png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仙人掌3"/>
          <p:cNvPicPr>
            <a:picLocks noChangeAspect="1"/>
          </p:cNvPicPr>
          <p:nvPr/>
        </p:nvPicPr>
        <p:blipFill>
          <a:blip r:embed="rId1">
            <a:lum bright="36000" contrast="-42000"/>
          </a:blip>
          <a:stretch>
            <a:fillRect/>
          </a:stretch>
        </p:blipFill>
        <p:spPr>
          <a:xfrm>
            <a:off x="-190500" y="2517140"/>
            <a:ext cx="7334250" cy="443039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7" name="矩形 6"/>
          <p:cNvSpPr/>
          <p:nvPr/>
        </p:nvSpPr>
        <p:spPr>
          <a:xfrm>
            <a:off x="3253104" y="2096292"/>
            <a:ext cx="6990080" cy="247142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kumimoji="1" lang="en-US" altLang="zh-CN" sz="5865" b="1" dirty="0" smtClean="0">
                <a:solidFill>
                  <a:srgbClr val="B5655E"/>
                </a:solidFill>
                <a:latin typeface="+mj-ea"/>
                <a:ea typeface="+mj-ea"/>
                <a:cs typeface="DFKai-SB" panose="03000509000000000000" charset="-120"/>
                <a:sym typeface="+mn-ea"/>
              </a:rPr>
              <a:t>VideoPlayer </a:t>
            </a:r>
            <a:r>
              <a:rPr kumimoji="1" lang="zh-CN" altLang="en-US" sz="5865" b="1" dirty="0" smtClean="0">
                <a:solidFill>
                  <a:srgbClr val="B5655E"/>
                </a:solidFill>
                <a:latin typeface="+mj-ea"/>
                <a:ea typeface="+mj-ea"/>
                <a:cs typeface="DFKai-SB" panose="03000509000000000000" charset="-120"/>
                <a:sym typeface="+mn-ea"/>
              </a:rPr>
              <a:t>项目汇报</a:t>
            </a:r>
            <a:endParaRPr kumimoji="1" lang="zh-CN" altLang="en-US" sz="5865" b="1" dirty="0" smtClean="0">
              <a:solidFill>
                <a:srgbClr val="B565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/>
            <a:r>
              <a:rPr kumimoji="1" lang="zh-CN" altLang="en-US" sz="2400" b="1" dirty="0" smtClean="0">
                <a:solidFill>
                  <a:srgbClr val="E1B07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endParaRPr kumimoji="1" lang="zh-CN" altLang="en-US" sz="2400" b="1" dirty="0" smtClean="0">
              <a:solidFill>
                <a:srgbClr val="E1B07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kumimoji="1" lang="zh-CN" altLang="en-US" sz="2400" b="1" dirty="0" smtClean="0">
              <a:solidFill>
                <a:srgbClr val="E1B07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kumimoji="1" lang="zh-CN" altLang="en-US" sz="2400" b="1" dirty="0" smtClean="0">
              <a:solidFill>
                <a:srgbClr val="E1B07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kumimoji="1" lang="zh-CN" altLang="en-US" sz="2400" b="1" dirty="0" smtClean="0">
                <a:solidFill>
                  <a:srgbClr val="B565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1" lang="zh-CN" altLang="en-US" sz="2400" b="1" dirty="0" smtClean="0">
                <a:solidFill>
                  <a:srgbClr val="B5655E"/>
                </a:solidFill>
                <a:latin typeface="+mj-ea"/>
                <a:ea typeface="+mj-ea"/>
                <a:cs typeface="DFKai-SB" panose="03000509000000000000" charset="-120"/>
              </a:rPr>
              <a:t>汇报人：陈美棱、傅茂、陈洪梅、吴洵</a:t>
            </a:r>
            <a:endParaRPr kumimoji="1" lang="zh-CN" altLang="en-US" sz="2400" b="1" dirty="0" smtClean="0">
              <a:solidFill>
                <a:srgbClr val="B5655E"/>
              </a:solidFill>
              <a:latin typeface="+mj-ea"/>
              <a:ea typeface="+mj-ea"/>
              <a:cs typeface="DFKai-SB" panose="03000509000000000000" charset="-12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859530" y="3139440"/>
            <a:ext cx="5917565" cy="0"/>
          </a:xfrm>
          <a:prstGeom prst="line">
            <a:avLst/>
          </a:prstGeom>
          <a:ln w="31750">
            <a:solidFill>
              <a:srgbClr val="CC86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同心圆 8"/>
          <p:cNvSpPr/>
          <p:nvPr/>
        </p:nvSpPr>
        <p:spPr>
          <a:xfrm>
            <a:off x="9777095" y="496570"/>
            <a:ext cx="1411605" cy="1156970"/>
          </a:xfrm>
          <a:prstGeom prst="donut">
            <a:avLst>
              <a:gd name="adj" fmla="val 9769"/>
            </a:avLst>
          </a:prstGeom>
          <a:solidFill>
            <a:srgbClr val="EAD4A5"/>
          </a:solidFill>
          <a:ln>
            <a:solidFill>
              <a:srgbClr val="EAD4A5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同心圆 9"/>
          <p:cNvSpPr/>
          <p:nvPr/>
        </p:nvSpPr>
        <p:spPr>
          <a:xfrm>
            <a:off x="9904095" y="623570"/>
            <a:ext cx="1411605" cy="1156970"/>
          </a:xfrm>
          <a:prstGeom prst="donut">
            <a:avLst>
              <a:gd name="adj" fmla="val 9769"/>
            </a:avLst>
          </a:prstGeom>
          <a:solidFill>
            <a:srgbClr val="EAD4A5"/>
          </a:solidFill>
          <a:ln>
            <a:solidFill>
              <a:srgbClr val="EAD4A5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同心圆 11"/>
          <p:cNvSpPr/>
          <p:nvPr/>
        </p:nvSpPr>
        <p:spPr>
          <a:xfrm>
            <a:off x="10158095" y="877570"/>
            <a:ext cx="1411605" cy="1156970"/>
          </a:xfrm>
          <a:prstGeom prst="donut">
            <a:avLst>
              <a:gd name="adj" fmla="val 9769"/>
            </a:avLst>
          </a:prstGeom>
          <a:solidFill>
            <a:srgbClr val="EAD4A5"/>
          </a:solidFill>
          <a:ln>
            <a:solidFill>
              <a:srgbClr val="EAD4A5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同心圆 12"/>
          <p:cNvSpPr/>
          <p:nvPr/>
        </p:nvSpPr>
        <p:spPr>
          <a:xfrm>
            <a:off x="10285095" y="1004570"/>
            <a:ext cx="1411605" cy="1156970"/>
          </a:xfrm>
          <a:prstGeom prst="donut">
            <a:avLst>
              <a:gd name="adj" fmla="val 9769"/>
            </a:avLst>
          </a:prstGeom>
          <a:solidFill>
            <a:srgbClr val="EAD4A5"/>
          </a:solidFill>
          <a:ln>
            <a:solidFill>
              <a:srgbClr val="EAD4A5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27095" y="2679065"/>
            <a:ext cx="5337810" cy="993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5865" b="1" dirty="0">
                <a:solidFill>
                  <a:srgbClr val="FFFFFF"/>
                </a:solidFill>
                <a:latin typeface="DFKai-SB" panose="03000509000000000000" charset="-120"/>
                <a:ea typeface="DFKai-SB" panose="03000509000000000000" charset="-120"/>
              </a:rPr>
              <a:t>THANK YOU!</a:t>
            </a:r>
            <a:endParaRPr kumimoji="1" lang="en-US" altLang="zh-CN" sz="5865" b="1" dirty="0">
              <a:solidFill>
                <a:srgbClr val="FFFFFF"/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pic>
        <p:nvPicPr>
          <p:cNvPr id="58" name="图片 57" descr="仙人掌3"/>
          <p:cNvPicPr>
            <a:picLocks noChangeAspect="1"/>
          </p:cNvPicPr>
          <p:nvPr/>
        </p:nvPicPr>
        <p:blipFill>
          <a:blip r:embed="rId1">
            <a:lum bright="36000" contrast="-42000"/>
          </a:blip>
          <a:stretch>
            <a:fillRect/>
          </a:stretch>
        </p:blipFill>
        <p:spPr>
          <a:xfrm>
            <a:off x="-163195" y="850900"/>
            <a:ext cx="10194290" cy="615886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60" name="文本框 59"/>
          <p:cNvSpPr txBox="1"/>
          <p:nvPr/>
        </p:nvSpPr>
        <p:spPr>
          <a:xfrm>
            <a:off x="6543040" y="1461135"/>
            <a:ext cx="51288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 b="1">
                <a:solidFill>
                  <a:srgbClr val="D09079"/>
                </a:solidFill>
                <a:latin typeface="+mj-ea"/>
                <a:ea typeface="+mj-ea"/>
                <a:cs typeface="+mj-ea"/>
              </a:rPr>
              <a:t>Thank you</a:t>
            </a:r>
            <a:r>
              <a:rPr lang="zh-CN" altLang="en-US" sz="6600" b="1">
                <a:solidFill>
                  <a:srgbClr val="D09079"/>
                </a:solidFill>
                <a:latin typeface="+mj-ea"/>
                <a:ea typeface="+mj-ea"/>
                <a:cs typeface="+mj-ea"/>
              </a:rPr>
              <a:t>！</a:t>
            </a:r>
            <a:endParaRPr lang="zh-CN" altLang="en-US" sz="6600" b="1">
              <a:solidFill>
                <a:srgbClr val="D09079"/>
              </a:solidFill>
              <a:latin typeface="+mj-ea"/>
              <a:ea typeface="+mj-ea"/>
              <a:cs typeface="+mj-ea"/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V="1">
            <a:off x="6697980" y="2567940"/>
            <a:ext cx="3971290" cy="33020"/>
          </a:xfrm>
          <a:prstGeom prst="line">
            <a:avLst/>
          </a:prstGeom>
          <a:ln w="31750">
            <a:solidFill>
              <a:srgbClr val="D090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仙人掌3"/>
          <p:cNvPicPr>
            <a:picLocks noChangeAspect="1"/>
          </p:cNvPicPr>
          <p:nvPr/>
        </p:nvPicPr>
        <p:blipFill>
          <a:blip r:embed="rId1">
            <a:lum bright="36000" contrast="-42000"/>
          </a:blip>
          <a:stretch>
            <a:fillRect/>
          </a:stretch>
        </p:blipFill>
        <p:spPr>
          <a:xfrm>
            <a:off x="-190500" y="2517140"/>
            <a:ext cx="7334250" cy="443039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7" name="矩形 6"/>
          <p:cNvSpPr/>
          <p:nvPr/>
        </p:nvSpPr>
        <p:spPr>
          <a:xfrm>
            <a:off x="4507229" y="416717"/>
            <a:ext cx="3177540" cy="247142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kumimoji="1" lang="zh-CN" sz="5865" b="1" dirty="0" smtClean="0">
                <a:solidFill>
                  <a:srgbClr val="B5655E"/>
                </a:solidFill>
                <a:latin typeface="+mj-ea"/>
                <a:ea typeface="+mj-ea"/>
                <a:cs typeface="DFKai-SB" panose="03000509000000000000" charset="-120"/>
                <a:sym typeface="+mn-ea"/>
              </a:rPr>
              <a:t>项目简介</a:t>
            </a:r>
            <a:endParaRPr kumimoji="1" lang="zh-CN" altLang="en-US" sz="5865" b="1" dirty="0" smtClean="0">
              <a:solidFill>
                <a:srgbClr val="B565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/>
            <a:r>
              <a:rPr kumimoji="1" lang="zh-CN" altLang="en-US" sz="2400" b="1" dirty="0" smtClean="0">
                <a:solidFill>
                  <a:srgbClr val="E1B07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endParaRPr kumimoji="1" lang="zh-CN" altLang="en-US" sz="2400" b="1" dirty="0" smtClean="0">
              <a:solidFill>
                <a:srgbClr val="E1B07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kumimoji="1" lang="zh-CN" altLang="en-US" sz="2400" b="1" dirty="0" smtClean="0">
              <a:solidFill>
                <a:srgbClr val="E1B07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kumimoji="1" lang="zh-CN" altLang="en-US" sz="2400" b="1" dirty="0" smtClean="0">
              <a:solidFill>
                <a:srgbClr val="E1B078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kumimoji="1" lang="zh-CN" altLang="en-US" sz="2400" b="1" dirty="0" smtClean="0">
              <a:solidFill>
                <a:srgbClr val="B5655E"/>
              </a:solidFill>
              <a:latin typeface="+mj-ea"/>
              <a:ea typeface="+mj-ea"/>
              <a:cs typeface="DFKai-SB" panose="03000509000000000000" charset="-120"/>
            </a:endParaRPr>
          </a:p>
        </p:txBody>
      </p:sp>
      <p:sp>
        <p:nvSpPr>
          <p:cNvPr id="9" name="同心圆 8"/>
          <p:cNvSpPr/>
          <p:nvPr/>
        </p:nvSpPr>
        <p:spPr>
          <a:xfrm>
            <a:off x="9777095" y="496570"/>
            <a:ext cx="1411605" cy="1156970"/>
          </a:xfrm>
          <a:prstGeom prst="donut">
            <a:avLst>
              <a:gd name="adj" fmla="val 9769"/>
            </a:avLst>
          </a:prstGeom>
          <a:solidFill>
            <a:srgbClr val="EAD4A5"/>
          </a:solidFill>
          <a:ln>
            <a:solidFill>
              <a:srgbClr val="EAD4A5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同心圆 9"/>
          <p:cNvSpPr/>
          <p:nvPr/>
        </p:nvSpPr>
        <p:spPr>
          <a:xfrm>
            <a:off x="9904095" y="623570"/>
            <a:ext cx="1411605" cy="1156970"/>
          </a:xfrm>
          <a:prstGeom prst="donut">
            <a:avLst>
              <a:gd name="adj" fmla="val 9769"/>
            </a:avLst>
          </a:prstGeom>
          <a:solidFill>
            <a:srgbClr val="EAD4A5"/>
          </a:solidFill>
          <a:ln>
            <a:solidFill>
              <a:srgbClr val="EAD4A5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同心圆 11"/>
          <p:cNvSpPr/>
          <p:nvPr/>
        </p:nvSpPr>
        <p:spPr>
          <a:xfrm>
            <a:off x="10158095" y="877570"/>
            <a:ext cx="1411605" cy="1156970"/>
          </a:xfrm>
          <a:prstGeom prst="donut">
            <a:avLst>
              <a:gd name="adj" fmla="val 9769"/>
            </a:avLst>
          </a:prstGeom>
          <a:solidFill>
            <a:srgbClr val="EAD4A5"/>
          </a:solidFill>
          <a:ln>
            <a:solidFill>
              <a:srgbClr val="EAD4A5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同心圆 12"/>
          <p:cNvSpPr/>
          <p:nvPr/>
        </p:nvSpPr>
        <p:spPr>
          <a:xfrm>
            <a:off x="10285095" y="1004570"/>
            <a:ext cx="1411605" cy="1156970"/>
          </a:xfrm>
          <a:prstGeom prst="donut">
            <a:avLst>
              <a:gd name="adj" fmla="val 9769"/>
            </a:avLst>
          </a:prstGeom>
          <a:solidFill>
            <a:srgbClr val="EAD4A5"/>
          </a:solidFill>
          <a:ln>
            <a:solidFill>
              <a:srgbClr val="EAD4A5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68450" y="1780540"/>
            <a:ext cx="90544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本项目是类似于腾讯视频播放器。该视频播放器提供了视频播放、评论、搜索。</a:t>
            </a:r>
            <a:endParaRPr lang="en-US" altLang="zh-C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/>
        </p:nvSpPr>
        <p:spPr>
          <a:xfrm>
            <a:off x="284113" y="652584"/>
            <a:ext cx="5656948" cy="734090"/>
          </a:xfrm>
          <a:prstGeom prst="rect">
            <a:avLst/>
          </a:prstGeom>
          <a:ln w="73025" cap="sq" cmpd="dbl">
            <a:solidFill>
              <a:srgbClr val="CC866C"/>
            </a:solidFill>
            <a:prstDash val="lgDash"/>
            <a:bevel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solidFill>
                  <a:srgbClr val="CC866C"/>
                </a:solidFill>
                <a:latin typeface="+mj-ea"/>
                <a:ea typeface="+mj-ea"/>
              </a:rPr>
              <a:t>本学期完成成果</a:t>
            </a:r>
            <a:endParaRPr kumimoji="1" lang="zh-CN" altLang="en-US" dirty="0" smtClean="0">
              <a:solidFill>
                <a:srgbClr val="CC866C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78000" y="1750060"/>
            <a:ext cx="1943100" cy="7308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b="1" dirty="0">
                <a:solidFill>
                  <a:srgbClr val="E1B078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3200" b="1" dirty="0">
                <a:solidFill>
                  <a:srgbClr val="CC866C"/>
                </a:solidFill>
                <a:latin typeface="+mj-ea"/>
                <a:ea typeface="+mj-ea"/>
                <a:sym typeface="+mn-ea"/>
              </a:rPr>
              <a:t>登陆注册</a:t>
            </a:r>
            <a:endParaRPr lang="zh-CN" altLang="en-US" sz="3200" b="1" dirty="0">
              <a:solidFill>
                <a:srgbClr val="CC866C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32280" y="2830830"/>
            <a:ext cx="2287905" cy="7308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B5655E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3200" b="1" dirty="0">
                <a:solidFill>
                  <a:srgbClr val="B5655E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关键字搜索</a:t>
            </a:r>
            <a:endParaRPr lang="zh-CN" altLang="en-US" sz="3200" b="1" dirty="0">
              <a:solidFill>
                <a:srgbClr val="CC866C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23720" y="3887470"/>
            <a:ext cx="1919605" cy="7308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3200" b="1" dirty="0">
                <a:solidFill>
                  <a:srgbClr val="CC866C"/>
                </a:solidFill>
                <a:latin typeface="+mj-ea"/>
                <a:ea typeface="+mj-ea"/>
                <a:cs typeface="+mj-ea"/>
                <a:sym typeface="+mn-ea"/>
              </a:rPr>
              <a:t>视频播放</a:t>
            </a:r>
            <a:r>
              <a:rPr lang="zh-CN" altLang="en-US" sz="3200" b="1" dirty="0">
                <a:solidFill>
                  <a:srgbClr val="E1B078"/>
                </a:solidFill>
                <a:latin typeface="+mj-ea"/>
                <a:ea typeface="+mj-ea"/>
                <a:cs typeface="+mj-ea"/>
                <a:sym typeface="+mn-ea"/>
              </a:rPr>
              <a:t> </a:t>
            </a:r>
            <a:endParaRPr lang="zh-CN" altLang="en-US" sz="3200" b="1" dirty="0">
              <a:solidFill>
                <a:srgbClr val="E1B078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69440" y="5064760"/>
            <a:ext cx="2098040" cy="7308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B5655E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3200" b="1" dirty="0">
                <a:solidFill>
                  <a:srgbClr val="CC866C"/>
                </a:solidFill>
                <a:latin typeface="+mj-ea"/>
                <a:ea typeface="+mj-ea"/>
                <a:cs typeface="+mj-ea"/>
                <a:sym typeface="+mn-ea"/>
              </a:rPr>
              <a:t>评论</a:t>
            </a:r>
            <a:r>
              <a:rPr lang="en-US" altLang="zh-CN" sz="3200" b="1" dirty="0">
                <a:solidFill>
                  <a:srgbClr val="CC866C"/>
                </a:solidFill>
                <a:latin typeface="+mj-ea"/>
                <a:ea typeface="+mj-ea"/>
                <a:cs typeface="+mj-ea"/>
                <a:sym typeface="+mn-ea"/>
              </a:rPr>
              <a:t>/</a:t>
            </a:r>
            <a:r>
              <a:rPr lang="zh-CN" altLang="en-US" sz="3200" b="1" dirty="0">
                <a:solidFill>
                  <a:srgbClr val="CC866C"/>
                </a:solidFill>
                <a:latin typeface="+mj-ea"/>
                <a:ea typeface="+mj-ea"/>
                <a:cs typeface="+mj-ea"/>
                <a:sym typeface="+mn-ea"/>
              </a:rPr>
              <a:t>弹幕 </a:t>
            </a:r>
            <a:endParaRPr lang="zh-CN" altLang="en-US" sz="3200" b="1" dirty="0">
              <a:solidFill>
                <a:srgbClr val="CC866C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grpSp>
        <p:nvGrpSpPr>
          <p:cNvPr id="55" name="组合 54"/>
          <p:cNvGrpSpPr/>
          <p:nvPr>
            <p:custDataLst>
              <p:tags r:id="rId1"/>
            </p:custDataLst>
          </p:nvPr>
        </p:nvGrpSpPr>
        <p:grpSpPr>
          <a:xfrm>
            <a:off x="1120922" y="2830556"/>
            <a:ext cx="611505" cy="734784"/>
            <a:chOff x="-2827576" y="2821031"/>
            <a:chExt cx="611505" cy="734784"/>
          </a:xfrm>
        </p:grpSpPr>
        <p:sp>
          <p:nvSpPr>
            <p:cNvPr id="28" name="任意多边形 27"/>
            <p:cNvSpPr/>
            <p:nvPr>
              <p:custDataLst>
                <p:tags r:id="rId2"/>
              </p:custDataLst>
            </p:nvPr>
          </p:nvSpPr>
          <p:spPr>
            <a:xfrm>
              <a:off x="-2827576" y="3188874"/>
              <a:ext cx="433979" cy="352971"/>
            </a:xfrm>
            <a:custGeom>
              <a:avLst/>
              <a:gdLst>
                <a:gd name="connsiteX0" fmla="*/ 866563 w 1159669"/>
                <a:gd name="connsiteY0" fmla="*/ 0 h 943200"/>
                <a:gd name="connsiteX1" fmla="*/ 1159669 w 1159669"/>
                <a:gd name="connsiteY1" fmla="*/ 0 h 943200"/>
                <a:gd name="connsiteX2" fmla="*/ 866775 w 1159669"/>
                <a:gd name="connsiteY2" fmla="*/ 942518 h 943200"/>
                <a:gd name="connsiteX3" fmla="*/ 866775 w 1159669"/>
                <a:gd name="connsiteY3" fmla="*/ 943200 h 943200"/>
                <a:gd name="connsiteX4" fmla="*/ 866563 w 1159669"/>
                <a:gd name="connsiteY4" fmla="*/ 943200 h 943200"/>
                <a:gd name="connsiteX5" fmla="*/ 0 w 1159669"/>
                <a:gd name="connsiteY5" fmla="*/ 943200 h 943200"/>
                <a:gd name="connsiteX6" fmla="*/ 0 w 1159669"/>
                <a:gd name="connsiteY6" fmla="*/ 225 h 943200"/>
                <a:gd name="connsiteX7" fmla="*/ 866563 w 1159669"/>
                <a:gd name="connsiteY7" fmla="*/ 225 h 9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9669" h="943200">
                  <a:moveTo>
                    <a:pt x="866563" y="0"/>
                  </a:moveTo>
                  <a:lnTo>
                    <a:pt x="1159669" y="0"/>
                  </a:lnTo>
                  <a:lnTo>
                    <a:pt x="866775" y="942518"/>
                  </a:lnTo>
                  <a:lnTo>
                    <a:pt x="866775" y="943200"/>
                  </a:lnTo>
                  <a:lnTo>
                    <a:pt x="866563" y="943200"/>
                  </a:lnTo>
                  <a:lnTo>
                    <a:pt x="0" y="943200"/>
                  </a:lnTo>
                  <a:lnTo>
                    <a:pt x="0" y="225"/>
                  </a:lnTo>
                  <a:lnTo>
                    <a:pt x="866563" y="225"/>
                  </a:lnTo>
                  <a:close/>
                </a:path>
              </a:pathLst>
            </a:custGeom>
            <a:solidFill>
              <a:srgbClr val="F8931D">
                <a:lumMod val="20000"/>
                <a:lumOff val="80000"/>
              </a:srgbClr>
            </a:solidFill>
          </p:spPr>
          <p:txBody>
            <a:bodyPr rot="0" spcFirstLastPara="0" vertOverflow="overflow" horzOverflow="overflow" vert="horz" wrap="square" lIns="91440" tIns="0" rIns="180000" bIns="0" numCol="1" spcCol="0" rtlCol="0" fromWordArt="0" anchor="ctr" anchorCtr="0" forceAA="0" compatLnSpc="1">
              <a:noAutofit/>
            </a:bodyPr>
            <a:p>
              <a:pPr algn="ctr"/>
              <a:r>
                <a:rPr lang="en-US" altLang="zh-CN" b="1" dirty="0" err="1">
                  <a:solidFill>
                    <a:srgbClr val="F8931D">
                      <a:lumMod val="75000"/>
                    </a:srgbClr>
                  </a:solidFill>
                  <a:latin typeface="+mj-ea"/>
                  <a:ea typeface="+mj-ea"/>
                  <a:sym typeface="Arial" panose="020B0604020202020204" pitchFamily="34" charset="0"/>
                </a:rPr>
                <a:t>2</a:t>
              </a:r>
              <a:endParaRPr lang="en-US" altLang="zh-CN" b="1" dirty="0" err="1">
                <a:solidFill>
                  <a:srgbClr val="F8931D">
                    <a:lumMod val="75000"/>
                  </a:srgbClr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29" name="任意多边形 28"/>
            <p:cNvSpPr/>
            <p:nvPr>
              <p:custDataLst>
                <p:tags r:id="rId3"/>
              </p:custDataLst>
            </p:nvPr>
          </p:nvSpPr>
          <p:spPr>
            <a:xfrm>
              <a:off x="-2503205" y="3262730"/>
              <a:ext cx="286863" cy="293085"/>
            </a:xfrm>
            <a:custGeom>
              <a:avLst/>
              <a:gdLst>
                <a:gd name="connsiteX0" fmla="*/ 242061 w 766548"/>
                <a:gd name="connsiteY0" fmla="*/ 0 h 783175"/>
                <a:gd name="connsiteX1" fmla="*/ 766548 w 766548"/>
                <a:gd name="connsiteY1" fmla="*/ 342849 h 783175"/>
                <a:gd name="connsiteX2" fmla="*/ 579 w 766548"/>
                <a:gd name="connsiteY2" fmla="*/ 783175 h 783175"/>
                <a:gd name="connsiteX3" fmla="*/ 0 w 766548"/>
                <a:gd name="connsiteY3" fmla="*/ 783175 h 783175"/>
                <a:gd name="connsiteX4" fmla="*/ 0 w 766548"/>
                <a:gd name="connsiteY4" fmla="*/ 775607 h 78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548" h="783175">
                  <a:moveTo>
                    <a:pt x="242061" y="0"/>
                  </a:moveTo>
                  <a:lnTo>
                    <a:pt x="766548" y="342849"/>
                  </a:lnTo>
                  <a:lnTo>
                    <a:pt x="579" y="783175"/>
                  </a:lnTo>
                  <a:lnTo>
                    <a:pt x="0" y="783175"/>
                  </a:lnTo>
                  <a:lnTo>
                    <a:pt x="0" y="7756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6000">
                  <a:srgbClr val="D9D9D9"/>
                </a:gs>
                <a:gs pos="75000">
                  <a:srgbClr val="979A9C"/>
                </a:gs>
                <a:gs pos="100000">
                  <a:srgbClr val="979A9C"/>
                </a:gs>
              </a:gsLst>
              <a:lin ang="18900000" scaled="1"/>
            </a:gra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0" name="任意多边形 29"/>
            <p:cNvSpPr/>
            <p:nvPr>
              <p:custDataLst>
                <p:tags r:id="rId4"/>
              </p:custDataLst>
            </p:nvPr>
          </p:nvSpPr>
          <p:spPr>
            <a:xfrm>
              <a:off x="-2503091" y="2821031"/>
              <a:ext cx="287020" cy="555625"/>
            </a:xfrm>
            <a:custGeom>
              <a:avLst/>
              <a:gdLst>
                <a:gd name="connsiteX0" fmla="*/ 0 w 766762"/>
                <a:gd name="connsiteY0" fmla="*/ 0 h 1485388"/>
                <a:gd name="connsiteX1" fmla="*/ 766762 w 766762"/>
                <a:gd name="connsiteY1" fmla="*/ 501220 h 1485388"/>
                <a:gd name="connsiteX2" fmla="*/ 766762 w 766762"/>
                <a:gd name="connsiteY2" fmla="*/ 1485388 h 1485388"/>
                <a:gd name="connsiteX3" fmla="*/ 766235 w 766762"/>
                <a:gd name="connsiteY3" fmla="*/ 1485388 h 1485388"/>
                <a:gd name="connsiteX4" fmla="*/ 0 w 766762"/>
                <a:gd name="connsiteY4" fmla="*/ 984513 h 14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762" h="1485388">
                  <a:moveTo>
                    <a:pt x="0" y="0"/>
                  </a:moveTo>
                  <a:lnTo>
                    <a:pt x="766762" y="501220"/>
                  </a:lnTo>
                  <a:lnTo>
                    <a:pt x="766762" y="1485388"/>
                  </a:lnTo>
                  <a:lnTo>
                    <a:pt x="766235" y="1485388"/>
                  </a:lnTo>
                  <a:lnTo>
                    <a:pt x="0" y="98451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34000">
                  <a:srgbClr val="F3EFEF"/>
                </a:gs>
                <a:gs pos="70000">
                  <a:srgbClr val="D9D9D9"/>
                </a:gs>
                <a:gs pos="100000">
                  <a:srgbClr val="D9D9D9"/>
                </a:gs>
              </a:gsLst>
              <a:lin ang="18900000" scaled="1"/>
            </a:gra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17" name="任意多边形 16"/>
          <p:cNvSpPr/>
          <p:nvPr>
            <p:custDataLst>
              <p:tags r:id="rId5"/>
            </p:custDataLst>
          </p:nvPr>
        </p:nvSpPr>
        <p:spPr>
          <a:xfrm>
            <a:off x="1080282" y="4255039"/>
            <a:ext cx="433979" cy="352971"/>
          </a:xfrm>
          <a:custGeom>
            <a:avLst/>
            <a:gdLst>
              <a:gd name="connsiteX0" fmla="*/ 866563 w 1159669"/>
              <a:gd name="connsiteY0" fmla="*/ 0 h 943200"/>
              <a:gd name="connsiteX1" fmla="*/ 1159669 w 1159669"/>
              <a:gd name="connsiteY1" fmla="*/ 0 h 943200"/>
              <a:gd name="connsiteX2" fmla="*/ 866775 w 1159669"/>
              <a:gd name="connsiteY2" fmla="*/ 942518 h 943200"/>
              <a:gd name="connsiteX3" fmla="*/ 866775 w 1159669"/>
              <a:gd name="connsiteY3" fmla="*/ 943200 h 943200"/>
              <a:gd name="connsiteX4" fmla="*/ 866563 w 1159669"/>
              <a:gd name="connsiteY4" fmla="*/ 943200 h 943200"/>
              <a:gd name="connsiteX5" fmla="*/ 0 w 1159669"/>
              <a:gd name="connsiteY5" fmla="*/ 943200 h 943200"/>
              <a:gd name="connsiteX6" fmla="*/ 0 w 1159669"/>
              <a:gd name="connsiteY6" fmla="*/ 225 h 943200"/>
              <a:gd name="connsiteX7" fmla="*/ 866563 w 1159669"/>
              <a:gd name="connsiteY7" fmla="*/ 225 h 9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9669" h="943200">
                <a:moveTo>
                  <a:pt x="866563" y="0"/>
                </a:moveTo>
                <a:lnTo>
                  <a:pt x="1159669" y="0"/>
                </a:lnTo>
                <a:lnTo>
                  <a:pt x="866775" y="942518"/>
                </a:lnTo>
                <a:lnTo>
                  <a:pt x="866775" y="943200"/>
                </a:lnTo>
                <a:lnTo>
                  <a:pt x="866563" y="943200"/>
                </a:lnTo>
                <a:lnTo>
                  <a:pt x="0" y="943200"/>
                </a:lnTo>
                <a:lnTo>
                  <a:pt x="0" y="225"/>
                </a:lnTo>
                <a:lnTo>
                  <a:pt x="866563" y="225"/>
                </a:lnTo>
                <a:close/>
              </a:path>
            </a:pathLst>
          </a:custGeom>
          <a:solidFill>
            <a:srgbClr val="F8931D">
              <a:lumMod val="20000"/>
              <a:lumOff val="80000"/>
            </a:srgbClr>
          </a:solidFill>
        </p:spPr>
        <p:txBody>
          <a:bodyPr rot="0" spcFirstLastPara="0" vertOverflow="overflow" horzOverflow="overflow" vert="horz" wrap="square" lIns="91440" tIns="0" rIns="180000" bIns="0" numCol="1" spcCol="0" rtlCol="0" fromWordArt="0" anchor="ctr" anchorCtr="0" forceAA="0" compatLnSpc="1">
            <a:noAutofit/>
          </a:bodyPr>
          <a:p>
            <a:pPr algn="ctr"/>
            <a:r>
              <a:rPr lang="en-US" altLang="zh-CN" b="1" dirty="0" err="1">
                <a:solidFill>
                  <a:srgbClr val="F8931D">
                    <a:lumMod val="75000"/>
                  </a:srgbClr>
                </a:solidFill>
                <a:latin typeface="+mj-ea"/>
                <a:ea typeface="+mj-ea"/>
                <a:sym typeface="Arial" panose="020B0604020202020204" pitchFamily="34" charset="0"/>
              </a:rPr>
              <a:t>3</a:t>
            </a:r>
            <a:endParaRPr lang="en-US" altLang="zh-CN" b="1" dirty="0" err="1">
              <a:solidFill>
                <a:srgbClr val="F8931D">
                  <a:lumMod val="75000"/>
                </a:srgb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/>
          <p:nvPr>
            <p:custDataLst>
              <p:tags r:id="rId6"/>
            </p:custDataLst>
          </p:nvPr>
        </p:nvSpPr>
        <p:spPr>
          <a:xfrm>
            <a:off x="1404653" y="4328895"/>
            <a:ext cx="286863" cy="293085"/>
          </a:xfrm>
          <a:custGeom>
            <a:avLst/>
            <a:gdLst>
              <a:gd name="connsiteX0" fmla="*/ 242061 w 766548"/>
              <a:gd name="connsiteY0" fmla="*/ 0 h 783175"/>
              <a:gd name="connsiteX1" fmla="*/ 766548 w 766548"/>
              <a:gd name="connsiteY1" fmla="*/ 342849 h 783175"/>
              <a:gd name="connsiteX2" fmla="*/ 579 w 766548"/>
              <a:gd name="connsiteY2" fmla="*/ 783175 h 783175"/>
              <a:gd name="connsiteX3" fmla="*/ 0 w 766548"/>
              <a:gd name="connsiteY3" fmla="*/ 783175 h 783175"/>
              <a:gd name="connsiteX4" fmla="*/ 0 w 766548"/>
              <a:gd name="connsiteY4" fmla="*/ 775607 h 78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548" h="783175">
                <a:moveTo>
                  <a:pt x="242061" y="0"/>
                </a:moveTo>
                <a:lnTo>
                  <a:pt x="766548" y="342849"/>
                </a:lnTo>
                <a:lnTo>
                  <a:pt x="579" y="783175"/>
                </a:lnTo>
                <a:lnTo>
                  <a:pt x="0" y="783175"/>
                </a:lnTo>
                <a:lnTo>
                  <a:pt x="0" y="775607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6000">
                <a:srgbClr val="D9D9D9"/>
              </a:gs>
              <a:gs pos="75000">
                <a:srgbClr val="979A9C"/>
              </a:gs>
              <a:gs pos="100000">
                <a:srgbClr val="979A9C"/>
              </a:gs>
            </a:gsLst>
            <a:lin ang="18900000" scaled="1"/>
          </a:gra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" name="任意多边形 19"/>
          <p:cNvSpPr/>
          <p:nvPr>
            <p:custDataLst>
              <p:tags r:id="rId7"/>
            </p:custDataLst>
          </p:nvPr>
        </p:nvSpPr>
        <p:spPr>
          <a:xfrm>
            <a:off x="1404653" y="3887196"/>
            <a:ext cx="286943" cy="555872"/>
          </a:xfrm>
          <a:custGeom>
            <a:avLst/>
            <a:gdLst>
              <a:gd name="connsiteX0" fmla="*/ 0 w 766762"/>
              <a:gd name="connsiteY0" fmla="*/ 0 h 1485388"/>
              <a:gd name="connsiteX1" fmla="*/ 766762 w 766762"/>
              <a:gd name="connsiteY1" fmla="*/ 501220 h 1485388"/>
              <a:gd name="connsiteX2" fmla="*/ 766762 w 766762"/>
              <a:gd name="connsiteY2" fmla="*/ 1485388 h 1485388"/>
              <a:gd name="connsiteX3" fmla="*/ 766235 w 766762"/>
              <a:gd name="connsiteY3" fmla="*/ 1485388 h 1485388"/>
              <a:gd name="connsiteX4" fmla="*/ 0 w 766762"/>
              <a:gd name="connsiteY4" fmla="*/ 984513 h 14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762" h="1485388">
                <a:moveTo>
                  <a:pt x="0" y="0"/>
                </a:moveTo>
                <a:lnTo>
                  <a:pt x="766762" y="501220"/>
                </a:lnTo>
                <a:lnTo>
                  <a:pt x="766762" y="1485388"/>
                </a:lnTo>
                <a:lnTo>
                  <a:pt x="766235" y="1485388"/>
                </a:lnTo>
                <a:lnTo>
                  <a:pt x="0" y="984513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4000">
                <a:srgbClr val="F3EFEF"/>
              </a:gs>
              <a:gs pos="70000">
                <a:srgbClr val="D9D9D9"/>
              </a:gs>
              <a:gs pos="100000">
                <a:srgbClr val="D9D9D9"/>
              </a:gs>
            </a:gsLst>
            <a:lin ang="18900000" scaled="1"/>
          </a:gra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3" name="任意多边形 22"/>
          <p:cNvSpPr/>
          <p:nvPr>
            <p:custDataLst>
              <p:tags r:id="rId8"/>
            </p:custDataLst>
          </p:nvPr>
        </p:nvSpPr>
        <p:spPr>
          <a:xfrm>
            <a:off x="1080282" y="2113819"/>
            <a:ext cx="433979" cy="352971"/>
          </a:xfrm>
          <a:custGeom>
            <a:avLst/>
            <a:gdLst>
              <a:gd name="connsiteX0" fmla="*/ 866563 w 1159669"/>
              <a:gd name="connsiteY0" fmla="*/ 0 h 943200"/>
              <a:gd name="connsiteX1" fmla="*/ 1159669 w 1159669"/>
              <a:gd name="connsiteY1" fmla="*/ 0 h 943200"/>
              <a:gd name="connsiteX2" fmla="*/ 866775 w 1159669"/>
              <a:gd name="connsiteY2" fmla="*/ 942518 h 943200"/>
              <a:gd name="connsiteX3" fmla="*/ 866775 w 1159669"/>
              <a:gd name="connsiteY3" fmla="*/ 943200 h 943200"/>
              <a:gd name="connsiteX4" fmla="*/ 866563 w 1159669"/>
              <a:gd name="connsiteY4" fmla="*/ 943200 h 943200"/>
              <a:gd name="connsiteX5" fmla="*/ 0 w 1159669"/>
              <a:gd name="connsiteY5" fmla="*/ 943200 h 943200"/>
              <a:gd name="connsiteX6" fmla="*/ 0 w 1159669"/>
              <a:gd name="connsiteY6" fmla="*/ 225 h 943200"/>
              <a:gd name="connsiteX7" fmla="*/ 866563 w 1159669"/>
              <a:gd name="connsiteY7" fmla="*/ 225 h 9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9669" h="943200">
                <a:moveTo>
                  <a:pt x="866563" y="0"/>
                </a:moveTo>
                <a:lnTo>
                  <a:pt x="1159669" y="0"/>
                </a:lnTo>
                <a:lnTo>
                  <a:pt x="866775" y="942518"/>
                </a:lnTo>
                <a:lnTo>
                  <a:pt x="866775" y="943200"/>
                </a:lnTo>
                <a:lnTo>
                  <a:pt x="866563" y="943200"/>
                </a:lnTo>
                <a:lnTo>
                  <a:pt x="0" y="943200"/>
                </a:lnTo>
                <a:lnTo>
                  <a:pt x="0" y="225"/>
                </a:lnTo>
                <a:lnTo>
                  <a:pt x="866563" y="225"/>
                </a:lnTo>
                <a:close/>
              </a:path>
            </a:pathLst>
          </a:custGeom>
          <a:solidFill>
            <a:srgbClr val="F8931D">
              <a:lumMod val="20000"/>
              <a:lumOff val="80000"/>
            </a:srgbClr>
          </a:solidFill>
        </p:spPr>
        <p:txBody>
          <a:bodyPr rot="0" spcFirstLastPara="0" vertOverflow="overflow" horzOverflow="overflow" vert="horz" wrap="square" lIns="91440" tIns="0" rIns="180000" bIns="0" numCol="1" spcCol="0" rtlCol="0" fromWordArt="0" anchor="ctr" anchorCtr="0" forceAA="0" compatLnSpc="1">
            <a:noAutofit/>
          </a:bodyPr>
          <a:p>
            <a:pPr algn="ctr"/>
            <a:r>
              <a:rPr lang="en-US" altLang="zh-CN" b="1" dirty="0" err="1">
                <a:solidFill>
                  <a:srgbClr val="F8931D">
                    <a:lumMod val="75000"/>
                  </a:srgbClr>
                </a:solidFill>
                <a:latin typeface="+mj-ea"/>
                <a:ea typeface="+mj-ea"/>
                <a:sym typeface="Arial" panose="020B0604020202020204" pitchFamily="34" charset="0"/>
              </a:rPr>
              <a:t>1</a:t>
            </a:r>
            <a:endParaRPr lang="en-US" altLang="zh-CN" b="1" dirty="0" err="1">
              <a:solidFill>
                <a:srgbClr val="F8931D">
                  <a:lumMod val="75000"/>
                </a:srgb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9"/>
            </p:custDataLst>
          </p:nvPr>
        </p:nvSpPr>
        <p:spPr>
          <a:xfrm>
            <a:off x="1404653" y="2187675"/>
            <a:ext cx="286863" cy="293085"/>
          </a:xfrm>
          <a:custGeom>
            <a:avLst/>
            <a:gdLst>
              <a:gd name="connsiteX0" fmla="*/ 242061 w 766548"/>
              <a:gd name="connsiteY0" fmla="*/ 0 h 783175"/>
              <a:gd name="connsiteX1" fmla="*/ 766548 w 766548"/>
              <a:gd name="connsiteY1" fmla="*/ 342849 h 783175"/>
              <a:gd name="connsiteX2" fmla="*/ 579 w 766548"/>
              <a:gd name="connsiteY2" fmla="*/ 783175 h 783175"/>
              <a:gd name="connsiteX3" fmla="*/ 0 w 766548"/>
              <a:gd name="connsiteY3" fmla="*/ 783175 h 783175"/>
              <a:gd name="connsiteX4" fmla="*/ 0 w 766548"/>
              <a:gd name="connsiteY4" fmla="*/ 775607 h 78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548" h="783175">
                <a:moveTo>
                  <a:pt x="242061" y="0"/>
                </a:moveTo>
                <a:lnTo>
                  <a:pt x="766548" y="342849"/>
                </a:lnTo>
                <a:lnTo>
                  <a:pt x="579" y="783175"/>
                </a:lnTo>
                <a:lnTo>
                  <a:pt x="0" y="783175"/>
                </a:lnTo>
                <a:lnTo>
                  <a:pt x="0" y="775607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6000">
                <a:srgbClr val="D9D9D9"/>
              </a:gs>
              <a:gs pos="75000">
                <a:srgbClr val="979A9C"/>
              </a:gs>
              <a:gs pos="100000">
                <a:srgbClr val="979A9C"/>
              </a:gs>
            </a:gsLst>
            <a:lin ang="18900000" scaled="1"/>
          </a:gra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5" name="任意多边形 24"/>
          <p:cNvSpPr/>
          <p:nvPr>
            <p:custDataLst>
              <p:tags r:id="rId10"/>
            </p:custDataLst>
          </p:nvPr>
        </p:nvSpPr>
        <p:spPr>
          <a:xfrm>
            <a:off x="1404653" y="1745976"/>
            <a:ext cx="286943" cy="555872"/>
          </a:xfrm>
          <a:custGeom>
            <a:avLst/>
            <a:gdLst>
              <a:gd name="connsiteX0" fmla="*/ 0 w 766762"/>
              <a:gd name="connsiteY0" fmla="*/ 0 h 1485388"/>
              <a:gd name="connsiteX1" fmla="*/ 766762 w 766762"/>
              <a:gd name="connsiteY1" fmla="*/ 501220 h 1485388"/>
              <a:gd name="connsiteX2" fmla="*/ 766762 w 766762"/>
              <a:gd name="connsiteY2" fmla="*/ 1485388 h 1485388"/>
              <a:gd name="connsiteX3" fmla="*/ 766235 w 766762"/>
              <a:gd name="connsiteY3" fmla="*/ 1485388 h 1485388"/>
              <a:gd name="connsiteX4" fmla="*/ 0 w 766762"/>
              <a:gd name="connsiteY4" fmla="*/ 984513 h 14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762" h="1485388">
                <a:moveTo>
                  <a:pt x="0" y="0"/>
                </a:moveTo>
                <a:lnTo>
                  <a:pt x="766762" y="501220"/>
                </a:lnTo>
                <a:lnTo>
                  <a:pt x="766762" y="1485388"/>
                </a:lnTo>
                <a:lnTo>
                  <a:pt x="766235" y="1485388"/>
                </a:lnTo>
                <a:lnTo>
                  <a:pt x="0" y="984513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4000">
                <a:srgbClr val="F3EFEF"/>
              </a:gs>
              <a:gs pos="70000">
                <a:srgbClr val="D9D9D9"/>
              </a:gs>
              <a:gs pos="100000">
                <a:srgbClr val="D9D9D9"/>
              </a:gs>
            </a:gsLst>
            <a:lin ang="18900000" scaled="1"/>
          </a:gra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>
            <p:custDataLst>
              <p:tags r:id="rId11"/>
            </p:custDataLst>
          </p:nvPr>
        </p:nvSpPr>
        <p:spPr>
          <a:xfrm>
            <a:off x="1080282" y="5428519"/>
            <a:ext cx="433979" cy="352971"/>
          </a:xfrm>
          <a:custGeom>
            <a:avLst/>
            <a:gdLst>
              <a:gd name="connsiteX0" fmla="*/ 866563 w 1159669"/>
              <a:gd name="connsiteY0" fmla="*/ 0 h 943200"/>
              <a:gd name="connsiteX1" fmla="*/ 1159669 w 1159669"/>
              <a:gd name="connsiteY1" fmla="*/ 0 h 943200"/>
              <a:gd name="connsiteX2" fmla="*/ 866775 w 1159669"/>
              <a:gd name="connsiteY2" fmla="*/ 942518 h 943200"/>
              <a:gd name="connsiteX3" fmla="*/ 866775 w 1159669"/>
              <a:gd name="connsiteY3" fmla="*/ 943200 h 943200"/>
              <a:gd name="connsiteX4" fmla="*/ 866563 w 1159669"/>
              <a:gd name="connsiteY4" fmla="*/ 943200 h 943200"/>
              <a:gd name="connsiteX5" fmla="*/ 0 w 1159669"/>
              <a:gd name="connsiteY5" fmla="*/ 943200 h 943200"/>
              <a:gd name="connsiteX6" fmla="*/ 0 w 1159669"/>
              <a:gd name="connsiteY6" fmla="*/ 225 h 943200"/>
              <a:gd name="connsiteX7" fmla="*/ 866563 w 1159669"/>
              <a:gd name="connsiteY7" fmla="*/ 225 h 9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9669" h="943200">
                <a:moveTo>
                  <a:pt x="866563" y="0"/>
                </a:moveTo>
                <a:lnTo>
                  <a:pt x="1159669" y="0"/>
                </a:lnTo>
                <a:lnTo>
                  <a:pt x="866775" y="942518"/>
                </a:lnTo>
                <a:lnTo>
                  <a:pt x="866775" y="943200"/>
                </a:lnTo>
                <a:lnTo>
                  <a:pt x="866563" y="943200"/>
                </a:lnTo>
                <a:lnTo>
                  <a:pt x="0" y="943200"/>
                </a:lnTo>
                <a:lnTo>
                  <a:pt x="0" y="225"/>
                </a:lnTo>
                <a:lnTo>
                  <a:pt x="866563" y="225"/>
                </a:lnTo>
                <a:close/>
              </a:path>
            </a:pathLst>
          </a:custGeom>
          <a:solidFill>
            <a:srgbClr val="F8931D">
              <a:lumMod val="20000"/>
              <a:lumOff val="80000"/>
            </a:srgbClr>
          </a:solidFill>
        </p:spPr>
        <p:txBody>
          <a:bodyPr rot="0" spcFirstLastPara="0" vertOverflow="overflow" horzOverflow="overflow" vert="horz" wrap="square" lIns="91440" tIns="0" rIns="180000" bIns="0" numCol="1" spcCol="0" rtlCol="0" fromWordArt="0" anchor="ctr" anchorCtr="0" forceAA="0" compatLnSpc="1">
            <a:noAutofit/>
          </a:bodyPr>
          <a:p>
            <a:pPr algn="ctr"/>
            <a:r>
              <a:rPr lang="en-US" altLang="zh-CN" b="1" dirty="0" err="1">
                <a:solidFill>
                  <a:srgbClr val="F8931D">
                    <a:lumMod val="75000"/>
                  </a:srgbClr>
                </a:solidFill>
                <a:latin typeface="+mj-ea"/>
                <a:ea typeface="+mj-ea"/>
                <a:sym typeface="Arial" panose="020B0604020202020204" pitchFamily="34" charset="0"/>
              </a:rPr>
              <a:t>4</a:t>
            </a:r>
            <a:endParaRPr lang="en-US" altLang="zh-CN" b="1" dirty="0" err="1">
              <a:solidFill>
                <a:srgbClr val="F8931D">
                  <a:lumMod val="75000"/>
                </a:srgbClr>
              </a:solidFill>
              <a:latin typeface="+mj-ea"/>
              <a:ea typeface="+mj-ea"/>
              <a:sym typeface="Arial" panose="020B0604020202020204" pitchFamily="34" charset="0"/>
            </a:endParaRPr>
          </a:p>
        </p:txBody>
      </p:sp>
      <p:sp>
        <p:nvSpPr>
          <p:cNvPr id="31" name="任意多边形 30"/>
          <p:cNvSpPr/>
          <p:nvPr>
            <p:custDataLst>
              <p:tags r:id="rId12"/>
            </p:custDataLst>
          </p:nvPr>
        </p:nvSpPr>
        <p:spPr>
          <a:xfrm>
            <a:off x="1404653" y="5502375"/>
            <a:ext cx="286863" cy="293085"/>
          </a:xfrm>
          <a:custGeom>
            <a:avLst/>
            <a:gdLst>
              <a:gd name="connsiteX0" fmla="*/ 242061 w 766548"/>
              <a:gd name="connsiteY0" fmla="*/ 0 h 783175"/>
              <a:gd name="connsiteX1" fmla="*/ 766548 w 766548"/>
              <a:gd name="connsiteY1" fmla="*/ 342849 h 783175"/>
              <a:gd name="connsiteX2" fmla="*/ 579 w 766548"/>
              <a:gd name="connsiteY2" fmla="*/ 783175 h 783175"/>
              <a:gd name="connsiteX3" fmla="*/ 0 w 766548"/>
              <a:gd name="connsiteY3" fmla="*/ 783175 h 783175"/>
              <a:gd name="connsiteX4" fmla="*/ 0 w 766548"/>
              <a:gd name="connsiteY4" fmla="*/ 775607 h 78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548" h="783175">
                <a:moveTo>
                  <a:pt x="242061" y="0"/>
                </a:moveTo>
                <a:lnTo>
                  <a:pt x="766548" y="342849"/>
                </a:lnTo>
                <a:lnTo>
                  <a:pt x="579" y="783175"/>
                </a:lnTo>
                <a:lnTo>
                  <a:pt x="0" y="783175"/>
                </a:lnTo>
                <a:lnTo>
                  <a:pt x="0" y="775607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6000">
                <a:srgbClr val="D9D9D9"/>
              </a:gs>
              <a:gs pos="75000">
                <a:srgbClr val="979A9C"/>
              </a:gs>
              <a:gs pos="100000">
                <a:srgbClr val="979A9C"/>
              </a:gs>
            </a:gsLst>
            <a:lin ang="18900000" scaled="1"/>
          </a:gra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6" name="任意多边形 35"/>
          <p:cNvSpPr/>
          <p:nvPr>
            <p:custDataLst>
              <p:tags r:id="rId13"/>
            </p:custDataLst>
          </p:nvPr>
        </p:nvSpPr>
        <p:spPr>
          <a:xfrm>
            <a:off x="1404653" y="5060676"/>
            <a:ext cx="286943" cy="555872"/>
          </a:xfrm>
          <a:custGeom>
            <a:avLst/>
            <a:gdLst>
              <a:gd name="connsiteX0" fmla="*/ 0 w 766762"/>
              <a:gd name="connsiteY0" fmla="*/ 0 h 1485388"/>
              <a:gd name="connsiteX1" fmla="*/ 766762 w 766762"/>
              <a:gd name="connsiteY1" fmla="*/ 501220 h 1485388"/>
              <a:gd name="connsiteX2" fmla="*/ 766762 w 766762"/>
              <a:gd name="connsiteY2" fmla="*/ 1485388 h 1485388"/>
              <a:gd name="connsiteX3" fmla="*/ 766235 w 766762"/>
              <a:gd name="connsiteY3" fmla="*/ 1485388 h 1485388"/>
              <a:gd name="connsiteX4" fmla="*/ 0 w 766762"/>
              <a:gd name="connsiteY4" fmla="*/ 984513 h 14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762" h="1485388">
                <a:moveTo>
                  <a:pt x="0" y="0"/>
                </a:moveTo>
                <a:lnTo>
                  <a:pt x="766762" y="501220"/>
                </a:lnTo>
                <a:lnTo>
                  <a:pt x="766762" y="1485388"/>
                </a:lnTo>
                <a:lnTo>
                  <a:pt x="766235" y="1485388"/>
                </a:lnTo>
                <a:lnTo>
                  <a:pt x="0" y="984513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34000">
                <a:srgbClr val="F3EFEF"/>
              </a:gs>
              <a:gs pos="70000">
                <a:srgbClr val="D9D9D9"/>
              </a:gs>
              <a:gs pos="100000">
                <a:srgbClr val="D9D9D9"/>
              </a:gs>
            </a:gsLst>
            <a:lin ang="18900000" scaled="1"/>
          </a:gra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just">
              <a:lnSpc>
                <a:spcPct val="130000"/>
              </a:lnSpc>
            </a:pPr>
            <a:endParaRPr lang="zh-CN" altLang="en-US" dirty="0" err="1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98" name="图片 97" descr="稻谷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44995" y="151765"/>
            <a:ext cx="4855210" cy="3234690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0040" y="367030"/>
            <a:ext cx="4028440" cy="970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E1B078"/>
                </a:solidFill>
                <a:latin typeface="Century Gothic" panose="020B0502020202020204"/>
                <a:ea typeface="宋体" charset="0"/>
                <a:sym typeface="+mn-ea"/>
              </a:rPr>
              <a:t>完成状态</a:t>
            </a:r>
            <a:endParaRPr lang="zh-CN" altLang="en-US" sz="4400" b="1" dirty="0">
              <a:solidFill>
                <a:srgbClr val="E1B078"/>
              </a:solidFill>
              <a:latin typeface="Century Gothic" panose="020B0502020202020204"/>
              <a:ea typeface="宋体" charset="0"/>
              <a:sym typeface="+mn-ea"/>
            </a:endParaRPr>
          </a:p>
        </p:txBody>
      </p:sp>
      <p:pic>
        <p:nvPicPr>
          <p:cNvPr id="6" name="图片 5" descr="649bccfcd7b188e6f00a5d878b4f4dff"/>
          <p:cNvPicPr>
            <a:picLocks noChangeAspect="1"/>
          </p:cNvPicPr>
          <p:nvPr/>
        </p:nvPicPr>
        <p:blipFill>
          <a:blip r:embed="rId1">
            <a:lum bright="6000" contrast="12000"/>
          </a:blip>
          <a:srcRect l="44593" t="1859"/>
          <a:stretch>
            <a:fillRect/>
          </a:stretch>
        </p:blipFill>
        <p:spPr>
          <a:xfrm>
            <a:off x="6082665" y="839470"/>
            <a:ext cx="4570095" cy="539940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" name="文本框 1"/>
          <p:cNvSpPr txBox="1"/>
          <p:nvPr/>
        </p:nvSpPr>
        <p:spPr>
          <a:xfrm>
            <a:off x="245745" y="1616075"/>
            <a:ext cx="6826250" cy="19380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目前编解码尚未融合到项目之中，因为</a:t>
            </a:r>
            <a:r>
              <a:rPr lang="en-US" altLang="zh-CN" sz="2400"/>
              <a:t>SDL</a:t>
            </a:r>
            <a:r>
              <a:rPr lang="zh-CN" altLang="en-US" sz="2400"/>
              <a:t>显示会弹出一个窗口，无法嵌入到播放界面中。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服务器与客户端只有测试代码，尚未融合到项目之中，只采用了</a:t>
            </a:r>
            <a:r>
              <a:rPr lang="en-US" altLang="zh-CN" sz="2400"/>
              <a:t>nginx</a:t>
            </a:r>
            <a:r>
              <a:rPr lang="zh-CN" altLang="en-US" sz="2400"/>
              <a:t>服务器来获取视频地址。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447675" y="3440430"/>
            <a:ext cx="64268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可以进行登录注册，并根据不同问题进行不同提示。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搜索时，会提示输入的关键字，在搜索界面也可以对视频进行筛选。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在观看视频时，可以针对正在观看的视频进行评论或者发送弹幕。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0040" y="367030"/>
            <a:ext cx="4028440" cy="970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E1B078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关键技术</a:t>
            </a:r>
            <a:endParaRPr lang="zh-CN" altLang="en-US" sz="4400" b="1" dirty="0">
              <a:solidFill>
                <a:srgbClr val="CC866C"/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6" name="图片 5" descr="649bccfcd7b188e6f00a5d878b4f4dff"/>
          <p:cNvPicPr>
            <a:picLocks noChangeAspect="1"/>
          </p:cNvPicPr>
          <p:nvPr/>
        </p:nvPicPr>
        <p:blipFill>
          <a:blip r:embed="rId1">
            <a:lum bright="6000" contrast="12000"/>
          </a:blip>
          <a:srcRect l="44593" t="1859"/>
          <a:stretch>
            <a:fillRect/>
          </a:stretch>
        </p:blipFill>
        <p:spPr>
          <a:xfrm>
            <a:off x="6082665" y="839470"/>
            <a:ext cx="4570095" cy="539940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" name="文本框 1"/>
          <p:cNvSpPr txBox="1"/>
          <p:nvPr/>
        </p:nvSpPr>
        <p:spPr>
          <a:xfrm>
            <a:off x="245745" y="1616075"/>
            <a:ext cx="6826250" cy="26765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600"/>
              <a:t>用</a:t>
            </a:r>
            <a:r>
              <a:rPr lang="en-US" altLang="zh-CN" sz="3600"/>
              <a:t>ffmpeg+SDL</a:t>
            </a:r>
            <a:r>
              <a:rPr lang="zh-CN" altLang="en-US" sz="3600"/>
              <a:t>进行编码解码</a:t>
            </a:r>
            <a:endParaRPr lang="zh-CN" altLang="en-US" sz="3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600"/>
              <a:t>nginx</a:t>
            </a:r>
            <a:r>
              <a:rPr lang="zh-CN" altLang="en-US" sz="3600"/>
              <a:t>服务器部署</a:t>
            </a:r>
            <a:endParaRPr lang="zh-CN" altLang="en-US" sz="3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600"/>
              <a:t>c++ model</a:t>
            </a:r>
            <a:r>
              <a:rPr lang="zh-CN" altLang="en-US" sz="3600"/>
              <a:t>，数据库的模糊匹配</a:t>
            </a:r>
            <a:endParaRPr lang="zh-CN" altLang="en-US" sz="3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600"/>
              <a:t>数据库存取及判断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0040" y="367030"/>
            <a:ext cx="4730115" cy="970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E1B078"/>
                </a:solidFill>
                <a:latin typeface="Century Gothic" panose="020B0502020202020204"/>
                <a:ea typeface="宋体" charset="0"/>
                <a:sym typeface="+mn-ea"/>
              </a:rPr>
              <a:t>编码解码</a:t>
            </a:r>
            <a:endParaRPr lang="zh-CN" altLang="en-US" sz="4400" b="1" dirty="0">
              <a:solidFill>
                <a:srgbClr val="E1B078"/>
              </a:solidFill>
              <a:latin typeface="Century Gothic" panose="020B0502020202020204"/>
              <a:ea typeface="宋体" charset="0"/>
              <a:sym typeface="+mn-ea"/>
            </a:endParaRPr>
          </a:p>
        </p:txBody>
      </p:sp>
      <p:pic>
        <p:nvPicPr>
          <p:cNvPr id="6" name="图片 5" descr="649bccfcd7b188e6f00a5d878b4f4dff"/>
          <p:cNvPicPr>
            <a:picLocks noChangeAspect="1"/>
          </p:cNvPicPr>
          <p:nvPr/>
        </p:nvPicPr>
        <p:blipFill>
          <a:blip r:embed="rId1">
            <a:lum bright="6000" contrast="12000"/>
          </a:blip>
          <a:srcRect l="44593" t="1859"/>
          <a:stretch>
            <a:fillRect/>
          </a:stretch>
        </p:blipFill>
        <p:spPr>
          <a:xfrm>
            <a:off x="6082665" y="839470"/>
            <a:ext cx="4570095" cy="539940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" name="文本框 1"/>
          <p:cNvSpPr txBox="1"/>
          <p:nvPr/>
        </p:nvSpPr>
        <p:spPr>
          <a:xfrm>
            <a:off x="320040" y="1501775"/>
            <a:ext cx="6068695" cy="37846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r>
              <a:rPr lang="en-US" altLang="zh-CN" sz="2400"/>
              <a:t>      </a:t>
            </a:r>
            <a:r>
              <a:rPr lang="zh-CN" altLang="en-US" sz="2400"/>
              <a:t>本项目采用</a:t>
            </a:r>
            <a:r>
              <a:rPr lang="en-US" altLang="zh-CN" sz="2400"/>
              <a:t>ffmpeg</a:t>
            </a:r>
            <a:r>
              <a:rPr lang="zh-CN" altLang="en-US" sz="2400"/>
              <a:t>来解码，然后通过</a:t>
            </a:r>
            <a:r>
              <a:rPr lang="en-US" altLang="zh-CN" sz="2400"/>
              <a:t>SDL</a:t>
            </a:r>
            <a:r>
              <a:rPr lang="zh-CN" altLang="en-US" sz="2400"/>
              <a:t>来显示到界面中。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FFmpeg是一套可以用来记录、转换数字音频、视频，并能将其转化为流的开源计算机程序。它提供了录制、转换以及流化音视频的完整解决方案。它包含了非常先进的音频/视频编解码库libavcodec，为了保证高可移植性和编解码质量，libavcodec里很多code都是从头开发的。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20040" y="367030"/>
            <a:ext cx="4730115" cy="970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4400" b="1" dirty="0">
                <a:solidFill>
                  <a:srgbClr val="E1B078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Nginx</a:t>
            </a:r>
            <a:r>
              <a:rPr lang="zh-CN" altLang="en-US" sz="4400" b="1" dirty="0">
                <a:solidFill>
                  <a:srgbClr val="E1B078"/>
                </a:solidFill>
                <a:latin typeface="Century Gothic" panose="020B0502020202020204"/>
                <a:ea typeface="宋体" charset="0"/>
                <a:sym typeface="+mn-ea"/>
              </a:rPr>
              <a:t>服务器部署</a:t>
            </a:r>
            <a:endParaRPr lang="zh-CN" altLang="en-US" sz="4400" b="1" dirty="0">
              <a:solidFill>
                <a:srgbClr val="E1B078"/>
              </a:solidFill>
              <a:latin typeface="Century Gothic" panose="020B0502020202020204"/>
              <a:ea typeface="宋体" charset="0"/>
              <a:sym typeface="+mn-ea"/>
            </a:endParaRPr>
          </a:p>
        </p:txBody>
      </p:sp>
      <p:pic>
        <p:nvPicPr>
          <p:cNvPr id="6" name="图片 5" descr="649bccfcd7b188e6f00a5d878b4f4dff"/>
          <p:cNvPicPr>
            <a:picLocks noChangeAspect="1"/>
          </p:cNvPicPr>
          <p:nvPr/>
        </p:nvPicPr>
        <p:blipFill>
          <a:blip r:embed="rId1">
            <a:lum bright="6000" contrast="12000"/>
          </a:blip>
          <a:srcRect l="44593" t="1859"/>
          <a:stretch>
            <a:fillRect/>
          </a:stretch>
        </p:blipFill>
        <p:spPr>
          <a:xfrm>
            <a:off x="6082665" y="839470"/>
            <a:ext cx="4570095" cy="539940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" name="文本框 1"/>
          <p:cNvSpPr txBox="1"/>
          <p:nvPr/>
        </p:nvSpPr>
        <p:spPr>
          <a:xfrm>
            <a:off x="320040" y="1501775"/>
            <a:ext cx="6021070" cy="415417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p>
            <a:r>
              <a:rPr lang="en-US" altLang="zh-CN" sz="2400"/>
              <a:t>       </a:t>
            </a:r>
            <a:r>
              <a:rPr lang="zh-CN" altLang="en-US" sz="2400"/>
              <a:t>本项目采用了</a:t>
            </a:r>
            <a:r>
              <a:rPr lang="en-US" altLang="zh-CN" sz="2400"/>
              <a:t>nginx</a:t>
            </a:r>
            <a:r>
              <a:rPr lang="zh-CN" altLang="en-US" sz="2400"/>
              <a:t>反向代理 服务器，将视频放入服务器中，通过</a:t>
            </a:r>
            <a:r>
              <a:rPr lang="en-US" altLang="zh-CN" sz="2400"/>
              <a:t>http</a:t>
            </a:r>
            <a:r>
              <a:rPr lang="zh-CN" altLang="en-US" sz="2400"/>
              <a:t>协议来获取视频地址，并存放在数据库中，当播放视频时，就会访问该地址。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Nginx 可以在大多数 UnixLinux OS 上编译运行，并有 Windows 移植版。Nginx 是一个很强大的高性能Web和反向代理服务，它具有很多非常优越的特性：在连接高并发的情况下，Nginx是Apache服务不错的替代品，能够支持高达 50,000 个并发连接数的响应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27095" y="2679065"/>
            <a:ext cx="5337810" cy="993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5865" b="1" dirty="0">
                <a:solidFill>
                  <a:srgbClr val="FFFFFF"/>
                </a:solidFill>
                <a:latin typeface="DFKai-SB" panose="03000509000000000000" charset="-120"/>
                <a:ea typeface="DFKai-SB" panose="03000509000000000000" charset="-120"/>
              </a:rPr>
              <a:t>THANK YOU!</a:t>
            </a:r>
            <a:endParaRPr kumimoji="1" lang="en-US" altLang="zh-CN" sz="5865" b="1" dirty="0">
              <a:solidFill>
                <a:srgbClr val="FFFFFF"/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pic>
        <p:nvPicPr>
          <p:cNvPr id="58" name="图片 57" descr="仙人掌3"/>
          <p:cNvPicPr>
            <a:picLocks noChangeAspect="1"/>
          </p:cNvPicPr>
          <p:nvPr/>
        </p:nvPicPr>
        <p:blipFill>
          <a:blip r:embed="rId1">
            <a:lum bright="36000" contrast="-42000"/>
          </a:blip>
          <a:stretch>
            <a:fillRect/>
          </a:stretch>
        </p:blipFill>
        <p:spPr>
          <a:xfrm>
            <a:off x="-154940" y="867410"/>
            <a:ext cx="10194290" cy="615886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5" name="文本框 4"/>
          <p:cNvSpPr txBox="1"/>
          <p:nvPr/>
        </p:nvSpPr>
        <p:spPr>
          <a:xfrm>
            <a:off x="320040" y="113665"/>
            <a:ext cx="4730115" cy="970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sz="4400" b="1" dirty="0">
                <a:solidFill>
                  <a:srgbClr val="E1B078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实现效果</a:t>
            </a:r>
            <a:endParaRPr lang="zh-CN" sz="4400" b="1" dirty="0">
              <a:solidFill>
                <a:srgbClr val="E1B078"/>
              </a:solidFill>
              <a:latin typeface="Century Gothic" panose="020B0502020202020204"/>
              <a:ea typeface="宋体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1084580"/>
            <a:ext cx="9819005" cy="5523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27095" y="2679065"/>
            <a:ext cx="5337810" cy="993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5865" b="1" dirty="0">
                <a:solidFill>
                  <a:srgbClr val="FFFFFF"/>
                </a:solidFill>
                <a:latin typeface="DFKai-SB" panose="03000509000000000000" charset="-120"/>
                <a:ea typeface="DFKai-SB" panose="03000509000000000000" charset="-120"/>
              </a:rPr>
              <a:t>THANK YOU!</a:t>
            </a:r>
            <a:endParaRPr kumimoji="1" lang="en-US" altLang="zh-CN" sz="5865" b="1" dirty="0">
              <a:solidFill>
                <a:srgbClr val="FFFFFF"/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pic>
        <p:nvPicPr>
          <p:cNvPr id="58" name="图片 57" descr="仙人掌3"/>
          <p:cNvPicPr>
            <a:picLocks noChangeAspect="1"/>
          </p:cNvPicPr>
          <p:nvPr/>
        </p:nvPicPr>
        <p:blipFill>
          <a:blip r:embed="rId1">
            <a:lum bright="36000" contrast="-42000"/>
          </a:blip>
          <a:stretch>
            <a:fillRect/>
          </a:stretch>
        </p:blipFill>
        <p:spPr>
          <a:xfrm>
            <a:off x="-154940" y="867410"/>
            <a:ext cx="10194290" cy="615886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5" name="文本框 4"/>
          <p:cNvSpPr txBox="1"/>
          <p:nvPr/>
        </p:nvSpPr>
        <p:spPr>
          <a:xfrm>
            <a:off x="5601970" y="2597785"/>
            <a:ext cx="2526665" cy="970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zh-CN" sz="4400" b="1" dirty="0">
                <a:solidFill>
                  <a:srgbClr val="E1B078"/>
                </a:solidFill>
                <a:latin typeface="Century Gothic" panose="020B0502020202020204"/>
                <a:ea typeface="微软雅黑" panose="020B0503020204020204" charset="-122"/>
                <a:sym typeface="+mn-ea"/>
              </a:rPr>
              <a:t>运行展示</a:t>
            </a:r>
            <a:endParaRPr lang="zh-CN" sz="4400" b="1" dirty="0">
              <a:solidFill>
                <a:srgbClr val="E1B078"/>
              </a:solidFill>
              <a:latin typeface="Century Gothic" panose="020B0502020202020204"/>
              <a:ea typeface="宋体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35_3*i*9"/>
  <p:tag name="KSO_WM_TEMPLATE_CATEGORY" val="diagram"/>
  <p:tag name="KSO_WM_TEMPLATE_INDEX" val="160135"/>
  <p:tag name="KSO_WM_UNIT_INDEX" val="9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5"/>
  <p:tag name="KSO_WM_UNIT_TYPE" val="m_i"/>
  <p:tag name="KSO_WM_UNIT_INDEX" val="1_6"/>
  <p:tag name="KSO_WM_UNIT_ID" val="diagram160135_3*m_i*1_6"/>
  <p:tag name="KSO_WM_UNIT_CLEAR" val="1"/>
  <p:tag name="KSO_WM_UNIT_LAYERLEVEL" val="1_1"/>
  <p:tag name="KSO_WM_DIAGRAM_GROUP_CODE" val="m1-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5"/>
  <p:tag name="KSO_WM_UNIT_TYPE" val="m_i"/>
  <p:tag name="KSO_WM_UNIT_INDEX" val="1_4"/>
  <p:tag name="KSO_WM_UNIT_ID" val="diagram160135_3*m_i*1_4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5"/>
  <p:tag name="KSO_WM_UNIT_TYPE" val="m_i"/>
  <p:tag name="KSO_WM_UNIT_INDEX" val="1_5"/>
  <p:tag name="KSO_WM_UNIT_ID" val="diagram160135_3*m_i*1_5"/>
  <p:tag name="KSO_WM_UNIT_CLEAR" val="1"/>
  <p:tag name="KSO_WM_UNIT_LAYERLEVEL" val="1_1"/>
  <p:tag name="KSO_WM_DIAGRAM_GROUP_CODE" val="m1-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5"/>
  <p:tag name="KSO_WM_UNIT_TYPE" val="m_i"/>
  <p:tag name="KSO_WM_UNIT_INDEX" val="1_6"/>
  <p:tag name="KSO_WM_UNIT_ID" val="diagram160135_3*m_i*1_6"/>
  <p:tag name="KSO_WM_UNIT_CLEAR" val="1"/>
  <p:tag name="KSO_WM_UNIT_LAYERLEVEL" val="1_1"/>
  <p:tag name="KSO_WM_DIAGRAM_GROUP_CODE" val="m1-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5"/>
  <p:tag name="KSO_WM_UNIT_TYPE" val="m_i"/>
  <p:tag name="KSO_WM_UNIT_INDEX" val="1_4"/>
  <p:tag name="KSO_WM_UNIT_ID" val="diagram160135_3*m_i*1_4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5"/>
  <p:tag name="KSO_WM_UNIT_TYPE" val="m_i"/>
  <p:tag name="KSO_WM_UNIT_INDEX" val="1_5"/>
  <p:tag name="KSO_WM_UNIT_ID" val="diagram160135_3*m_i*1_5"/>
  <p:tag name="KSO_WM_UNIT_CLEAR" val="1"/>
  <p:tag name="KSO_WM_UNIT_LAYERLEVEL" val="1_1"/>
  <p:tag name="KSO_WM_DIAGRAM_GROUP_CODE" val="m1-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5"/>
  <p:tag name="KSO_WM_UNIT_TYPE" val="m_i"/>
  <p:tag name="KSO_WM_UNIT_INDEX" val="1_6"/>
  <p:tag name="KSO_WM_UNIT_ID" val="diagram160135_3*m_i*1_6"/>
  <p:tag name="KSO_WM_UNIT_CLEAR" val="1"/>
  <p:tag name="KSO_WM_UNIT_LAYERLEVEL" val="1_1"/>
  <p:tag name="KSO_WM_DIAGRAM_GROUP_CODE" val="m1-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5"/>
  <p:tag name="KSO_WM_UNIT_TYPE" val="m_i"/>
  <p:tag name="KSO_WM_UNIT_INDEX" val="1_4"/>
  <p:tag name="KSO_WM_UNIT_ID" val="diagram160135_3*m_i*1_4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5"/>
  <p:tag name="KSO_WM_UNIT_TYPE" val="m_i"/>
  <p:tag name="KSO_WM_UNIT_INDEX" val="1_5"/>
  <p:tag name="KSO_WM_UNIT_ID" val="diagram160135_3*m_i*1_5"/>
  <p:tag name="KSO_WM_UNIT_CLEAR" val="1"/>
  <p:tag name="KSO_WM_UNIT_LAYERLEVEL" val="1_1"/>
  <p:tag name="KSO_WM_DIAGRAM_GROUP_CODE" val="m1-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5"/>
  <p:tag name="KSO_WM_UNIT_TYPE" val="m_i"/>
  <p:tag name="KSO_WM_UNIT_INDEX" val="1_6"/>
  <p:tag name="KSO_WM_UNIT_ID" val="diagram160135_3*m_i*1_6"/>
  <p:tag name="KSO_WM_UNIT_CLEAR" val="1"/>
  <p:tag name="KSO_WM_UNIT_LAYERLEVEL" val="1_1"/>
  <p:tag name="KSO_WM_DIAGRAM_GROUP_CODE" val="m1-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5"/>
  <p:tag name="KSO_WM_UNIT_TYPE" val="m_i"/>
  <p:tag name="KSO_WM_UNIT_INDEX" val="1_4"/>
  <p:tag name="KSO_WM_UNIT_ID" val="diagram160135_3*m_i*1_4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35"/>
  <p:tag name="KSO_WM_UNIT_TYPE" val="m_i"/>
  <p:tag name="KSO_WM_UNIT_INDEX" val="1_5"/>
  <p:tag name="KSO_WM_UNIT_ID" val="diagram160135_3*m_i*1_5"/>
  <p:tag name="KSO_WM_UNIT_CLEAR" val="1"/>
  <p:tag name="KSO_WM_UNIT_LAYERLEVEL" val="1_1"/>
  <p:tag name="KSO_WM_DIAGRAM_GROUP_CODE" val="m1-1"/>
</p:tagLst>
</file>

<file path=ppt/theme/theme1.xml><?xml version="1.0" encoding="utf-8"?>
<a:theme xmlns:a="http://schemas.openxmlformats.org/drawingml/2006/main" name="清风素材 https://12sc.taobao.com">
  <a:themeElements>
    <a:clrScheme name="自定义 7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B3D3C"/>
      </a:accent1>
      <a:accent2>
        <a:srgbClr val="FB5E62"/>
      </a:accent2>
      <a:accent3>
        <a:srgbClr val="F8F5ED"/>
      </a:accent3>
      <a:accent4>
        <a:srgbClr val="6B6B6B"/>
      </a:accent4>
      <a:accent5>
        <a:srgbClr val="D3D3D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812</Words>
  <Application>WPS 演示</Application>
  <PresentationFormat>自定义</PresentationFormat>
  <Paragraphs>74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2" baseType="lpstr">
      <vt:lpstr>Arial</vt:lpstr>
      <vt:lpstr>宋体</vt:lpstr>
      <vt:lpstr>Wingdings</vt:lpstr>
      <vt:lpstr>Century Gothic</vt:lpstr>
      <vt:lpstr>微软雅黑</vt:lpstr>
      <vt:lpstr>Segoe UI Light</vt:lpstr>
      <vt:lpstr>Noto Music</vt:lpstr>
      <vt:lpstr>DFKai-SB</vt:lpstr>
      <vt:lpstr>方正中等线简体</vt:lpstr>
      <vt:lpstr>FreeSans</vt:lpstr>
      <vt:lpstr>宋体</vt:lpstr>
      <vt:lpstr>黑体</vt:lpstr>
      <vt:lpstr>方正黑体_GBK</vt:lpstr>
      <vt:lpstr>方正书宋_GBK</vt:lpstr>
      <vt:lpstr>Arial Unicode MS</vt:lpstr>
      <vt:lpstr>Calibri</vt:lpstr>
      <vt:lpstr>Trebuchet MS</vt:lpstr>
      <vt:lpstr>Century Gothic</vt:lpstr>
      <vt:lpstr>RoyalParkSwash</vt:lpstr>
      <vt:lpstr>MT Extra</vt:lpstr>
      <vt:lpstr>Times New Roman</vt:lpstr>
      <vt:lpstr>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https:/800sucai.taobao.com</cp:keywords>
  <dc:description>https://800sucai.taobao.com</dc:description>
  <dc:subject>哎呀小小草</dc:subject>
  <cp:category>https://800sucai.taobao.com</cp:category>
  <cp:lastModifiedBy>root</cp:lastModifiedBy>
  <cp:revision>242</cp:revision>
  <dcterms:created xsi:type="dcterms:W3CDTF">2020-07-02T12:41:26Z</dcterms:created>
  <dcterms:modified xsi:type="dcterms:W3CDTF">2020-07-02T12:41:26Z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2052-11.1.0.8865</vt:lpwstr>
  </property>
</Properties>
</file>