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349" r:id="rId3"/>
    <p:sldId id="268" r:id="rId4"/>
    <p:sldId id="258" r:id="rId5"/>
    <p:sldId id="275" r:id="rId6"/>
    <p:sldId id="274" r:id="rId7"/>
    <p:sldId id="259" r:id="rId8"/>
    <p:sldId id="276" r:id="rId9"/>
    <p:sldId id="277" r:id="rId10"/>
    <p:sldId id="260" r:id="rId11"/>
    <p:sldId id="278" r:id="rId12"/>
    <p:sldId id="262" r:id="rId13"/>
    <p:sldId id="281" r:id="rId14"/>
    <p:sldId id="280" r:id="rId15"/>
    <p:sldId id="286" r:id="rId16"/>
    <p:sldId id="287" r:id="rId17"/>
    <p:sldId id="279" r:id="rId18"/>
    <p:sldId id="265" r:id="rId19"/>
    <p:sldId id="266" r:id="rId20"/>
    <p:sldId id="263" r:id="rId21"/>
    <p:sldId id="269" r:id="rId22"/>
    <p:sldId id="344" r:id="rId23"/>
    <p:sldId id="273" r:id="rId24"/>
    <p:sldId id="288" r:id="rId25"/>
    <p:sldId id="289" r:id="rId26"/>
    <p:sldId id="290" r:id="rId27"/>
    <p:sldId id="297" r:id="rId28"/>
    <p:sldId id="296" r:id="rId29"/>
    <p:sldId id="300" r:id="rId30"/>
    <p:sldId id="270" r:id="rId31"/>
    <p:sldId id="291" r:id="rId32"/>
    <p:sldId id="292" r:id="rId33"/>
    <p:sldId id="293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4" r:id="rId44"/>
    <p:sldId id="311" r:id="rId45"/>
    <p:sldId id="312" r:id="rId46"/>
    <p:sldId id="345" r:id="rId47"/>
    <p:sldId id="339" r:id="rId48"/>
    <p:sldId id="340" r:id="rId49"/>
    <p:sldId id="341" r:id="rId50"/>
    <p:sldId id="342" r:id="rId51"/>
    <p:sldId id="346" r:id="rId52"/>
    <p:sldId id="316" r:id="rId53"/>
    <p:sldId id="317" r:id="rId54"/>
    <p:sldId id="318" r:id="rId55"/>
    <p:sldId id="319" r:id="rId56"/>
    <p:sldId id="320" r:id="rId57"/>
    <p:sldId id="347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48" r:id="rId72"/>
    <p:sldId id="334" r:id="rId73"/>
    <p:sldId id="335" r:id="rId74"/>
    <p:sldId id="336" r:id="rId75"/>
    <p:sldId id="337" r:id="rId76"/>
    <p:sldId id="338" r:id="rId77"/>
    <p:sldId id="350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2222"/>
    <a:srgbClr val="383838"/>
    <a:srgbClr val="850000"/>
    <a:srgbClr val="E61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1" autoAdjust="0"/>
    <p:restoredTop sz="92132" autoAdjust="0"/>
  </p:normalViewPr>
  <p:slideViewPr>
    <p:cSldViewPr snapToObjects="1">
      <p:cViewPr varScale="1">
        <p:scale>
          <a:sx n="79" d="100"/>
          <a:sy n="79" d="100"/>
        </p:scale>
        <p:origin x="-18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EF20-56E6-A245-A0C6-FCE94244DF49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B279-24D0-E74F-842C-97E9CC576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3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6487-8DF9-0448-87B9-229C629F1A86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916B-D2F7-E340-96C7-8D932FD23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916B-D2F7-E340-96C7-8D932FD23B5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C7511C-32A1-413D-A022-4368FF72D81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  <p:pic>
        <p:nvPicPr>
          <p:cNvPr id="8" name="Picture 7" descr="stanford_logo.gif"/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50000"/>
          </a:blip>
          <a:stretch>
            <a:fillRect/>
          </a:stretch>
        </p:blipFill>
        <p:spPr>
          <a:xfrm>
            <a:off x="-1828800" y="-1352550"/>
            <a:ext cx="6502400" cy="59055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5E025-A193-4C4C-9617-652606C82D33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076C0-1C47-4724-8314-FFCF490F029A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7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8595E-6CD3-4757-AA3A-46A31ACC56B5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467BFF-DFD3-4E14-BD3A-E5E651F0B026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AE6E6-DCD0-4436-9034-6FA04C7CA693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302102-5C84-4C62-82C7-4573BAAB73B9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3123CA-5454-4429-BF4D-9461D49B74E3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CA3634-8C8B-4CE0-B922-1BCEB8D72A2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16675"/>
            <a:ext cx="167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CF32CF-7A91-44E7-BCBA-2F38157212C5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6416675"/>
            <a:ext cx="10034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7DC490-98B8-074B-BB30-37775A2447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443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Geneva"/>
              </a:rPr>
              <a:t>Fei-Fei</a:t>
            </a:r>
            <a:r>
              <a:rPr lang="en-US" sz="1600" baseline="0" dirty="0" smtClean="0">
                <a:solidFill>
                  <a:schemeClr val="bg1"/>
                </a:solidFill>
                <a:latin typeface="Geneva"/>
              </a:rPr>
              <a:t> Li</a:t>
            </a:r>
            <a:endParaRPr lang="en-US" sz="16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85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  <a:latin typeface="Genev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6416675"/>
            <a:ext cx="269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eneva"/>
              </a:rPr>
              <a:t>Linear Algebra </a:t>
            </a:r>
            <a:r>
              <a:rPr lang="en-US" sz="1700" dirty="0" smtClean="0">
                <a:solidFill>
                  <a:schemeClr val="bg1"/>
                </a:solidFill>
                <a:latin typeface="Geneva"/>
              </a:rPr>
              <a:t>Review</a:t>
            </a:r>
            <a:endParaRPr lang="en-US" sz="1700" dirty="0" smtClean="0">
              <a:solidFill>
                <a:schemeClr val="bg1"/>
              </a:solidFill>
              <a:latin typeface="Geneva"/>
            </a:endParaRPr>
          </a:p>
          <a:p>
            <a:endParaRPr lang="en-US" dirty="0" smtClean="0">
              <a:solidFill>
                <a:schemeClr val="bg1"/>
              </a:solidFill>
              <a:latin typeface="Geneva"/>
            </a:endParaRPr>
          </a:p>
          <a:p>
            <a:endParaRPr lang="en-US" dirty="0">
              <a:solidFill>
                <a:schemeClr val="bg1"/>
              </a:solidFill>
              <a:latin typeface="Geneva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28098" y="6416675"/>
            <a:ext cx="15873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9E1A16-65CD-4283-9A0E-13A242AABAFB}" type="datetime5">
              <a:rPr lang="en-US" smtClean="0"/>
              <a:pPr/>
              <a:t>23-Sep-14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4" Type="http://schemas.openxmlformats.org/officeDocument/2006/relationships/hyperlink" Target="http://see.stanford.edu/see/lecturelist.aspx?coll=17005383-19c6-49ed-9497-2ba8bfcfe5f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46.xml"/><Relationship Id="rId5" Type="http://schemas.openxmlformats.org/officeDocument/2006/relationships/slide" Target="slide51.xml"/><Relationship Id="rId6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5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5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57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6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65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66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s.org/samplings/feature-column/fcarc-svd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slide" Target="slide46.xml"/><Relationship Id="rId5" Type="http://schemas.openxmlformats.org/officeDocument/2006/relationships/slide" Target="slide51.xml"/><Relationship Id="rId6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839" y="990600"/>
            <a:ext cx="7772400" cy="1927225"/>
          </a:xfrm>
        </p:spPr>
        <p:txBody>
          <a:bodyPr>
            <a:normAutofit/>
          </a:bodyPr>
          <a:lstStyle/>
          <a:p>
            <a:r>
              <a:rPr lang="en-US" dirty="0" smtClean="0"/>
              <a:t>Linear Algebra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639" y="2917825"/>
            <a:ext cx="6400800" cy="1752600"/>
          </a:xfrm>
        </p:spPr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Fei-Fei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Stanford Vision Lab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AE5C-D664-4F8B-82BD-9C3CEE2E4341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35" y="4966737"/>
            <a:ext cx="8673208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Another, very in-depth linear algebra review from CS229 is available here: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cs229.stanford.edu/section/cs229-linalg.pdf</a:t>
            </a:r>
            <a:endParaRPr lang="en-US" dirty="0" smtClean="0"/>
          </a:p>
          <a:p>
            <a:r>
              <a:rPr lang="en-US" dirty="0" smtClean="0"/>
              <a:t>And a video discussion of linear algebra from EE263 is here </a:t>
            </a:r>
            <a:r>
              <a:rPr lang="en-US" dirty="0"/>
              <a:t>(lectures 3 and 4</a:t>
            </a:r>
            <a:r>
              <a:rPr lang="en-US" dirty="0" smtClean="0"/>
              <a:t>):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see.stanford.edu/see/lecturelist.aspx?coll=17005383-19c6-49ed-9497-2ba8bfcfe5f6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Basic 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will discuss:</a:t>
            </a:r>
          </a:p>
          <a:p>
            <a:pPr lvl="1"/>
            <a:r>
              <a:rPr lang="en-US" altLang="zh-CN" dirty="0" smtClean="0"/>
              <a:t>Addition</a:t>
            </a:r>
          </a:p>
          <a:p>
            <a:pPr lvl="1"/>
            <a:r>
              <a:rPr lang="en-US" altLang="zh-CN" dirty="0" smtClean="0"/>
              <a:t>Scaling</a:t>
            </a:r>
          </a:p>
          <a:p>
            <a:pPr lvl="1"/>
            <a:r>
              <a:rPr lang="en-US" altLang="zh-CN" dirty="0" smtClean="0"/>
              <a:t>Dot product</a:t>
            </a:r>
          </a:p>
          <a:p>
            <a:pPr lvl="1"/>
            <a:r>
              <a:rPr lang="en-US" altLang="zh-CN" dirty="0" smtClean="0"/>
              <a:t>Multiplication</a:t>
            </a:r>
          </a:p>
          <a:p>
            <a:pPr lvl="1"/>
            <a:r>
              <a:rPr lang="en-US" altLang="zh-CN" dirty="0" smtClean="0"/>
              <a:t>Transpose</a:t>
            </a:r>
          </a:p>
          <a:p>
            <a:pPr lvl="1"/>
            <a:r>
              <a:rPr lang="en-US" altLang="zh-CN" dirty="0" smtClean="0"/>
              <a:t>Inverse / pseudoinverse</a:t>
            </a:r>
          </a:p>
          <a:p>
            <a:pPr lvl="1"/>
            <a:r>
              <a:rPr lang="en-US" altLang="zh-CN" dirty="0" smtClean="0"/>
              <a:t>Determinant / trace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only add a matrix with matching dimensions, or a scalar.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490536" cy="1254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81" y="3581400"/>
            <a:ext cx="5486400" cy="1259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254416"/>
            <a:ext cx="4090988" cy="10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Inner product (dot product) of vectors</a:t>
            </a:r>
          </a:p>
          <a:p>
            <a:pPr lvl="1"/>
            <a:r>
              <a:rPr lang="en-US" altLang="zh-CN" dirty="0" smtClean="0"/>
              <a:t>Multiply corresponding entries of two vectors and add up the result</a:t>
            </a:r>
          </a:p>
          <a:p>
            <a:pPr lvl="1"/>
            <a:r>
              <a:rPr lang="en-US" altLang="zh-CN" dirty="0" err="1" smtClean="0"/>
              <a:t>x·y</a:t>
            </a:r>
            <a:r>
              <a:rPr lang="en-US" altLang="zh-CN" dirty="0" smtClean="0"/>
              <a:t> is also |x||</a:t>
            </a:r>
            <a:r>
              <a:rPr lang="en-US" altLang="zh-CN" dirty="0" err="1" smtClean="0"/>
              <a:t>y|Cos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the angle between x and y 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3733800"/>
            <a:ext cx="7010168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Matrix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Inner product (dot product) of vectors</a:t>
            </a:r>
          </a:p>
          <a:p>
            <a:pPr lvl="1"/>
            <a:r>
              <a:rPr lang="en-US" altLang="zh-CN" dirty="0" smtClean="0"/>
              <a:t>If B is a unit vector, then A·B gives the length of A which lies in the direction of B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2" name="Picture 4" descr="http://upload.wikimedia.org/wikipedia/commons/thumb/3/3e/Dot_Product.svg/500px-Dot_Produc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1979"/>
            <a:ext cx="373380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9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</a:t>
            </a:r>
          </a:p>
          <a:p>
            <a:endParaRPr lang="en-US" dirty="0"/>
          </a:p>
          <a:p>
            <a:r>
              <a:rPr lang="en-US" dirty="0" smtClean="0"/>
              <a:t>The product AB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entry in the result is (that row of A) dot product with (that column of B)</a:t>
            </a:r>
          </a:p>
          <a:p>
            <a:r>
              <a:rPr lang="en-US" dirty="0" smtClean="0"/>
              <a:t>Many uses, which will be covered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://upload.wikimedia.org/wikipedia/en/thumb/e/eb/Matrix_multiplication_diagram_2.svg/500px-Matrix_multiplication_diagram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49" y="1151605"/>
            <a:ext cx="3765451" cy="33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9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8605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05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Multiplication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810000" cy="421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736690"/>
            <a:ext cx="4114799" cy="422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Each entry of the matrix product is made by taking the dot product of the corresponding row in the left matrix, with the corresponding column in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69104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Powers</a:t>
            </a:r>
          </a:p>
          <a:p>
            <a:pPr lvl="1"/>
            <a:r>
              <a:rPr lang="en-US" dirty="0" smtClean="0"/>
              <a:t>By convention, we can refer to </a:t>
            </a:r>
            <a:r>
              <a:rPr lang="en-US" smtClean="0"/>
              <a:t>the matrix product </a:t>
            </a:r>
            <a:r>
              <a:rPr lang="en-US" dirty="0" smtClean="0"/>
              <a:t>AA as A</a:t>
            </a:r>
            <a:r>
              <a:rPr lang="en-US" baseline="30000" dirty="0" smtClean="0"/>
              <a:t>2</a:t>
            </a:r>
            <a:r>
              <a:rPr lang="en-US" dirty="0" smtClean="0"/>
              <a:t>, and AAA as A</a:t>
            </a:r>
            <a:r>
              <a:rPr lang="en-US" baseline="30000" dirty="0"/>
              <a:t>3</a:t>
            </a:r>
            <a:r>
              <a:rPr lang="en-US" dirty="0" smtClean="0"/>
              <a:t>, etc.</a:t>
            </a:r>
            <a:endParaRPr lang="en-US" dirty="0"/>
          </a:p>
          <a:p>
            <a:pPr lvl="1"/>
            <a:r>
              <a:rPr lang="en-US" dirty="0" smtClean="0"/>
              <a:t>Obviously only square matrices can be multiplied that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480"/>
            <a:ext cx="8229600" cy="4525963"/>
          </a:xfrm>
        </p:spPr>
        <p:txBody>
          <a:bodyPr/>
          <a:lstStyle/>
          <a:p>
            <a:r>
              <a:rPr lang="en-US" dirty="0" smtClean="0"/>
              <a:t>Transpose – flip matrix, so row 1 becomes column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useful identity: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77682"/>
            <a:ext cx="4384491" cy="2027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3" y="2198480"/>
            <a:ext cx="1809486" cy="1385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9" y="4569669"/>
            <a:ext cx="4800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333"/>
            <a:ext cx="5829300" cy="4658067"/>
          </a:xfrm>
        </p:spPr>
        <p:txBody>
          <a:bodyPr/>
          <a:lstStyle/>
          <a:p>
            <a:r>
              <a:rPr lang="en-US" altLang="zh-CN" dirty="0" smtClean="0"/>
              <a:t>Determinant</a:t>
            </a:r>
          </a:p>
          <a:p>
            <a:pPr lvl="1"/>
            <a:r>
              <a:rPr lang="en-US" altLang="zh-CN" dirty="0" smtClean="0"/>
              <a:t>              returns a scalar</a:t>
            </a:r>
          </a:p>
          <a:p>
            <a:pPr lvl="1"/>
            <a:r>
              <a:rPr lang="en-US" altLang="zh-CN" dirty="0" smtClean="0"/>
              <a:t>Represents area (or volume) of the parallelogram described by the vectors in the rows of the matrix</a:t>
            </a:r>
          </a:p>
          <a:p>
            <a:pPr lvl="1"/>
            <a:r>
              <a:rPr lang="en-US" altLang="zh-CN" dirty="0" smtClean="0"/>
              <a:t>For                  ,                </a:t>
            </a:r>
            <a:endParaRPr lang="en-US" altLang="zh-CN" dirty="0"/>
          </a:p>
          <a:p>
            <a:pPr lvl="1"/>
            <a:r>
              <a:rPr lang="en-US" altLang="zh-CN" dirty="0" smtClean="0"/>
              <a:t>Properties: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0821" y="1499325"/>
            <a:ext cx="1042388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9817" y="3691732"/>
            <a:ext cx="1270635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83404" y="3868897"/>
            <a:ext cx="1893570" cy="25527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29989" y="4487363"/>
            <a:ext cx="3044190" cy="1725930"/>
          </a:xfrm>
          <a:prstGeom prst="rect">
            <a:avLst/>
          </a:prstGeom>
        </p:spPr>
      </p:pic>
      <p:pic>
        <p:nvPicPr>
          <p:cNvPr id="3074" name="Picture 2" descr="http://upload.wikimedia.org/wikipedia/commons/thumb/a/ad/Area_parallellogram_as_determinant.svg/418px-Area_parallellogram_as_determinant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88" y="985043"/>
            <a:ext cx="3049937" cy="35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Invariant to a lot of transformations, so it’s used sometimes in proofs. (Rarely in this class though.)</a:t>
            </a:r>
          </a:p>
          <a:p>
            <a:pPr lvl="1"/>
            <a:r>
              <a:rPr lang="en-US" altLang="zh-CN" dirty="0" smtClean="0"/>
              <a:t>Properties: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3463" y="1928349"/>
            <a:ext cx="4013199" cy="27479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3336" y="4724400"/>
            <a:ext cx="3711254" cy="79560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3" y="2236703"/>
            <a:ext cx="2714625" cy="715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Vectors and matrices</a:t>
            </a:r>
            <a:endParaRPr lang="en-US" dirty="0" smtClean="0"/>
          </a:p>
          <a:p>
            <a:pPr lvl="1"/>
            <a:r>
              <a:rPr lang="en-US" dirty="0" smtClean="0"/>
              <a:t>Basic Matrix Operations</a:t>
            </a:r>
          </a:p>
          <a:p>
            <a:pPr lvl="1"/>
            <a:r>
              <a:rPr lang="en-US" dirty="0" smtClean="0"/>
              <a:t>Special Matrices</a:t>
            </a:r>
          </a:p>
          <a:p>
            <a:r>
              <a:rPr lang="en-US" dirty="0" smtClean="0">
                <a:hlinkClick r:id="rId3" action="ppaction://hlinksldjump"/>
              </a:rPr>
              <a:t>Transformation Matrices</a:t>
            </a:r>
            <a:endParaRPr lang="en-US" sz="1300" dirty="0" smtClean="0"/>
          </a:p>
          <a:p>
            <a:pPr lvl="1"/>
            <a:r>
              <a:rPr lang="en-US" dirty="0" smtClean="0"/>
              <a:t>Homogeneous coordinates</a:t>
            </a:r>
          </a:p>
          <a:p>
            <a:pPr lvl="1"/>
            <a:r>
              <a:rPr lang="en-US" dirty="0" smtClean="0"/>
              <a:t>Translation</a:t>
            </a:r>
          </a:p>
          <a:p>
            <a:r>
              <a:rPr lang="en-US" dirty="0" smtClean="0">
                <a:hlinkClick r:id="rId4" action="ppaction://hlinksldjump"/>
              </a:rPr>
              <a:t>Matrix inverse</a:t>
            </a:r>
            <a:endParaRPr lang="en-US" sz="1300" dirty="0" smtClean="0"/>
          </a:p>
          <a:p>
            <a:r>
              <a:rPr lang="en-US" dirty="0" smtClean="0">
                <a:hlinkClick r:id="rId5" action="ppaction://hlinksldjump"/>
              </a:rPr>
              <a:t>Matrix rank</a:t>
            </a:r>
            <a:endParaRPr lang="en-US" sz="1300" dirty="0" smtClean="0"/>
          </a:p>
          <a:p>
            <a:r>
              <a:rPr lang="en-US" dirty="0" smtClean="0">
                <a:hlinkClick r:id="rId6" action="ppaction://hlinksldjump"/>
              </a:rPr>
              <a:t>Singular Value Decomposition (SVD)</a:t>
            </a:r>
            <a:endParaRPr lang="en-US" sz="1300" dirty="0" smtClean="0"/>
          </a:p>
          <a:p>
            <a:pPr lvl="1"/>
            <a:r>
              <a:rPr lang="en-US" dirty="0" smtClean="0"/>
              <a:t>Use for image compression</a:t>
            </a:r>
          </a:p>
          <a:p>
            <a:pPr lvl="1"/>
            <a:r>
              <a:rPr lang="en-US" dirty="0" smtClean="0"/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006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Identity matrix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lvl="1"/>
            <a:r>
              <a:rPr lang="en-US" altLang="zh-CN" dirty="0" smtClean="0"/>
              <a:t>Square matrix, 1’s along diagonal, 0’s elsewhere</a:t>
            </a:r>
          </a:p>
          <a:p>
            <a:pPr lvl="1"/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/>
              <a:t>  </a:t>
            </a:r>
            <a:r>
              <a:rPr lang="en-US" altLang="zh-CN" b="1" dirty="0"/>
              <a:t>∙</a:t>
            </a:r>
            <a:r>
              <a:rPr lang="en-US" altLang="zh-CN" dirty="0"/>
              <a:t>  </a:t>
            </a:r>
            <a:r>
              <a:rPr lang="en-US" altLang="zh-CN" dirty="0" smtClean="0"/>
              <a:t>[another matrix] = [that matrix]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Diagonal matrix</a:t>
            </a:r>
          </a:p>
          <a:p>
            <a:pPr lvl="1"/>
            <a:r>
              <a:rPr lang="en-US" altLang="zh-CN" dirty="0" smtClean="0"/>
              <a:t>Square matrix with numbers along diagonal, 0’s elsewhere</a:t>
            </a:r>
          </a:p>
          <a:p>
            <a:pPr lvl="1"/>
            <a:r>
              <a:rPr lang="en-US" altLang="zh-CN" dirty="0" smtClean="0"/>
              <a:t>A diagonal </a:t>
            </a:r>
            <a:r>
              <a:rPr lang="en-US" altLang="zh-CN" b="1" dirty="0"/>
              <a:t>∙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another matrix] s</a:t>
            </a:r>
            <a:r>
              <a:rPr lang="en-US" altLang="zh-CN" dirty="0" smtClean="0"/>
              <a:t>cales the rows of that matrix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177165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76712"/>
            <a:ext cx="1971675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Matrices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Symmetric matrix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Skew-symmetric matrix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9000" y="2250568"/>
            <a:ext cx="1549286" cy="3600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0425" y="3430950"/>
            <a:ext cx="1880356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8" y="1600200"/>
            <a:ext cx="1639987" cy="1386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25" y="3168860"/>
            <a:ext cx="1883231" cy="1177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Special Matrices</a:t>
            </a:r>
          </a:p>
          <a:p>
            <a:r>
              <a:rPr lang="en-US" dirty="0" smtClean="0"/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3213" y="2362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multiplication can be used to transform vectors. A matrix used in this way is called a transformation matrix.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49213" y="284019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Matrices can be used to transform vectors in useful ways, through multiplication</a:t>
            </a:r>
            <a:r>
              <a:rPr lang="en-US" altLang="zh-CN" dirty="0"/>
              <a:t>: x’= </a:t>
            </a:r>
            <a:r>
              <a:rPr lang="en-US" altLang="zh-CN" dirty="0" smtClean="0"/>
              <a:t>Ax</a:t>
            </a:r>
          </a:p>
          <a:p>
            <a:r>
              <a:rPr lang="en-US" altLang="zh-CN" dirty="0" smtClean="0"/>
              <a:t>Simplest is scaling: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(Verify to yourself that the matrix multiplication works out this way)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8999"/>
            <a:ext cx="53435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5906"/>
            <a:ext cx="8229600" cy="2630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can you convert a vector represented in frame “0” to a new, rotated coordinate frame “1”?</a:t>
            </a:r>
          </a:p>
          <a:p>
            <a:r>
              <a:rPr lang="en-US" dirty="0" smtClean="0"/>
              <a:t>Remember what a vector is: [component in direction of the frame’s x axis, component in direction of y axis]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 to rotate it we must produce this vector: [component in direction of </a:t>
            </a:r>
            <a:r>
              <a:rPr lang="en-US" b="1" dirty="0" smtClean="0"/>
              <a:t>new</a:t>
            </a:r>
            <a:r>
              <a:rPr lang="en-US" dirty="0" smtClean="0"/>
              <a:t> x axis, component in direction of </a:t>
            </a:r>
            <a:r>
              <a:rPr lang="en-US" b="1" dirty="0" smtClean="0"/>
              <a:t>new</a:t>
            </a:r>
            <a:r>
              <a:rPr lang="en-US" dirty="0" smtClean="0"/>
              <a:t> y axis]</a:t>
            </a:r>
            <a:endParaRPr lang="en-US" dirty="0"/>
          </a:p>
          <a:p>
            <a:r>
              <a:rPr lang="en-US" dirty="0" smtClean="0"/>
              <a:t>We can do this easily with dot products!</a:t>
            </a:r>
          </a:p>
          <a:p>
            <a:r>
              <a:rPr lang="en-US" dirty="0" smtClean="0"/>
              <a:t>New x coordinate is [original vector] </a:t>
            </a:r>
            <a:r>
              <a:rPr lang="en-US" b="1" dirty="0" smtClean="0"/>
              <a:t>dot</a:t>
            </a:r>
            <a:r>
              <a:rPr lang="en-US" dirty="0" smtClean="0"/>
              <a:t> [the new x axis]</a:t>
            </a:r>
          </a:p>
          <a:p>
            <a:r>
              <a:rPr lang="en-US" dirty="0" smtClean="0"/>
              <a:t>New y coordinate is [</a:t>
            </a:r>
            <a:r>
              <a:rPr lang="en-US" dirty="0"/>
              <a:t>original vector] </a:t>
            </a:r>
            <a:r>
              <a:rPr lang="en-US" b="1" dirty="0"/>
              <a:t>dot</a:t>
            </a:r>
            <a:r>
              <a:rPr lang="en-US" dirty="0"/>
              <a:t> [the new </a:t>
            </a:r>
            <a:r>
              <a:rPr lang="en-US" dirty="0" smtClean="0"/>
              <a:t>y </a:t>
            </a:r>
            <a:r>
              <a:rPr lang="en-US" dirty="0"/>
              <a:t>axis]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96111"/>
            <a:ext cx="4572000" cy="2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Insight: this is what happens in a matrix*vector multiplication</a:t>
            </a:r>
          </a:p>
          <a:p>
            <a:pPr lvl="1"/>
            <a:r>
              <a:rPr lang="en-US" dirty="0" smtClean="0"/>
              <a:t>Result x coordinate is [original vector] </a:t>
            </a:r>
            <a:r>
              <a:rPr lang="en-US" b="1" dirty="0" smtClean="0"/>
              <a:t>dot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[matrix row 1]</a:t>
            </a:r>
          </a:p>
          <a:p>
            <a:pPr lvl="1"/>
            <a:r>
              <a:rPr lang="en-US" dirty="0" smtClean="0"/>
              <a:t>So matrix multiplication can rotate a vector p: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342900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express a point in a coordinate system which is rotated left</a:t>
            </a:r>
          </a:p>
          <a:p>
            <a:r>
              <a:rPr lang="en-US" dirty="0" smtClean="0"/>
              <a:t>If we use the result in the </a:t>
            </a:r>
            <a:r>
              <a:rPr lang="en-US" b="1" dirty="0" smtClean="0"/>
              <a:t>same</a:t>
            </a:r>
            <a:r>
              <a:rPr lang="en-US" dirty="0" smtClean="0"/>
              <a:t> coordinate system, we have rotated the point right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4572000" cy="2655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3048000"/>
            <a:ext cx="4495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Thus, rotation matrices can be used to rotate vectors. We’ll usually think of them in that sense-- as operators to rotate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2D Rotation Matrix Formula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590800" y="38814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-241300" y="3000164"/>
            <a:ext cx="2876550" cy="2305471"/>
          </a:xfrm>
          <a:prstGeom prst="arc">
            <a:avLst>
              <a:gd name="adj1" fmla="val 19739290"/>
              <a:gd name="adj2" fmla="val 21227291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95"/>
            <a:ext cx="8229600" cy="1143000"/>
          </a:xfrm>
        </p:spPr>
        <p:txBody>
          <a:bodyPr/>
          <a:lstStyle/>
          <a:p>
            <a:r>
              <a:rPr lang="en-US" dirty="0" smtClean="0"/>
              <a:t>Transformation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990600"/>
            <a:ext cx="7978877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Multiple transformation matrices can be used to transform a point: </a:t>
            </a:r>
            <a:br>
              <a:rPr lang="en-US" dirty="0" smtClean="0"/>
            </a:br>
            <a:r>
              <a:rPr lang="en-US" dirty="0" smtClean="0"/>
              <a:t>p’=R</a:t>
            </a:r>
            <a:r>
              <a:rPr lang="en-US" baseline="-25000" dirty="0" smtClean="0"/>
              <a:t>2 </a:t>
            </a:r>
            <a:r>
              <a:rPr lang="en-US" dirty="0" smtClean="0"/>
              <a:t>R</a:t>
            </a:r>
            <a:r>
              <a:rPr lang="en-US" baseline="-25000" dirty="0" smtClean="0"/>
              <a:t>1 </a:t>
            </a:r>
            <a:r>
              <a:rPr lang="en-US" dirty="0" smtClean="0"/>
              <a:t>S p</a:t>
            </a:r>
          </a:p>
          <a:p>
            <a:r>
              <a:rPr lang="en-US" dirty="0" smtClean="0"/>
              <a:t>The effect of this is to apply their transformations one after the other, from </a:t>
            </a:r>
            <a:r>
              <a:rPr lang="en-US" b="1" dirty="0" smtClean="0"/>
              <a:t>right to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example above, the result is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R</a:t>
            </a:r>
            <a:r>
              <a:rPr lang="en-US" baseline="-25000" dirty="0"/>
              <a:t>2 </a:t>
            </a:r>
            <a:r>
              <a:rPr lang="en-US" dirty="0" smtClean="0"/>
              <a:t>(R</a:t>
            </a:r>
            <a:r>
              <a:rPr lang="en-US" baseline="-25000" dirty="0" smtClean="0"/>
              <a:t>1 </a:t>
            </a:r>
            <a:r>
              <a:rPr lang="en-US" dirty="0" smtClean="0"/>
              <a:t>(S p)))</a:t>
            </a:r>
          </a:p>
          <a:p>
            <a:r>
              <a:rPr lang="en-US" dirty="0" smtClean="0"/>
              <a:t>The result is exactly the same if we multiply the matrices first, to form a single transformation matrix:</a:t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dirty="0" smtClean="0"/>
              <a:t>’=(R</a:t>
            </a:r>
            <a:r>
              <a:rPr lang="en-US" baseline="-25000" dirty="0" smtClean="0"/>
              <a:t>2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 smtClean="0"/>
              <a:t>S) </a:t>
            </a:r>
            <a:r>
              <a:rPr lang="en-US" dirty="0"/>
              <a:t>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2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  <a:endParaRPr lang="en-US" sz="13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inverse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Matrix rank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Singular Value Decomposition (SVD)</a:t>
            </a:r>
            <a:endParaRPr lang="en-US" sz="13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35081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 and matrices are just collections of ordered numbers that represent something: movements in space, scaling factors, pixel </a:t>
            </a:r>
            <a:r>
              <a:rPr lang="en-US" dirty="0" err="1" smtClean="0"/>
              <a:t>brightnesses</a:t>
            </a:r>
            <a:r>
              <a:rPr lang="en-US" dirty="0" smtClean="0"/>
              <a:t>, etc. We’ll define some common uses and standard operations on them.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14800" y="18288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8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 general, a matrix multiplication lets us linearly combine components of a vector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This is sufficient for scale, rotate, skew transformations.</a:t>
            </a:r>
          </a:p>
          <a:p>
            <a:pPr lvl="1"/>
            <a:r>
              <a:rPr lang="en-US" altLang="zh-CN" dirty="0" smtClean="0"/>
              <a:t>But notice, we can’t add a constant!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5895975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5" y="1371600"/>
            <a:ext cx="8229600" cy="49530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The (somewhat hacky) solution? Stick a “1” at the end of every vector: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Now we can rotate, scale, and skew like before, AND translate (note how the multiplication works out, above)</a:t>
            </a:r>
          </a:p>
          <a:p>
            <a:pPr lvl="1"/>
            <a:r>
              <a:rPr lang="en-US" altLang="zh-CN" dirty="0" smtClean="0"/>
              <a:t>This is called “homogeneous coordinates”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799"/>
            <a:ext cx="8229600" cy="534987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In homogeneous coordinates, the multiplication works out so the </a:t>
            </a:r>
            <a:r>
              <a:rPr lang="en-US" altLang="zh-CN" dirty="0"/>
              <a:t>rightmost column of the matrix is </a:t>
            </a:r>
            <a:r>
              <a:rPr lang="en-US" altLang="zh-CN" dirty="0" smtClean="0"/>
              <a:t>a </a:t>
            </a:r>
            <a:r>
              <a:rPr lang="en-US" altLang="zh-CN" dirty="0"/>
              <a:t>vector that gets added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Generally, a homogeneous transformation matrix will have a bottom row of [0 0 1], so that the result has a “1” at the bottom too.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48" y="2514600"/>
            <a:ext cx="6548898" cy="16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Homogeneous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3847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One more thing we might want: to divide the result by something</a:t>
            </a:r>
          </a:p>
          <a:p>
            <a:pPr lvl="1"/>
            <a:r>
              <a:rPr lang="en-US" altLang="zh-CN" dirty="0" smtClean="0"/>
              <a:t>For example, we may want to divide by a coordinate, to make things scale down as they get farther away in a camera image</a:t>
            </a:r>
          </a:p>
          <a:p>
            <a:pPr lvl="1"/>
            <a:r>
              <a:rPr lang="en-US" altLang="zh-CN" dirty="0" smtClean="0"/>
              <a:t>Matrix multiplication can’t actually divide</a:t>
            </a:r>
          </a:p>
          <a:p>
            <a:pPr lvl="1"/>
            <a:r>
              <a:rPr lang="en-US" altLang="zh-CN" dirty="0" smtClean="0"/>
              <a:t>So, </a:t>
            </a:r>
            <a:r>
              <a:rPr lang="en-US" altLang="zh-CN" b="1" dirty="0" smtClean="0"/>
              <a:t>by convention</a:t>
            </a:r>
            <a:r>
              <a:rPr lang="en-US" altLang="zh-CN" dirty="0" smtClean="0"/>
              <a:t>, in homogeneous coordinates, we’ll divide the result by its last coordinate after doing a matrix multiplication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800600"/>
            <a:ext cx="2351753" cy="15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Translation</a:t>
            </a:r>
          </a:p>
        </p:txBody>
      </p:sp>
      <p:pic>
        <p:nvPicPr>
          <p:cNvPr id="70659" name="Picture 1028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1029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Line 1030"/>
          <p:cNvSpPr>
            <a:spLocks noChangeShapeType="1"/>
          </p:cNvSpPr>
          <p:nvPr/>
        </p:nvSpPr>
        <p:spPr bwMode="auto">
          <a:xfrm flipV="1">
            <a:off x="10668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3" name="Line 1031"/>
          <p:cNvSpPr>
            <a:spLocks noChangeShapeType="1"/>
          </p:cNvSpPr>
          <p:nvPr/>
        </p:nvSpPr>
        <p:spPr bwMode="auto">
          <a:xfrm rot="5400000" flipV="1">
            <a:off x="4305300" y="1638300"/>
            <a:ext cx="0" cy="647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4" name="Line 1032"/>
          <p:cNvSpPr>
            <a:spLocks noChangeShapeType="1"/>
          </p:cNvSpPr>
          <p:nvPr/>
        </p:nvSpPr>
        <p:spPr bwMode="auto">
          <a:xfrm flipV="1">
            <a:off x="2286000" y="1981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5" name="Line 1033"/>
          <p:cNvSpPr>
            <a:spLocks noChangeShapeType="1"/>
          </p:cNvSpPr>
          <p:nvPr/>
        </p:nvSpPr>
        <p:spPr bwMode="auto">
          <a:xfrm flipV="1">
            <a:off x="2438400" y="21336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6" name="Line 1034"/>
          <p:cNvSpPr>
            <a:spLocks noChangeShapeType="1"/>
          </p:cNvSpPr>
          <p:nvPr/>
        </p:nvSpPr>
        <p:spPr bwMode="auto">
          <a:xfrm flipV="1">
            <a:off x="2590800" y="22860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 flipV="1">
            <a:off x="2743200" y="24384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8" name="Line 1036"/>
          <p:cNvSpPr>
            <a:spLocks noChangeShapeType="1"/>
          </p:cNvSpPr>
          <p:nvPr/>
        </p:nvSpPr>
        <p:spPr bwMode="auto">
          <a:xfrm flipV="1">
            <a:off x="2895600" y="25908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29" name="Line 1037"/>
          <p:cNvSpPr>
            <a:spLocks noChangeShapeType="1"/>
          </p:cNvSpPr>
          <p:nvPr/>
        </p:nvSpPr>
        <p:spPr bwMode="auto">
          <a:xfrm flipV="1">
            <a:off x="3048000" y="2743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630" name="Line 1038"/>
          <p:cNvSpPr>
            <a:spLocks noChangeShapeType="1"/>
          </p:cNvSpPr>
          <p:nvPr/>
        </p:nvSpPr>
        <p:spPr bwMode="auto">
          <a:xfrm flipV="1">
            <a:off x="2667000" y="3124200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70" name="Text Box 1039"/>
          <p:cNvSpPr txBox="1">
            <a:spLocks noChangeArrowheads="1"/>
          </p:cNvSpPr>
          <p:nvPr/>
        </p:nvSpPr>
        <p:spPr bwMode="auto">
          <a:xfrm>
            <a:off x="4419600" y="3635375"/>
            <a:ext cx="30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solidFill>
                  <a:schemeClr val="hlink"/>
                </a:solidFill>
                <a:effectLst/>
              </a:rPr>
              <a:t>t</a:t>
            </a:r>
          </a:p>
        </p:txBody>
      </p:sp>
      <p:sp>
        <p:nvSpPr>
          <p:cNvPr id="111632" name="Text Box 1040"/>
          <p:cNvSpPr txBox="1">
            <a:spLocks noChangeArrowheads="1"/>
          </p:cNvSpPr>
          <p:nvPr/>
        </p:nvSpPr>
        <p:spPr bwMode="auto">
          <a:xfrm>
            <a:off x="2041525" y="2860675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1633" name="Text Box 1041"/>
          <p:cNvSpPr txBox="1">
            <a:spLocks noChangeArrowheads="1"/>
          </p:cNvSpPr>
          <p:nvPr/>
        </p:nvSpPr>
        <p:spPr bwMode="auto">
          <a:xfrm>
            <a:off x="4495800" y="15192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45-FD24-414C-AD65-9BFF791CA1F4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842E-7283-4937-BBC1-F793F7A34EEE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52400" y="22860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2D Translation using Homogeneous Coordinates</a:t>
            </a:r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228600" y="1371600"/>
            <a:ext cx="3028950" cy="2509838"/>
            <a:chOff x="528" y="1584"/>
            <a:chExt cx="1908" cy="1581"/>
          </a:xfrm>
        </p:grpSpPr>
        <p:sp>
          <p:nvSpPr>
            <p:cNvPr id="6" name="Line 1028"/>
            <p:cNvSpPr>
              <a:spLocks noChangeShapeType="1"/>
            </p:cNvSpPr>
            <p:nvPr/>
          </p:nvSpPr>
          <p:spPr bwMode="auto">
            <a:xfrm flipV="1">
              <a:off x="970" y="1584"/>
              <a:ext cx="0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>
              <a:off x="826" y="2880"/>
              <a:ext cx="13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30"/>
            <p:cNvSpPr>
              <a:spLocks noChangeShapeType="1"/>
            </p:cNvSpPr>
            <p:nvPr/>
          </p:nvSpPr>
          <p:spPr bwMode="auto">
            <a:xfrm flipV="1">
              <a:off x="970" y="230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>
              <a:off x="1546" y="23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Line 1032"/>
            <p:cNvSpPr>
              <a:spLocks noChangeShapeType="1"/>
            </p:cNvSpPr>
            <p:nvPr/>
          </p:nvSpPr>
          <p:spPr bwMode="auto">
            <a:xfrm flipH="1">
              <a:off x="970" y="23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44" y="2061"/>
              <a:ext cx="2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1104" y="2877"/>
              <a:ext cx="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3" name="Text Box 1035"/>
            <p:cNvSpPr txBox="1">
              <a:spLocks noChangeArrowheads="1"/>
            </p:cNvSpPr>
            <p:nvPr/>
          </p:nvSpPr>
          <p:spPr bwMode="auto">
            <a:xfrm>
              <a:off x="576" y="2397"/>
              <a:ext cx="2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 flipV="1">
              <a:off x="1536" y="2064"/>
              <a:ext cx="62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1037"/>
            <p:cNvSpPr>
              <a:spLocks noChangeShapeType="1"/>
            </p:cNvSpPr>
            <p:nvPr/>
          </p:nvSpPr>
          <p:spPr bwMode="auto">
            <a:xfrm flipH="1">
              <a:off x="960" y="20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1038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1776" y="2877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528" y="2013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19" name="Text Box 1041"/>
            <p:cNvSpPr txBox="1">
              <a:spLocks noChangeArrowheads="1"/>
            </p:cNvSpPr>
            <p:nvPr/>
          </p:nvSpPr>
          <p:spPr bwMode="auto">
            <a:xfrm>
              <a:off x="2160" y="172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Bk BT" pitchFamily="34" charset="0"/>
                </a:defRPr>
              </a:lvl9pPr>
            </a:lstStyle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P’</a:t>
              </a:r>
            </a:p>
          </p:txBody>
        </p:sp>
        <p:sp>
          <p:nvSpPr>
            <p:cNvPr id="20" name="Text Box 1042"/>
            <p:cNvSpPr txBox="1">
              <a:spLocks noChangeArrowheads="1"/>
            </p:cNvSpPr>
            <p:nvPr/>
          </p:nvSpPr>
          <p:spPr bwMode="auto">
            <a:xfrm>
              <a:off x="1670" y="1898"/>
              <a:ext cx="1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</p:grpSp>
      <p:graphicFrame>
        <p:nvGraphicFramePr>
          <p:cNvPr id="21" name="Object 1043"/>
          <p:cNvGraphicFramePr>
            <a:graphicFrameLocks noChangeAspect="1"/>
          </p:cNvGraphicFramePr>
          <p:nvPr>
            <p:extLst/>
          </p:nvPr>
        </p:nvGraphicFramePr>
        <p:xfrm>
          <a:off x="3352800" y="3208338"/>
          <a:ext cx="5210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8338"/>
                        <a:ext cx="5210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44"/>
          <p:cNvGraphicFramePr>
            <a:graphicFrameLocks noChangeAspect="1"/>
          </p:cNvGraphicFramePr>
          <p:nvPr>
            <p:extLst/>
          </p:nvPr>
        </p:nvGraphicFramePr>
        <p:xfrm>
          <a:off x="4419600" y="1447800"/>
          <a:ext cx="35544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5" imgW="1307880" imgH="457200" progId="Equation.3">
                  <p:embed/>
                </p:oleObj>
              </mc:Choice>
              <mc:Fallback>
                <p:oleObj name="Equation" r:id="rId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5544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7162800" y="3284538"/>
            <a:ext cx="457200" cy="1211262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1046"/>
          <p:cNvSpPr txBox="1">
            <a:spLocks noChangeArrowheads="1"/>
          </p:cNvSpPr>
          <p:nvPr/>
        </p:nvSpPr>
        <p:spPr bwMode="auto">
          <a:xfrm>
            <a:off x="8077200" y="236220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25" name="Rectangle 1048"/>
          <p:cNvSpPr>
            <a:spLocks noChangeArrowheads="1"/>
          </p:cNvSpPr>
          <p:nvPr/>
        </p:nvSpPr>
        <p:spPr bwMode="auto">
          <a:xfrm>
            <a:off x="8001000" y="3436938"/>
            <a:ext cx="381000" cy="1524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8382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graphicFrame>
        <p:nvGraphicFramePr>
          <p:cNvPr id="27" name="Object 1051"/>
          <p:cNvGraphicFramePr>
            <a:graphicFrameLocks noChangeAspect="1"/>
          </p:cNvGraphicFramePr>
          <p:nvPr>
            <p:extLst/>
          </p:nvPr>
        </p:nvGraphicFramePr>
        <p:xfrm>
          <a:off x="5108575" y="5157788"/>
          <a:ext cx="31750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157788"/>
                        <a:ext cx="31750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54"/>
          <p:cNvSpPr>
            <a:spLocks noChangeShapeType="1"/>
          </p:cNvSpPr>
          <p:nvPr/>
        </p:nvSpPr>
        <p:spPr bwMode="auto">
          <a:xfrm flipH="1">
            <a:off x="7620000" y="2743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055"/>
          <p:cNvSpPr>
            <a:spLocks noChangeShapeType="1"/>
          </p:cNvSpPr>
          <p:nvPr/>
        </p:nvSpPr>
        <p:spPr bwMode="auto">
          <a:xfrm flipH="1">
            <a:off x="8229600" y="3048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 smtClean="0"/>
              <a:t>Scaling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37338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pic>
        <p:nvPicPr>
          <p:cNvPr id="71686" name="Picture 3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4114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rot="5400000" flipV="1">
            <a:off x="5943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419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1690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386D-1A57-402B-9BC9-29A56FF44F4F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mtClean="0"/>
              <a:t>Scaling Equation</a:t>
            </a: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1066800" y="1223963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838200" y="3281363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V="1">
            <a:off x="1066800" y="2366963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981200" y="23669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>
            <a:off x="1066800" y="23669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1660525" y="1981200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1828800" y="3357563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x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9600" y="2214563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y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1050925" y="13763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55925" y="13763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2590800" y="33528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x</a:t>
            </a:r>
            <a:r>
              <a:rPr lang="en-US">
                <a:effectLst/>
              </a:rPr>
              <a:t> x</a:t>
            </a:r>
            <a:endParaRPr lang="en-US" sz="1800">
              <a:effectLst/>
            </a:endParaRP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803525" y="914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</a:t>
            </a: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V="1">
            <a:off x="1050925" y="1376363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12725" y="11430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</a:t>
            </a:r>
            <a:r>
              <a:rPr lang="en-US" sz="1800" baseline="-25000">
                <a:effectLst/>
              </a:rPr>
              <a:t>y</a:t>
            </a:r>
            <a:r>
              <a:rPr lang="en-US" sz="1800">
                <a:effectLst/>
              </a:rPr>
              <a:t> </a:t>
            </a:r>
            <a:r>
              <a:rPr lang="en-US">
                <a:effectLst/>
              </a:rPr>
              <a:t>y</a:t>
            </a:r>
          </a:p>
        </p:txBody>
      </p:sp>
      <p:graphicFrame>
        <p:nvGraphicFramePr>
          <p:cNvPr id="112661" name="Object 21"/>
          <p:cNvGraphicFramePr>
            <a:graphicFrameLocks noChangeAspect="1"/>
          </p:cNvGraphicFramePr>
          <p:nvPr>
            <p:extLst/>
          </p:nvPr>
        </p:nvGraphicFramePr>
        <p:xfrm>
          <a:off x="304800" y="3886200"/>
          <a:ext cx="5072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3" imgW="1866600" imgH="711000" progId="Equation.3">
                  <p:embed/>
                </p:oleObj>
              </mc:Choice>
              <mc:Fallback>
                <p:oleObj name="Equation" r:id="rId3" imgW="1866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5072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810000" y="2438400"/>
          <a:ext cx="47275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47275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3" name="AutoShape 23"/>
          <p:cNvSpPr>
            <a:spLocks/>
          </p:cNvSpPr>
          <p:nvPr/>
        </p:nvSpPr>
        <p:spPr bwMode="auto">
          <a:xfrm rot="-5400000">
            <a:off x="3505200" y="52578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4" name="Object 24"/>
          <p:cNvGraphicFramePr>
            <a:graphicFrameLocks noChangeAspect="1"/>
          </p:cNvGraphicFramePr>
          <p:nvPr>
            <p:extLst/>
          </p:nvPr>
        </p:nvGraphicFramePr>
        <p:xfrm>
          <a:off x="3387725" y="5943600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943600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/>
          <p:cNvGraphicFramePr>
            <a:graphicFrameLocks noChangeAspect="1"/>
          </p:cNvGraphicFramePr>
          <p:nvPr>
            <p:extLst/>
          </p:nvPr>
        </p:nvGraphicFramePr>
        <p:xfrm>
          <a:off x="5338763" y="4267200"/>
          <a:ext cx="3246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267200"/>
                        <a:ext cx="3246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6"/>
          <p:cNvGraphicFramePr>
            <a:graphicFrameLocks noChangeAspect="1"/>
          </p:cNvGraphicFramePr>
          <p:nvPr/>
        </p:nvGraphicFramePr>
        <p:xfrm>
          <a:off x="3657600" y="1219200"/>
          <a:ext cx="510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11" imgW="1663560" imgH="241200" progId="Equation.3">
                  <p:embed/>
                </p:oleObj>
              </mc:Choice>
              <mc:Fallback>
                <p:oleObj name="Equation" r:id="rId11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510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563C-83A7-4116-A3EA-0E6D6D1B8A81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3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6"/>
          <p:cNvSpPr txBox="1">
            <a:spLocks noChangeArrowheads="1"/>
          </p:cNvSpPr>
          <p:nvPr/>
        </p:nvSpPr>
        <p:spPr bwMode="auto">
          <a:xfrm>
            <a:off x="1600200" y="3729038"/>
            <a:ext cx="34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142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P’=S∙P</a:t>
            </a:r>
          </a:p>
        </p:txBody>
      </p:sp>
      <p:sp>
        <p:nvSpPr>
          <p:cNvPr id="72708" name="Text Box 15"/>
          <p:cNvSpPr txBox="1">
            <a:spLocks noChangeArrowheads="1"/>
          </p:cNvSpPr>
          <p:nvPr/>
        </p:nvSpPr>
        <p:spPr bwMode="auto">
          <a:xfrm>
            <a:off x="4886325" y="4800600"/>
            <a:ext cx="164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3200">
                <a:effectLst/>
              </a:rPr>
              <a:t>P’’=T∙P’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066800" y="5608638"/>
            <a:ext cx="673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effectLst/>
              </a:rPr>
              <a:t>P’’=T ∙ P’=T ∙(S ∙ P)= T ∙ S ∙P = A ∙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>
                <a:effectLst/>
              </a:rPr>
              <a:t>P</a:t>
            </a:r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rot="5400000" flipV="1">
            <a:off x="2476500" y="3443287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12" name="Picture 7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4001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5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7432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Scaling &amp; Translating</a:t>
            </a:r>
          </a:p>
        </p:txBody>
      </p:sp>
      <p:sp>
        <p:nvSpPr>
          <p:cNvPr id="72715" name="Text Box 31"/>
          <p:cNvSpPr txBox="1">
            <a:spLocks noChangeArrowheads="1"/>
          </p:cNvSpPr>
          <p:nvPr/>
        </p:nvSpPr>
        <p:spPr bwMode="auto">
          <a:xfrm>
            <a:off x="5638800" y="2057400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P’’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D91A-EE8A-474E-8ABF-1660E60D9496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Scaling &amp; Translating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657225" y="1828800"/>
          <a:ext cx="79343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2920680" imgH="1422360" progId="Equation.3">
                  <p:embed/>
                </p:oleObj>
              </mc:Choice>
              <mc:Fallback>
                <p:oleObj name="Equation" r:id="rId3" imgW="29206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828800"/>
                        <a:ext cx="793432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AutoShape 6"/>
          <p:cNvSpPr>
            <a:spLocks/>
          </p:cNvSpPr>
          <p:nvPr/>
        </p:nvSpPr>
        <p:spPr bwMode="auto">
          <a:xfrm rot="16200000">
            <a:off x="2209800" y="4791075"/>
            <a:ext cx="152400" cy="19812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057400" y="5857875"/>
            <a:ext cx="38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B117-E52E-4A19-99C0-DC26CB5E9C8C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2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column vector                    where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row vector                    where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denotes the transpose operation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14264" y="1676400"/>
            <a:ext cx="1620000" cy="35694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20244" y="2182419"/>
            <a:ext cx="1308956" cy="177998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04400" y="4113890"/>
            <a:ext cx="1620000" cy="30571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00800" y="4724400"/>
            <a:ext cx="3600000" cy="41558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2000" y="5202600"/>
            <a:ext cx="360000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Translating &amp; Scaling </a:t>
            </a:r>
            <a:br>
              <a:rPr lang="en-US" dirty="0" smtClean="0"/>
            </a:br>
            <a:r>
              <a:rPr lang="en-US" dirty="0" smtClean="0"/>
              <a:t> !</a:t>
            </a:r>
            <a:r>
              <a:rPr lang="en-US" dirty="0" smtClean="0">
                <a:sym typeface="Symbol" pitchFamily="18" charset="2"/>
              </a:rPr>
              <a:t>= Scaling &amp; Translating</a:t>
            </a:r>
            <a:endParaRPr lang="en-US" dirty="0" smtClean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276600"/>
          <a:ext cx="674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3" imgW="2730240" imgH="1422360" progId="Equation.3">
                  <p:embed/>
                </p:oleObj>
              </mc:Choice>
              <mc:Fallback>
                <p:oleObj name="Equation" r:id="rId3" imgW="273024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6743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>
            <p:extLst/>
          </p:nvPr>
        </p:nvGraphicFramePr>
        <p:xfrm>
          <a:off x="228600" y="1828800"/>
          <a:ext cx="8458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5" imgW="4546440" imgH="711000" progId="Equation.3">
                  <p:embed/>
                </p:oleObj>
              </mc:Choice>
              <mc:Fallback>
                <p:oleObj name="Equation" r:id="rId5" imgW="4546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458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28C2-E22B-4EE1-A43D-9350B5EE7F5E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8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228600"/>
            <a:ext cx="4038600" cy="1143000"/>
          </a:xfrm>
        </p:spPr>
        <p:txBody>
          <a:bodyPr/>
          <a:lstStyle/>
          <a:p>
            <a:r>
              <a:rPr lang="en-US" smtClean="0"/>
              <a:t>Rotation</a:t>
            </a: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 flipV="1">
            <a:off x="990600" y="16002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 rot="5400000" flipV="1">
            <a:off x="2476500" y="34671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V="1">
            <a:off x="5257800" y="304800"/>
            <a:ext cx="0" cy="327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 rot="5400000" flipV="1">
            <a:off x="7086600" y="1828800"/>
            <a:ext cx="0" cy="350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pic>
        <p:nvPicPr>
          <p:cNvPr id="73737" name="Picture 10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317082">
            <a:off x="4038600" y="2309813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na0086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AutoShape 12"/>
          <p:cNvSpPr>
            <a:spLocks noChangeArrowheads="1"/>
          </p:cNvSpPr>
          <p:nvPr/>
        </p:nvSpPr>
        <p:spPr bwMode="auto">
          <a:xfrm rot="1906855" flipH="1">
            <a:off x="3124200" y="2971800"/>
            <a:ext cx="609600" cy="685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246-9447-4368-BBC3-D87AAE14CF92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mtClean="0"/>
              <a:t>Rotation Equations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08125" y="1524000"/>
            <a:ext cx="591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Counter-clockwise rotation by an angle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4578" name="Object 27"/>
          <p:cNvGraphicFramePr>
            <a:graphicFrameLocks noChangeAspect="1"/>
          </p:cNvGraphicFramePr>
          <p:nvPr>
            <p:extLst/>
          </p:nvPr>
        </p:nvGraphicFramePr>
        <p:xfrm>
          <a:off x="3810000" y="42291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291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Line 5"/>
          <p:cNvSpPr>
            <a:spLocks noChangeShapeType="1"/>
          </p:cNvSpPr>
          <p:nvPr/>
        </p:nvSpPr>
        <p:spPr bwMode="auto">
          <a:xfrm flipV="1">
            <a:off x="1158875" y="2324100"/>
            <a:ext cx="0" cy="2286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930275" y="4381500"/>
            <a:ext cx="2209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158875" y="3314700"/>
            <a:ext cx="1127125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073275" y="3467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>
            <a:off x="1158875" y="346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667000" y="3767138"/>
            <a:ext cx="34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2438400" y="4381500"/>
            <a:ext cx="32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85800" y="32337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y’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>
            <a:off x="1143000" y="4152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676400" y="28575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P’</a:t>
            </a:r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1143000" y="4152900"/>
            <a:ext cx="1447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2590800" y="4152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498725" y="33528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1752600" y="4381500"/>
            <a:ext cx="414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x’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85800" y="3889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 flipV="1">
            <a:off x="2057400" y="34671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90" name="Arc 30"/>
          <p:cNvSpPr>
            <a:spLocks/>
          </p:cNvSpPr>
          <p:nvPr/>
        </p:nvSpPr>
        <p:spPr bwMode="auto">
          <a:xfrm>
            <a:off x="2160588" y="3314700"/>
            <a:ext cx="430212" cy="838200"/>
          </a:xfrm>
          <a:custGeom>
            <a:avLst/>
            <a:gdLst>
              <a:gd name="G0" fmla="+- 8900 0 0"/>
              <a:gd name="G1" fmla="+- 21600 0 0"/>
              <a:gd name="G2" fmla="+- 21600 0 0"/>
              <a:gd name="T0" fmla="*/ 0 w 30500"/>
              <a:gd name="T1" fmla="*/ 1919 h 21600"/>
              <a:gd name="T2" fmla="*/ 30500 w 30500"/>
              <a:gd name="T3" fmla="*/ 21600 h 21600"/>
              <a:gd name="T4" fmla="*/ 8900 w 305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500" h="21600" fill="none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</a:path>
              <a:path w="30500" h="21600" stroke="0" extrusionOk="0">
                <a:moveTo>
                  <a:pt x="-1" y="1918"/>
                </a:moveTo>
                <a:cubicBezTo>
                  <a:pt x="2796" y="654"/>
                  <a:pt x="5830" y="-1"/>
                  <a:pt x="8900" y="0"/>
                </a:cubicBezTo>
                <a:cubicBezTo>
                  <a:pt x="20829" y="0"/>
                  <a:pt x="30500" y="9670"/>
                  <a:pt x="30500" y="21600"/>
                </a:cubicBezTo>
                <a:lnTo>
                  <a:pt x="89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>
            <p:extLst/>
          </p:nvPr>
        </p:nvGraphicFramePr>
        <p:xfrm>
          <a:off x="4784725" y="5797550"/>
          <a:ext cx="1479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5797550"/>
                        <a:ext cx="14795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8"/>
          <p:cNvGraphicFramePr>
            <a:graphicFrameLocks noChangeAspect="1"/>
          </p:cNvGraphicFramePr>
          <p:nvPr>
            <p:extLst/>
          </p:nvPr>
        </p:nvGraphicFramePr>
        <p:xfrm>
          <a:off x="3962400" y="2324100"/>
          <a:ext cx="3324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7" imgW="1231560" imgH="203040" progId="Equation.3">
                  <p:embed/>
                </p:oleObj>
              </mc:Choice>
              <mc:Fallback>
                <p:oleObj name="Equation" r:id="rId7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24100"/>
                        <a:ext cx="3324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9"/>
          <p:cNvGraphicFramePr>
            <a:graphicFrameLocks noChangeAspect="1"/>
          </p:cNvGraphicFramePr>
          <p:nvPr>
            <p:extLst/>
          </p:nvPr>
        </p:nvGraphicFramePr>
        <p:xfrm>
          <a:off x="3962400" y="2919413"/>
          <a:ext cx="3324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19413"/>
                        <a:ext cx="33242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44-5B6E-4A7C-8070-8A1F3774039E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916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Rotation Matrix Properties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181664"/>
            <a:ext cx="8229600" cy="468573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Transpose of a rotation matrix produces a rotation in the opposite direction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rows of a rotation matrix are always mutually perpendicular (a.k.a. orthogonal) unit vectors</a:t>
            </a:r>
          </a:p>
          <a:p>
            <a:pPr lvl="1"/>
            <a:r>
              <a:rPr lang="en-US" altLang="zh-CN" dirty="0" smtClean="0"/>
              <a:t>(and so are its columns)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24037"/>
              </p:ext>
            </p:extLst>
          </p:nvPr>
        </p:nvGraphicFramePr>
        <p:xfrm>
          <a:off x="3191797" y="25908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97" y="25908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2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Properties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181811" y="3104634"/>
            <a:ext cx="2780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2D rotation matrix is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2x2 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3200400" y="5105400"/>
          <a:ext cx="2819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819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/>
        </p:nvGraphicFramePr>
        <p:xfrm>
          <a:off x="2133600" y="1676400"/>
          <a:ext cx="441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5" imgW="1638000" imgH="457200" progId="Equation.3">
                  <p:embed/>
                </p:oleObj>
              </mc:Choice>
              <mc:Fallback>
                <p:oleObj name="Equation" r:id="rId5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441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685800" y="3960812"/>
            <a:ext cx="619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Futura Bk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Bk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Bk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Bk BT" pitchFamily="34" charset="0"/>
              </a:defRPr>
            </a:lvl9pPr>
          </a:lstStyle>
          <a:p>
            <a:r>
              <a:rPr lang="en-US" sz="2000">
                <a:effectLst/>
              </a:rPr>
              <a:t>Note: R belongs to the category of </a:t>
            </a:r>
            <a:r>
              <a:rPr lang="en-US" sz="2000" i="1">
                <a:effectLst/>
              </a:rPr>
              <a:t>normal</a:t>
            </a:r>
            <a:r>
              <a:rPr lang="en-US" sz="2000">
                <a:effectLst/>
              </a:rPr>
              <a:t> matrices </a:t>
            </a:r>
          </a:p>
          <a:p>
            <a:r>
              <a:rPr lang="en-US" sz="2000">
                <a:effectLst/>
              </a:rPr>
              <a:t>and satisfies many interesting properties: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8D20-9E2E-470C-A291-38F2419A0897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Rotation+ Scaling +Translation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124199" y="1219200"/>
            <a:ext cx="31670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P’= (T R S) P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981200"/>
          <a:ext cx="81534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3" imgW="3987720" imgH="939600" progId="Equation.3">
                  <p:embed/>
                </p:oleObj>
              </mc:Choice>
              <mc:Fallback>
                <p:oleObj name="Equation" r:id="rId3" imgW="3987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534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>
            <p:extLst/>
          </p:nvPr>
        </p:nvGraphicFramePr>
        <p:xfrm>
          <a:off x="609600" y="3048000"/>
          <a:ext cx="50101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5" imgW="2450880" imgH="1168200" progId="Equation.3">
                  <p:embed/>
                </p:oleObj>
              </mc:Choice>
              <mc:Fallback>
                <p:oleObj name="Equation" r:id="rId5" imgW="24508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501015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67028"/>
              </p:ext>
            </p:extLst>
          </p:nvPr>
        </p:nvGraphicFramePr>
        <p:xfrm>
          <a:off x="614363" y="4572000"/>
          <a:ext cx="446563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7" imgW="2184120" imgH="939600" progId="Equation.3">
                  <p:embed/>
                </p:oleObj>
              </mc:Choice>
              <mc:Fallback>
                <p:oleObj name="Equation" r:id="rId7" imgW="2184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572000"/>
                        <a:ext cx="446563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352800" y="4953000"/>
            <a:ext cx="12192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4563-4A77-418A-8817-8E3B309C1AD7}" type="datetime5">
              <a:rPr lang="en-US" smtClean="0"/>
              <a:t>23-Sep-14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4572000"/>
            <a:ext cx="1676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3948" y="4086026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form of the general-purpose transformation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3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/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8166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inverse of a transformation matrix reverses its effect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3863181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49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Given a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its inverse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-1</a:t>
            </a:r>
            <a:r>
              <a:rPr lang="en-US" altLang="zh-CN" baseline="30000" dirty="0"/>
              <a:t> 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is a matrix such that </a:t>
            </a:r>
            <a:r>
              <a:rPr lang="en-US" altLang="zh-CN" b="1" dirty="0" smtClean="0"/>
              <a:t>AA</a:t>
            </a:r>
            <a:r>
              <a:rPr lang="en-US" altLang="zh-CN" b="1" baseline="30000" dirty="0" smtClean="0"/>
              <a:t>-1 </a:t>
            </a:r>
            <a:r>
              <a:rPr lang="en-US" altLang="zh-CN" b="1" dirty="0" smtClean="0"/>
              <a:t>= A</a:t>
            </a:r>
            <a:r>
              <a:rPr lang="en-US" altLang="zh-CN" b="1" baseline="30000" dirty="0" smtClean="0"/>
              <a:t>-1</a:t>
            </a:r>
            <a:r>
              <a:rPr lang="en-US" altLang="zh-CN" b="1" dirty="0" smtClean="0"/>
              <a:t>A =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E.g.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Inverse does not always exist. If </a:t>
            </a:r>
            <a:r>
              <a:rPr lang="en-US" altLang="zh-CN" b="1" dirty="0" smtClean="0"/>
              <a:t>A</a:t>
            </a:r>
            <a:r>
              <a:rPr lang="en-US" altLang="zh-CN" b="1" baseline="30000" dirty="0" smtClean="0"/>
              <a:t>-1</a:t>
            </a:r>
            <a:r>
              <a:rPr lang="en-US" altLang="zh-CN" dirty="0" smtClean="0"/>
              <a:t> exists,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invertible</a:t>
            </a:r>
            <a:r>
              <a:rPr lang="en-US" altLang="zh-CN" dirty="0" smtClean="0"/>
              <a:t> or </a:t>
            </a:r>
            <a:r>
              <a:rPr lang="en-US" altLang="zh-CN" i="1" dirty="0" smtClean="0"/>
              <a:t>non-singular</a:t>
            </a:r>
            <a:r>
              <a:rPr lang="en-US" altLang="zh-CN" dirty="0" smtClean="0"/>
              <a:t>. Otherwise, it’s </a:t>
            </a:r>
            <a:r>
              <a:rPr lang="en-US" altLang="zh-CN" i="1" dirty="0" smtClean="0"/>
              <a:t>singular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Useful identities, for matrices that are invertible: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5077" y="5107940"/>
            <a:ext cx="3289935" cy="112204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Inverse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24" y="2286000"/>
            <a:ext cx="3379875" cy="11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45482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Pseudoinverse</a:t>
            </a:r>
          </a:p>
          <a:p>
            <a:pPr lvl="1"/>
            <a:r>
              <a:rPr lang="en-US" altLang="zh-CN" dirty="0" smtClean="0"/>
              <a:t>Say you have the matrix equation AX=B, where A and B are known, and you want to solve for X</a:t>
            </a:r>
          </a:p>
          <a:p>
            <a:pPr lvl="1"/>
            <a:r>
              <a:rPr lang="en-US" altLang="zh-CN" dirty="0" smtClean="0"/>
              <a:t>You could use MATLAB to calculate the inverse and </a:t>
            </a:r>
            <a:r>
              <a:rPr lang="en-US" altLang="zh-CN" dirty="0" err="1" smtClean="0"/>
              <a:t>premultiply</a:t>
            </a:r>
            <a:r>
              <a:rPr lang="en-US" altLang="zh-CN" dirty="0" smtClean="0"/>
              <a:t> by it: 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AX=A</a:t>
            </a:r>
            <a:r>
              <a:rPr lang="en-US" altLang="zh-CN" baseline="30000" dirty="0" smtClean="0"/>
              <a:t>-1</a:t>
            </a:r>
            <a:r>
              <a:rPr lang="en-US" altLang="zh-CN" dirty="0"/>
              <a:t>B </a:t>
            </a:r>
            <a:r>
              <a:rPr lang="en-US" altLang="zh-CN" dirty="0" smtClean="0"/>
              <a:t>→ X=A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MATLAB command would be </a:t>
            </a:r>
            <a:r>
              <a:rPr lang="en-US" altLang="zh-CN" b="1" dirty="0" err="1"/>
              <a:t>inv</a:t>
            </a:r>
            <a:r>
              <a:rPr lang="en-US" altLang="zh-CN" b="1" dirty="0"/>
              <a:t>(A</a:t>
            </a:r>
            <a:r>
              <a:rPr lang="en-US" altLang="zh-CN" b="1" dirty="0" smtClean="0"/>
              <a:t>)*B</a:t>
            </a:r>
          </a:p>
          <a:p>
            <a:pPr lvl="1"/>
            <a:r>
              <a:rPr lang="en-US" altLang="zh-CN" dirty="0" smtClean="0"/>
              <a:t>But calculating the inverse for large matrices often brings problems with computer floating-point resolution (because it involves working with very small and very large numbers together). </a:t>
            </a:r>
          </a:p>
          <a:p>
            <a:pPr lvl="1"/>
            <a:r>
              <a:rPr lang="en-US" altLang="zh-CN" dirty="0" smtClean="0"/>
              <a:t>Or, your matrix might not even have an inverse.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Pseudoinverse</a:t>
            </a:r>
          </a:p>
          <a:p>
            <a:pPr lvl="1"/>
            <a:r>
              <a:rPr lang="en-US" altLang="zh-CN" dirty="0" smtClean="0"/>
              <a:t>Fortunately, there are workarounds to solve AX=B in these situations. And MATLAB can do them!</a:t>
            </a:r>
          </a:p>
          <a:p>
            <a:pPr lvl="1"/>
            <a:r>
              <a:rPr lang="en-US" altLang="zh-CN" dirty="0" smtClean="0"/>
              <a:t>Instead of taking an inverse, directly ask MATLAB to solve for X in AX=B, by typing </a:t>
            </a:r>
            <a:r>
              <a:rPr lang="en-US" altLang="zh-CN" b="1" dirty="0" smtClean="0"/>
              <a:t>A\B</a:t>
            </a:r>
          </a:p>
          <a:p>
            <a:pPr lvl="1"/>
            <a:r>
              <a:rPr lang="en-US" altLang="zh-CN" dirty="0" smtClean="0"/>
              <a:t>MATLAB will try several appropriate numerical methods (including the pseudoinverse if the inverse doesn’t exist)</a:t>
            </a:r>
          </a:p>
          <a:p>
            <a:pPr lvl="1"/>
            <a:r>
              <a:rPr lang="en-US" altLang="zh-CN" dirty="0" smtClean="0"/>
              <a:t>MATLAB will return the value of X which solves the equation</a:t>
            </a:r>
          </a:p>
          <a:p>
            <a:pPr lvl="2"/>
            <a:r>
              <a:rPr lang="en-US" altLang="zh-CN" dirty="0" smtClean="0"/>
              <a:t>If there is no exact solution, it will return the closest one</a:t>
            </a:r>
          </a:p>
          <a:p>
            <a:pPr lvl="2"/>
            <a:r>
              <a:rPr lang="en-US" altLang="zh-CN" dirty="0" smtClean="0"/>
              <a:t>If there are many solutions, it will return the smallest one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We’ll default to column vectors in this class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You’ll want to keep track of the orientation of your vectors when programming in MATLAB</a:t>
            </a:r>
          </a:p>
          <a:p>
            <a:r>
              <a:rPr lang="en-US" altLang="zh-CN" dirty="0" smtClean="0"/>
              <a:t>You can transpose a vector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in MATLAB by writing </a:t>
            </a:r>
            <a:r>
              <a:rPr lang="en-US" altLang="zh-CN" b="1" dirty="0" smtClean="0"/>
              <a:t>V’</a:t>
            </a:r>
            <a:r>
              <a:rPr lang="en-US" altLang="zh-CN" dirty="0" smtClean="0"/>
              <a:t>. </a:t>
            </a:r>
            <a:r>
              <a:rPr lang="en-US" altLang="zh-CN" sz="3100" dirty="0" smtClean="0"/>
              <a:t>(But in class materials, we will </a:t>
            </a:r>
            <a:r>
              <a:rPr lang="en-US" altLang="zh-CN" sz="3100" b="1" dirty="0" smtClean="0"/>
              <a:t>always</a:t>
            </a:r>
            <a:r>
              <a:rPr lang="en-US" altLang="zh-CN" sz="3100" dirty="0" smtClean="0"/>
              <a:t> use V</a:t>
            </a:r>
            <a:r>
              <a:rPr lang="en-US" altLang="zh-CN" sz="3100" baseline="30000" dirty="0" smtClean="0"/>
              <a:t>T</a:t>
            </a:r>
            <a:r>
              <a:rPr lang="en-US" altLang="zh-CN" sz="3100" dirty="0" smtClean="0"/>
              <a:t> to indicate transpose, and we will use V’ to mean “V prime”)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0" y="2030019"/>
            <a:ext cx="1308956" cy="1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5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2990"/>
            <a:ext cx="8229600" cy="50816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MATLAB 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31179"/>
            <a:ext cx="2929152" cy="87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72438"/>
            <a:ext cx="1471613" cy="4698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3812428"/>
            <a:ext cx="5181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 </a:t>
            </a:r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= 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A\B</a:t>
            </a:r>
            <a:endParaRPr lang="pt-BR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</a:t>
            </a:r>
            <a:r>
              <a:rPr lang="pt-BR" sz="2800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endParaRPr lang="pt-BR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1.0000</a:t>
            </a:r>
          </a:p>
          <a:p>
            <a:r>
              <a:rPr lang="pt-BR" sz="28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-0.5000</a:t>
            </a:r>
            <a:endParaRPr lang="en-US" sz="28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3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/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7338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rank of a transformation matrix tells you how many dimensions it transforms a vector to.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421179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Suppose we have a set </a:t>
            </a:r>
            <a:r>
              <a:rPr lang="en-US" altLang="zh-CN" dirty="0"/>
              <a:t>of vectors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If we can express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as a linear combination of the other vectors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, then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is linearly </a:t>
            </a:r>
            <a:r>
              <a:rPr lang="en-US" altLang="zh-CN" i="1" dirty="0" smtClean="0">
                <a:cs typeface="Times New Roman" panose="02020603050405020304" pitchFamily="18" charset="0"/>
              </a:rPr>
              <a:t>dependent</a:t>
            </a:r>
            <a:r>
              <a:rPr lang="en-US" altLang="zh-CN" dirty="0" smtClean="0">
                <a:cs typeface="Times New Roman" panose="02020603050405020304" pitchFamily="18" charset="0"/>
              </a:rPr>
              <a:t> on the other vectors. </a:t>
            </a: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The direction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can be expressed as a combination of the directions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</a:rPr>
              <a:t>. (E.g.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= 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cs typeface="Times New Roman" panose="02020603050405020304" pitchFamily="18" charset="0"/>
              </a:rPr>
              <a:t>-.7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/>
              <a:t>4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If no vector is linearly </a:t>
            </a:r>
            <a:r>
              <a:rPr lang="en-US" altLang="zh-CN" smtClean="0">
                <a:cs typeface="Times New Roman" panose="02020603050405020304" pitchFamily="18" charset="0"/>
              </a:rPr>
              <a:t>dependent on the rest of the set, </a:t>
            </a:r>
            <a:r>
              <a:rPr lang="en-US" altLang="zh-CN" dirty="0" smtClean="0">
                <a:cs typeface="Times New Roman" panose="02020603050405020304" pitchFamily="18" charset="0"/>
              </a:rPr>
              <a:t>the set is linearly </a:t>
            </a:r>
            <a:r>
              <a:rPr lang="en-US" altLang="zh-CN" i="1" dirty="0" smtClean="0">
                <a:cs typeface="Times New Roman" panose="02020603050405020304" pitchFamily="18" charset="0"/>
              </a:rPr>
              <a:t>independent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/>
              <a:t>Common case: a </a:t>
            </a:r>
            <a:r>
              <a:rPr lang="en-US" altLang="zh-CN" dirty="0"/>
              <a:t>set of </a:t>
            </a:r>
            <a:r>
              <a:rPr lang="en-US" altLang="zh-CN" dirty="0" smtClean="0"/>
              <a:t>vectors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 is always linearly </a:t>
            </a:r>
            <a:r>
              <a:rPr lang="en-US" altLang="zh-CN" dirty="0"/>
              <a:t>independent if each vector is perpendicular to every other </a:t>
            </a:r>
            <a:r>
              <a:rPr lang="en-US" altLang="zh-CN" dirty="0" smtClean="0"/>
              <a:t>vector (and non-zero</a:t>
            </a:r>
            <a:r>
              <a:rPr lang="en-US" altLang="zh-CN" dirty="0"/>
              <a:t>) </a:t>
            </a:r>
          </a:p>
          <a:p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independence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03575"/>
            <a:ext cx="4307381" cy="83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Not linearly independent</a:t>
            </a:r>
            <a:endParaRPr lang="zh-CN" alt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17" y="2362200"/>
            <a:ext cx="3469383" cy="3460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5641"/>
            <a:ext cx="4227019" cy="30353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503575"/>
            <a:ext cx="4531819" cy="56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Linearly independent set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449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Column/row rank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Column rank always equals row rank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Matrix rank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" y="2362200"/>
            <a:ext cx="8229600" cy="56720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0" y="5064656"/>
            <a:ext cx="5277181" cy="3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4" y="1344017"/>
            <a:ext cx="8382000" cy="3113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For transformation matrices, the rank tells you the dimensions of the output</a:t>
            </a:r>
          </a:p>
          <a:p>
            <a:r>
              <a:rPr lang="en-US" altLang="zh-CN" dirty="0" smtClean="0"/>
              <a:t>E.g. if rank of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1, then the transformation</a:t>
            </a:r>
          </a:p>
          <a:p>
            <a:pPr marL="0" indent="0">
              <a:buNone/>
            </a:pPr>
            <a:r>
              <a:rPr lang="en-US" altLang="zh-CN" b="1" dirty="0" smtClean="0"/>
              <a:t>						</a:t>
            </a:r>
            <a:r>
              <a:rPr lang="en-US" altLang="zh-CN" sz="4400" b="1" dirty="0" smtClean="0"/>
              <a:t>p</a:t>
            </a:r>
            <a:r>
              <a:rPr lang="en-US" altLang="zh-CN" sz="4400" b="1" dirty="0"/>
              <a:t>’=</a:t>
            </a:r>
            <a:r>
              <a:rPr lang="en-US" altLang="zh-CN" sz="4400" b="1" dirty="0" err="1" smtClean="0"/>
              <a:t>A</a:t>
            </a:r>
            <a:r>
              <a:rPr lang="en-US" altLang="zh-CN" sz="4400" dirty="0" err="1" smtClean="0"/>
              <a:t>p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maps points onto a line. </a:t>
            </a:r>
          </a:p>
          <a:p>
            <a:r>
              <a:rPr lang="en-US" altLang="zh-CN" dirty="0" smtClean="0"/>
              <a:t>Here’s a matrix with rank 1: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4713288"/>
            <a:ext cx="4333875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542" y="5043092"/>
            <a:ext cx="151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points get mapped to the line y=2x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26349" y="5256213"/>
            <a:ext cx="336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0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rank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3441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If 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matrix is rank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we say it’s “full rank”</a:t>
            </a:r>
          </a:p>
          <a:p>
            <a:pPr lvl="1"/>
            <a:r>
              <a:rPr lang="en-US" altLang="zh-CN" dirty="0" smtClean="0"/>
              <a:t>Maps 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1 vector uniquely to another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1 vector</a:t>
            </a:r>
          </a:p>
          <a:p>
            <a:pPr lvl="1"/>
            <a:r>
              <a:rPr lang="en-US" altLang="zh-CN" dirty="0" smtClean="0"/>
              <a:t>An inverse matrix can be found</a:t>
            </a:r>
          </a:p>
          <a:p>
            <a:r>
              <a:rPr lang="en-US" altLang="zh-CN" dirty="0" smtClean="0"/>
              <a:t>If rank &lt;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we say it’s “singular”</a:t>
            </a:r>
          </a:p>
          <a:p>
            <a:pPr lvl="1"/>
            <a:r>
              <a:rPr lang="en-US" altLang="zh-CN" dirty="0" smtClean="0"/>
              <a:t>At least one dimension is getting collapsed. No way to look at the result and tell what the input was</a:t>
            </a:r>
          </a:p>
          <a:p>
            <a:pPr lvl="1"/>
            <a:r>
              <a:rPr lang="en-US" altLang="zh-CN" dirty="0" smtClean="0"/>
              <a:t>Inverse does not exist</a:t>
            </a:r>
          </a:p>
          <a:p>
            <a:r>
              <a:rPr lang="en-US" altLang="zh-CN" dirty="0" smtClean="0"/>
              <a:t>Inverse also doesn’t exist for non-square matrices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/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581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SVD is an algorithm that represents any matrix as the product of 3 matrices. It is used to discover interesting structure in a matrix.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4038600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8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There are several computer algorithms that can “factor” a matrix, representing it as the product of some other matrices</a:t>
            </a:r>
          </a:p>
          <a:p>
            <a:r>
              <a:rPr lang="en-US" altLang="zh-CN" dirty="0" smtClean="0"/>
              <a:t>The most useful of these is the Singular </a:t>
            </a:r>
            <a:r>
              <a:rPr lang="en-US" altLang="zh-CN" dirty="0"/>
              <a:t>Value </a:t>
            </a:r>
            <a:r>
              <a:rPr lang="en-US" altLang="zh-CN" dirty="0" smtClean="0"/>
              <a:t>Decomposition.</a:t>
            </a:r>
          </a:p>
          <a:p>
            <a:r>
              <a:rPr lang="en-US" altLang="zh-CN" dirty="0" smtClean="0"/>
              <a:t>Represents any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as a product of three matrices: </a:t>
            </a:r>
            <a:r>
              <a:rPr lang="en-US" altLang="zh-CN" b="1" dirty="0" smtClean="0"/>
              <a:t>U</a:t>
            </a:r>
            <a:r>
              <a:rPr lang="el-GR" altLang="zh-CN" b="1" dirty="0" smtClean="0"/>
              <a:t>Σ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</a:p>
          <a:p>
            <a:r>
              <a:rPr lang="en-US" altLang="zh-CN" dirty="0"/>
              <a:t>MATLAB </a:t>
            </a:r>
            <a:r>
              <a:rPr lang="en-US" altLang="zh-CN" dirty="0" smtClean="0"/>
              <a:t>command: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[U,S,V]=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	</a:t>
            </a:r>
            <a:r>
              <a:rPr lang="en-US" altLang="zh-CN" sz="5400" b="1" dirty="0" smtClean="0"/>
              <a:t>U</a:t>
            </a:r>
            <a:r>
              <a:rPr lang="el-GR" altLang="zh-CN" sz="5400" b="1" dirty="0" smtClean="0"/>
              <a:t>Σ</a:t>
            </a:r>
            <a:r>
              <a:rPr lang="en-US" altLang="zh-CN" sz="5400" b="1" dirty="0" smtClean="0"/>
              <a:t>V</a:t>
            </a:r>
            <a:r>
              <a:rPr lang="en-US" altLang="zh-CN" sz="5400" b="1" baseline="30000" dirty="0" smtClean="0"/>
              <a:t>T</a:t>
            </a:r>
            <a:r>
              <a:rPr lang="en-US" altLang="zh-CN" sz="5400" b="1" dirty="0" smtClean="0"/>
              <a:t> = A</a:t>
            </a:r>
            <a:endParaRPr lang="en-US" altLang="zh-CN" sz="5400" b="1" dirty="0"/>
          </a:p>
          <a:p>
            <a:r>
              <a:rPr lang="en-US" altLang="zh-CN" dirty="0" smtClean="0"/>
              <a:t>Where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are rotation matrices, and </a:t>
            </a:r>
            <a:r>
              <a:rPr lang="el-GR" altLang="zh-CN" b="1" dirty="0"/>
              <a:t>Σ </a:t>
            </a:r>
            <a:r>
              <a:rPr lang="en-US" altLang="zh-CN" dirty="0" smtClean="0"/>
              <a:t>is a scaling matrix. For example:</a:t>
            </a:r>
            <a:endParaRPr lang="en-US" altLang="zh-CN" baseline="30000" dirty="0" smtClean="0"/>
          </a:p>
          <a:p>
            <a:endParaRPr lang="zh-CN" altLang="en-US" b="1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5" y="3852196"/>
            <a:ext cx="7690609" cy="1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Vectors have two main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6" y="3154364"/>
            <a:ext cx="3614494" cy="23621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Vectors can represent an offset in 2D or 3D space</a:t>
            </a:r>
          </a:p>
          <a:p>
            <a:r>
              <a:rPr lang="en-US" dirty="0" smtClean="0"/>
              <a:t>Points are just vectors from the origin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1" y="982579"/>
            <a:ext cx="3727550" cy="483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(pixels, gradients at an image </a:t>
            </a:r>
            <a:r>
              <a:rPr lang="en-US" dirty="0" err="1" smtClean="0"/>
              <a:t>keypoint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can also be treated as a vector</a:t>
            </a:r>
          </a:p>
          <a:p>
            <a:r>
              <a:rPr lang="en-US" dirty="0" smtClean="0"/>
              <a:t>Such vectors don’t have a geometric interpretation, but calculations like “distance” can still have 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2349159" cy="2043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0" y="990600"/>
            <a:ext cx="1066667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Beyond 2D:</a:t>
            </a:r>
          </a:p>
          <a:p>
            <a:pPr lvl="1"/>
            <a:r>
              <a:rPr lang="en-US" altLang="zh-CN" dirty="0" smtClean="0"/>
              <a:t>In general, if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then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 will be 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</a:t>
            </a:r>
            <a:r>
              <a:rPr lang="el-GR" altLang="zh-CN" b="1" dirty="0"/>
              <a:t> Σ</a:t>
            </a:r>
            <a:r>
              <a:rPr lang="en-US" altLang="zh-CN" dirty="0"/>
              <a:t> will be </a:t>
            </a:r>
            <a:r>
              <a:rPr lang="en-US" altLang="zh-CN" i="1" dirty="0"/>
              <a:t>m</a:t>
            </a:r>
            <a:r>
              <a:rPr lang="en-US" altLang="zh-CN" dirty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and 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  <a:r>
              <a:rPr lang="en-US" altLang="zh-CN" dirty="0" smtClean="0"/>
              <a:t> will be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(Note the dimensions work out to produce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after multiplication)</a:t>
            </a:r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 smtClean="0"/>
          </a:p>
          <a:p>
            <a:pPr lvl="1"/>
            <a:endParaRPr lang="en-US" altLang="zh-CN" b="1" baseline="30000" dirty="0"/>
          </a:p>
          <a:p>
            <a:pPr lvl="1"/>
            <a:endParaRPr lang="en-US" altLang="zh-CN" b="1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191000"/>
            <a:ext cx="74009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69" y="4800600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Singular Value Decomposition (SVD)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U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are always rotation matrices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smtClean="0"/>
              <a:t>Geometric </a:t>
            </a:r>
            <a:r>
              <a:rPr lang="en-US" altLang="zh-CN" dirty="0"/>
              <a:t>rotation may not be an applicable concept, depending on the </a:t>
            </a:r>
            <a:r>
              <a:rPr lang="en-US" altLang="zh-CN" dirty="0" smtClean="0"/>
              <a:t>matrix. So we call them “unitary” matrices – each column is a unit vector. </a:t>
            </a:r>
          </a:p>
          <a:p>
            <a:r>
              <a:rPr lang="el-GR" altLang="zh-CN" b="1" dirty="0"/>
              <a:t>Σ </a:t>
            </a:r>
            <a:r>
              <a:rPr lang="en-US" altLang="zh-CN" dirty="0" smtClean="0"/>
              <a:t>is a diagonal matrix</a:t>
            </a:r>
          </a:p>
          <a:p>
            <a:pPr lvl="1"/>
            <a:r>
              <a:rPr lang="en-US" altLang="zh-CN" dirty="0" smtClean="0"/>
              <a:t>The number of nonzero entries = rank of </a:t>
            </a:r>
            <a:r>
              <a:rPr lang="en-US" altLang="zh-CN" b="1" dirty="0" smtClean="0"/>
              <a:t>A</a:t>
            </a:r>
          </a:p>
          <a:p>
            <a:pPr lvl="1"/>
            <a:r>
              <a:rPr lang="en-US" altLang="zh-CN" dirty="0" smtClean="0"/>
              <a:t>The algorithm always sorts the entries high to low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We’ve discussed SVD in terms of geometric transformation matrices</a:t>
            </a:r>
          </a:p>
          <a:p>
            <a:r>
              <a:rPr lang="en-US" altLang="zh-CN" dirty="0" smtClean="0"/>
              <a:t>But SVD of an image matrix can also be very useful</a:t>
            </a:r>
          </a:p>
          <a:p>
            <a:r>
              <a:rPr lang="en-US" altLang="zh-CN" dirty="0" smtClean="0"/>
              <a:t>To understand this, we’ll look at a less geometric interpretation of what SVD is doing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3" y="3578853"/>
            <a:ext cx="7883949" cy="1526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4" y="1016837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2340813"/>
            <a:ext cx="7776411" cy="39837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000" dirty="0" smtClean="0"/>
              <a:t>Look at how the multiplication works out, left to right:</a:t>
            </a:r>
          </a:p>
          <a:p>
            <a:r>
              <a:rPr lang="en-US" altLang="zh-CN" sz="3000" dirty="0" smtClean="0"/>
              <a:t>Column 1 of </a:t>
            </a:r>
            <a:r>
              <a:rPr lang="en-US" altLang="zh-CN" sz="3000" b="1" dirty="0" smtClean="0"/>
              <a:t>U</a:t>
            </a:r>
            <a:r>
              <a:rPr lang="en-US" altLang="zh-CN" sz="3000" dirty="0" smtClean="0"/>
              <a:t> gets scaled by the first value from </a:t>
            </a:r>
            <a:r>
              <a:rPr lang="el-GR" altLang="zh-CN" sz="3000" b="1" dirty="0"/>
              <a:t>Σ</a:t>
            </a:r>
            <a:r>
              <a:rPr lang="en-US" altLang="zh-CN" sz="3000" dirty="0" smtClean="0"/>
              <a:t>.</a:t>
            </a:r>
          </a:p>
          <a:p>
            <a:endParaRPr lang="en-US" altLang="zh-CN" sz="3000" dirty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r>
              <a:rPr lang="en-US" altLang="zh-CN" sz="3000" dirty="0" smtClean="0"/>
              <a:t>The resulting vector gets scaled by row 1 of </a:t>
            </a:r>
            <a:r>
              <a:rPr lang="en-US" altLang="zh-CN" sz="3000" b="1" dirty="0" smtClean="0"/>
              <a:t>V</a:t>
            </a:r>
            <a:r>
              <a:rPr lang="en-US" altLang="zh-CN" sz="3000" b="1" baseline="30000" dirty="0" smtClean="0"/>
              <a:t>T</a:t>
            </a:r>
            <a:r>
              <a:rPr lang="en-US" altLang="zh-CN" sz="3000" dirty="0" smtClean="0"/>
              <a:t> to produce a contribution to the columns of </a:t>
            </a:r>
            <a:r>
              <a:rPr lang="en-US" altLang="zh-CN" sz="3000" b="1" dirty="0" smtClean="0"/>
              <a:t>A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486779"/>
            <a:ext cx="533400" cy="55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121749" y="4937544"/>
            <a:ext cx="193601" cy="7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4950286"/>
            <a:ext cx="8005011" cy="114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Each product of (</a:t>
            </a:r>
            <a:r>
              <a:rPr lang="en-US" altLang="zh-CN" sz="3000" i="1" dirty="0" smtClean="0"/>
              <a:t>column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of </a:t>
            </a:r>
            <a:r>
              <a:rPr lang="en-US" altLang="zh-CN" sz="3000" b="1" i="1" dirty="0"/>
              <a:t>U</a:t>
            </a:r>
            <a:r>
              <a:rPr lang="en-US" altLang="zh-CN" sz="3000" dirty="0" smtClean="0"/>
              <a:t>)</a:t>
            </a:r>
            <a:r>
              <a:rPr lang="en-US" altLang="zh-CN" sz="3000" b="1" dirty="0" smtClean="0"/>
              <a:t>∙</a:t>
            </a:r>
            <a:r>
              <a:rPr lang="en-US" altLang="zh-CN" sz="3000" dirty="0" smtClean="0"/>
              <a:t>(</a:t>
            </a:r>
            <a:r>
              <a:rPr lang="en-US" altLang="zh-CN" sz="3000" i="1" dirty="0"/>
              <a:t>value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from </a:t>
            </a:r>
            <a:r>
              <a:rPr lang="el-GR" altLang="zh-CN" sz="3000" b="1" i="1" dirty="0"/>
              <a:t>Σ</a:t>
            </a:r>
            <a:r>
              <a:rPr lang="en-US" altLang="zh-CN" sz="3000" dirty="0" smtClean="0"/>
              <a:t>)</a:t>
            </a:r>
            <a:r>
              <a:rPr lang="en-US" altLang="zh-CN" sz="3000" b="1" dirty="0" smtClean="0"/>
              <a:t>∙</a:t>
            </a:r>
            <a:r>
              <a:rPr lang="en-US" altLang="zh-CN" sz="3000" dirty="0"/>
              <a:t>(</a:t>
            </a:r>
            <a:r>
              <a:rPr lang="en-US" altLang="zh-CN" sz="3000" i="1" dirty="0" smtClean="0"/>
              <a:t>row </a:t>
            </a:r>
            <a:r>
              <a:rPr lang="en-US" altLang="zh-CN" sz="3000" i="1" dirty="0" err="1" smtClean="0"/>
              <a:t>i</a:t>
            </a:r>
            <a:r>
              <a:rPr lang="en-US" altLang="zh-CN" sz="3000" i="1" dirty="0" smtClean="0"/>
              <a:t> of </a:t>
            </a:r>
            <a:r>
              <a:rPr lang="en-US" altLang="zh-CN" sz="3000" b="1" i="1" dirty="0" smtClean="0"/>
              <a:t>V</a:t>
            </a:r>
            <a:r>
              <a:rPr lang="en-US" altLang="zh-CN" sz="3000" b="1" i="1" baseline="30000" dirty="0" smtClean="0"/>
              <a:t>T</a:t>
            </a:r>
            <a:r>
              <a:rPr lang="en-US" altLang="zh-CN" sz="3000" dirty="0" smtClean="0"/>
              <a:t>) produces a component of the final </a:t>
            </a:r>
            <a:r>
              <a:rPr lang="en-US" altLang="zh-CN" sz="3000" b="1" dirty="0" smtClean="0"/>
              <a:t>A</a:t>
            </a:r>
            <a:r>
              <a:rPr lang="en-US" altLang="zh-CN" sz="3000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37" y="3619411"/>
            <a:ext cx="1454522" cy="1219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5662" y="2616334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6326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=</a:t>
            </a:r>
            <a:endParaRPr lang="en-US" sz="6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7883949" cy="1526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384701"/>
            <a:ext cx="7824166" cy="15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We’re building </a:t>
            </a:r>
            <a:r>
              <a:rPr lang="en-US" altLang="zh-CN" sz="3000" b="1" dirty="0" smtClean="0"/>
              <a:t>A </a:t>
            </a:r>
            <a:r>
              <a:rPr lang="en-US" altLang="zh-CN" sz="3000" dirty="0" smtClean="0"/>
              <a:t>as a linear combination of the columns of</a:t>
            </a:r>
            <a:r>
              <a:rPr lang="en-US" altLang="zh-CN" sz="3000" i="1" dirty="0" smtClean="0"/>
              <a:t> </a:t>
            </a:r>
            <a:r>
              <a:rPr lang="en-US" altLang="zh-CN" sz="3000" b="1" i="1" dirty="0" smtClean="0"/>
              <a:t>U</a:t>
            </a:r>
            <a:endParaRPr lang="en-US" altLang="zh-CN" sz="3000" b="1" dirty="0" smtClean="0"/>
          </a:p>
          <a:p>
            <a:r>
              <a:rPr lang="en-US" altLang="zh-CN" sz="3000" dirty="0" smtClean="0"/>
              <a:t>Using all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, we’ll rebuild the original matrix perfectly</a:t>
            </a:r>
          </a:p>
          <a:p>
            <a:r>
              <a:rPr lang="en-US" altLang="zh-CN" sz="3000" dirty="0" smtClean="0"/>
              <a:t>But, in real-world data, often we can just use the first few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 and we’ll get something close (e.g. the first </a:t>
            </a:r>
            <a:r>
              <a:rPr lang="en-US" altLang="zh-CN" sz="3000" b="1" i="1" dirty="0" err="1" smtClean="0"/>
              <a:t>A</a:t>
            </a:r>
            <a:r>
              <a:rPr lang="en-US" altLang="zh-CN" sz="3000" b="1" i="1" baseline="-25000" dirty="0" err="1" smtClean="0"/>
              <a:t>partial</a:t>
            </a:r>
            <a:r>
              <a:rPr lang="en-US" altLang="zh-CN" sz="3000" dirty="0" smtClean="0"/>
              <a:t>, above)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9" y="3388732"/>
            <a:ext cx="8005011" cy="2783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 smtClean="0"/>
              <a:t>We can call those first few columns of</a:t>
            </a:r>
            <a:r>
              <a:rPr lang="en-US" altLang="zh-CN" sz="3000" i="1" dirty="0" smtClean="0"/>
              <a:t> </a:t>
            </a:r>
            <a:r>
              <a:rPr lang="en-US" altLang="zh-CN" sz="3000" b="1" i="1" dirty="0" smtClean="0"/>
              <a:t>U </a:t>
            </a:r>
            <a:r>
              <a:rPr lang="en-US" altLang="zh-CN" sz="3000" dirty="0" smtClean="0"/>
              <a:t>the </a:t>
            </a:r>
            <a:r>
              <a:rPr lang="en-US" altLang="zh-CN" sz="3000" i="1" dirty="0" smtClean="0"/>
              <a:t>Principal Components</a:t>
            </a:r>
            <a:r>
              <a:rPr lang="en-US" altLang="zh-CN" sz="3000" dirty="0" smtClean="0"/>
              <a:t> of the data</a:t>
            </a:r>
          </a:p>
          <a:p>
            <a:r>
              <a:rPr lang="en-US" altLang="zh-CN" sz="3000" dirty="0" smtClean="0"/>
              <a:t>They show the major patterns that can be added to produce the columns of the original matrix</a:t>
            </a:r>
          </a:p>
          <a:p>
            <a:r>
              <a:rPr lang="en-US" altLang="zh-CN" sz="3000" dirty="0" smtClean="0"/>
              <a:t>The rows of </a:t>
            </a:r>
            <a:r>
              <a:rPr lang="en-US" altLang="zh-CN" sz="3000" b="1" dirty="0" smtClean="0"/>
              <a:t>V</a:t>
            </a:r>
            <a:r>
              <a:rPr lang="en-US" altLang="zh-CN" sz="3000" b="1" baseline="30000" dirty="0" smtClean="0"/>
              <a:t>T</a:t>
            </a:r>
            <a:r>
              <a:rPr lang="en-US" altLang="zh-CN" sz="3000" dirty="0" smtClean="0"/>
              <a:t> show how the </a:t>
            </a:r>
            <a:r>
              <a:rPr lang="en-US" altLang="zh-CN" sz="3000" i="1" dirty="0" smtClean="0"/>
              <a:t>principal components</a:t>
            </a:r>
            <a:r>
              <a:rPr lang="en-US" altLang="zh-CN" sz="3000" dirty="0" smtClean="0"/>
              <a:t> are mixed to produce the columns of the matrix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22" y="1704932"/>
            <a:ext cx="835112" cy="699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2133600"/>
            <a:ext cx="5080914" cy="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4" y="1016837"/>
            <a:ext cx="7400925" cy="132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3083011"/>
            <a:ext cx="3128211" cy="3983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We can look at </a:t>
            </a:r>
            <a:r>
              <a:rPr lang="el-GR" altLang="zh-CN" sz="2800" b="1" dirty="0"/>
              <a:t>Σ </a:t>
            </a:r>
            <a:r>
              <a:rPr lang="en-US" altLang="zh-CN" sz="3000" dirty="0" smtClean="0"/>
              <a:t>to see that the first column has a large effect</a:t>
            </a:r>
            <a:endParaRPr lang="en-US" altLang="zh-CN" sz="3000" b="1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3429000"/>
            <a:ext cx="3657600" cy="39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 smtClean="0"/>
              <a:t>while the second column has a much smaller effect in this example</a:t>
            </a:r>
            <a:endParaRPr lang="en-US" altLang="zh-CN" sz="3000" b="1" dirty="0" smtClean="0"/>
          </a:p>
          <a:p>
            <a:endParaRPr lang="en-US" altLang="zh-CN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9800" y="1828800"/>
            <a:ext cx="533400" cy="125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81400" y="2159837"/>
            <a:ext cx="918412" cy="1338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4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4196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43000"/>
            <a:ext cx="4419600" cy="3676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en-US" altLang="zh-CN" dirty="0"/>
              <a:t>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66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image, using </a:t>
            </a:r>
            <a:r>
              <a:rPr lang="en-US" b="1" dirty="0" smtClean="0"/>
              <a:t>only the first 10</a:t>
            </a:r>
            <a:r>
              <a:rPr lang="en-US" dirty="0" smtClean="0"/>
              <a:t> of 300 principal components produces a recognizable reconstruction</a:t>
            </a:r>
          </a:p>
          <a:p>
            <a:r>
              <a:rPr lang="en-US" dirty="0" smtClean="0"/>
              <a:t>So, SVD can be used for 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23984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362200"/>
            <a:ext cx="8005011" cy="3962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000" dirty="0" smtClean="0"/>
              <a:t>Remember, </a:t>
            </a:r>
            <a:r>
              <a:rPr lang="en-US" altLang="zh-CN" sz="3000" dirty="0"/>
              <a:t>columns of</a:t>
            </a:r>
            <a:r>
              <a:rPr lang="en-US" altLang="zh-CN" sz="3000" i="1" dirty="0"/>
              <a:t> </a:t>
            </a:r>
            <a:r>
              <a:rPr lang="en-US" altLang="zh-CN" sz="3000" b="1" i="1" dirty="0"/>
              <a:t>U </a:t>
            </a:r>
            <a:r>
              <a:rPr lang="en-US" altLang="zh-CN" sz="3000" dirty="0" smtClean="0"/>
              <a:t>are the </a:t>
            </a:r>
            <a:r>
              <a:rPr lang="en-US" altLang="zh-CN" sz="3000" i="1" dirty="0"/>
              <a:t>Principal Components</a:t>
            </a:r>
            <a:r>
              <a:rPr lang="en-US" altLang="zh-CN" sz="3000" dirty="0"/>
              <a:t> of the </a:t>
            </a:r>
            <a:r>
              <a:rPr lang="en-US" altLang="zh-CN" sz="3000" dirty="0" smtClean="0"/>
              <a:t>data: the major patterns that can be added to produce the columns of the original matrix</a:t>
            </a:r>
          </a:p>
          <a:p>
            <a:r>
              <a:rPr lang="en-US" altLang="zh-CN" sz="3000" dirty="0" smtClean="0"/>
              <a:t>One use of this is to construct a matrix where each column is a separate data sample</a:t>
            </a:r>
          </a:p>
          <a:p>
            <a:r>
              <a:rPr lang="en-US" altLang="zh-CN" sz="3000" dirty="0" smtClean="0"/>
              <a:t>Run SVD on that matrix, and look at the first few columns of </a:t>
            </a:r>
            <a:r>
              <a:rPr lang="en-US" altLang="zh-CN" sz="3000" b="1" i="1" dirty="0" smtClean="0"/>
              <a:t>U</a:t>
            </a:r>
            <a:r>
              <a:rPr lang="en-US" altLang="zh-CN" sz="3000" dirty="0" smtClean="0"/>
              <a:t> to see patterns that are common among the columns</a:t>
            </a:r>
          </a:p>
          <a:p>
            <a:r>
              <a:rPr lang="en-US" altLang="zh-CN" sz="3000" dirty="0" smtClean="0"/>
              <a:t>This is called </a:t>
            </a:r>
            <a:r>
              <a:rPr lang="en-US" altLang="zh-CN" sz="3000" i="1" dirty="0" smtClean="0"/>
              <a:t>Principal Component Analysis</a:t>
            </a:r>
            <a:r>
              <a:rPr lang="en-US" altLang="zh-CN" sz="3000" dirty="0" smtClean="0"/>
              <a:t> (or PCA) of the data samples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 matrix                is an array of numbers with size </a:t>
                </a:r>
                <a14:m>
                  <m:oMath xmlns:m="http://schemas.openxmlformats.org/officeDocument/2006/math" xmlns="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dirty="0" smtClean="0"/>
                  <a:t>  by  </a:t>
                </a:r>
                <a14:m>
                  <m:oMath xmlns:m="http://schemas.openxmlformats.org/officeDocument/2006/math" xmlns="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/>
                  <a:t>, i.e.  m rows and n columns.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If               , we say that       is square.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81200" y="2819400"/>
            <a:ext cx="4690864" cy="16510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3160" y="1828800"/>
            <a:ext cx="1158240" cy="19431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95400" y="5232954"/>
            <a:ext cx="1084157" cy="17724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24400" y="5148943"/>
            <a:ext cx="381000" cy="337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3" y="1067696"/>
            <a:ext cx="5504670" cy="106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362200"/>
            <a:ext cx="8005011" cy="3962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Often, raw data samples have a lot of redundancy and patterns</a:t>
            </a:r>
          </a:p>
          <a:p>
            <a:r>
              <a:rPr lang="en-US" altLang="zh-CN" sz="3000" dirty="0" smtClean="0"/>
              <a:t>PCA can allow you to represent data samples as weights on the principal components, rather than using the original raw form of the data</a:t>
            </a:r>
          </a:p>
          <a:p>
            <a:r>
              <a:rPr lang="en-US" altLang="zh-CN" sz="3000" dirty="0" smtClean="0"/>
              <a:t>By representing each sample as just those weights, you can represent just the “meat” of what’s different between samples.</a:t>
            </a:r>
          </a:p>
          <a:p>
            <a:r>
              <a:rPr lang="en-US" altLang="zh-CN" sz="3000" dirty="0" smtClean="0"/>
              <a:t>This minimal representation makes machine learning and other algorithms much more efficient</a:t>
            </a:r>
          </a:p>
          <a:p>
            <a:endParaRPr lang="en-US" altLang="zh-CN" sz="3000" dirty="0" smtClean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0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Vectors and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Matrix Operations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Special Matrices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Transformation Matrices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Homogeneous coordinates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Translation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inverse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Matrix rank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Singular Value Decomposition (SVD)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image compression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8394" y="4277001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Computers can compute SVD very quickly. We’ll briefly discuss the algorithm, for those who are interested.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5562600"/>
            <a:ext cx="2743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Addendum: How is SVD computed?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this class: tell MATLAB to do it. Use the result.</a:t>
            </a:r>
          </a:p>
          <a:p>
            <a:r>
              <a:rPr lang="en-US" altLang="zh-CN" dirty="0" smtClean="0"/>
              <a:t>But, if you’re interested, one computer algorithm to do it makes use of Eigenvectors</a:t>
            </a:r>
          </a:p>
          <a:p>
            <a:pPr lvl="1"/>
            <a:r>
              <a:rPr lang="en-US" altLang="zh-CN" dirty="0" smtClean="0"/>
              <a:t>The following material is presented to make SVD less of a “magical black box.” But you will do fine in this class if you treat SVD as a magical black box, as long as you remember its properties from the previous slides.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Eigenvector definition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Suppose we have a square matrix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. We can solve for vector x and scalar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such that Ax=</a:t>
            </a:r>
            <a:r>
              <a:rPr lang="el-GR" altLang="zh-CN" dirty="0"/>
              <a:t> </a:t>
            </a:r>
            <a:r>
              <a:rPr lang="el-GR" altLang="zh-CN" dirty="0" smtClean="0"/>
              <a:t>λ</a:t>
            </a:r>
            <a:r>
              <a:rPr lang="en-US" altLang="zh-CN" dirty="0"/>
              <a:t>x</a:t>
            </a:r>
            <a:endParaRPr lang="en-US" altLang="zh-CN" dirty="0" smtClean="0"/>
          </a:p>
          <a:p>
            <a:r>
              <a:rPr lang="en-US" altLang="zh-CN" dirty="0" smtClean="0"/>
              <a:t>In other words, find vectors where, if we transform them with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the only effect is to scale them with no change in direction.</a:t>
            </a:r>
          </a:p>
          <a:p>
            <a:r>
              <a:rPr lang="en-US" altLang="zh-CN" dirty="0" smtClean="0"/>
              <a:t>These vectors are called eigenvectors (German for “self vector” of the matrix), and the scaling factors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are called eigenvalues</a:t>
            </a:r>
          </a:p>
          <a:p>
            <a:r>
              <a:rPr lang="en-US" altLang="zh-CN" dirty="0" smtClean="0"/>
              <a:t>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x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matrix will have ≤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eigenvectors where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is nonzero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eigenvectors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Computers can find an x </a:t>
            </a:r>
            <a:r>
              <a:rPr lang="en-US" altLang="zh-CN" dirty="0"/>
              <a:t>such that Ax=</a:t>
            </a:r>
            <a:r>
              <a:rPr lang="el-GR" altLang="zh-CN" dirty="0"/>
              <a:t> λ</a:t>
            </a:r>
            <a:r>
              <a:rPr lang="en-US" altLang="zh-CN" dirty="0" smtClean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using this iterative algorithm: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x=random unit vector</a:t>
            </a:r>
          </a:p>
          <a:p>
            <a:pPr lvl="1"/>
            <a:r>
              <a:rPr lang="en-US" altLang="zh-CN" dirty="0" smtClean="0"/>
              <a:t>while(x hasn’t converged)</a:t>
            </a:r>
          </a:p>
          <a:p>
            <a:pPr lvl="2"/>
            <a:r>
              <a:rPr lang="en-US" altLang="zh-CN" dirty="0" smtClean="0"/>
              <a:t>x=Ax</a:t>
            </a:r>
          </a:p>
          <a:p>
            <a:pPr lvl="2"/>
            <a:r>
              <a:rPr lang="en-US" altLang="zh-CN" dirty="0" smtClean="0"/>
              <a:t>normalize x </a:t>
            </a:r>
          </a:p>
          <a:p>
            <a:endParaRPr lang="en-US" altLang="zh-CN" dirty="0"/>
          </a:p>
          <a:p>
            <a:r>
              <a:rPr lang="en-US" altLang="zh-CN" dirty="0" smtClean="0"/>
              <a:t>x will quickly converge to an eigenvector</a:t>
            </a:r>
          </a:p>
          <a:p>
            <a:r>
              <a:rPr lang="en-US" altLang="zh-CN" dirty="0" smtClean="0"/>
              <a:t>Some simple modifications will let this algorithm find all eigenvectors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Eigenvectors are for square matrices, but SVD is for all matrices</a:t>
            </a:r>
            <a:endParaRPr lang="en-US" altLang="zh-CN" dirty="0"/>
          </a:p>
          <a:p>
            <a:r>
              <a:rPr lang="en-US" altLang="zh-CN" dirty="0" smtClean="0"/>
              <a:t>To do </a:t>
            </a:r>
            <a:r>
              <a:rPr lang="en-US" altLang="zh-CN" dirty="0" err="1" smtClean="0"/>
              <a:t>svd</a:t>
            </a:r>
            <a:r>
              <a:rPr lang="en-US" altLang="zh-CN" dirty="0" smtClean="0"/>
              <a:t>(A), computers can do this:</a:t>
            </a:r>
          </a:p>
          <a:p>
            <a:pPr lvl="1"/>
            <a:r>
              <a:rPr lang="en-US" altLang="zh-CN" dirty="0" smtClean="0"/>
              <a:t>Take eigenvectors of AA</a:t>
            </a:r>
            <a:r>
              <a:rPr lang="en-US" altLang="zh-CN" baseline="30000" dirty="0" smtClean="0"/>
              <a:t>T </a:t>
            </a:r>
            <a:r>
              <a:rPr lang="en-US" altLang="zh-CN" dirty="0" smtClean="0"/>
              <a:t>(matrix is always square). </a:t>
            </a:r>
          </a:p>
          <a:p>
            <a:pPr lvl="2"/>
            <a:r>
              <a:rPr lang="en-US" altLang="zh-CN" dirty="0" smtClean="0"/>
              <a:t>These eigenvectors are the columns of </a:t>
            </a:r>
            <a:r>
              <a:rPr lang="en-US" altLang="zh-CN" b="1" dirty="0" smtClean="0"/>
              <a:t>U</a:t>
            </a:r>
            <a:r>
              <a:rPr lang="en-US" altLang="zh-CN" dirty="0" smtClean="0"/>
              <a:t>. </a:t>
            </a:r>
          </a:p>
          <a:p>
            <a:pPr lvl="2"/>
            <a:r>
              <a:rPr lang="en-US" altLang="zh-CN" dirty="0" smtClean="0"/>
              <a:t>Square root of eigen</a:t>
            </a:r>
            <a:r>
              <a:rPr lang="en-US" altLang="zh-CN" i="1" dirty="0" smtClean="0"/>
              <a:t>values</a:t>
            </a:r>
            <a:r>
              <a:rPr lang="en-US" altLang="zh-CN" dirty="0" smtClean="0"/>
              <a:t> are the singular values (the entries of </a:t>
            </a:r>
            <a:r>
              <a:rPr lang="el-GR" altLang="zh-CN" b="1" dirty="0"/>
              <a:t>Σ</a:t>
            </a:r>
            <a:r>
              <a:rPr lang="en-US" altLang="zh-CN" dirty="0" smtClean="0"/>
              <a:t>).</a:t>
            </a:r>
            <a:endParaRPr lang="en-US" altLang="zh-CN" baseline="30000" dirty="0" smtClean="0"/>
          </a:p>
          <a:p>
            <a:pPr lvl="1"/>
            <a:r>
              <a:rPr lang="en-US" altLang="zh-CN" dirty="0"/>
              <a:t>Take eigenvectors of 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A (matrix is always square). </a:t>
            </a:r>
          </a:p>
          <a:p>
            <a:pPr lvl="2"/>
            <a:r>
              <a:rPr lang="en-US" altLang="zh-CN" dirty="0" smtClean="0"/>
              <a:t>These eigenvectors are columns of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(or rows of </a:t>
            </a:r>
            <a:r>
              <a:rPr lang="en-US" altLang="zh-CN" b="1" dirty="0" smtClean="0"/>
              <a:t>V</a:t>
            </a:r>
            <a:r>
              <a:rPr lang="en-US" altLang="zh-CN" b="1" baseline="30000" dirty="0" smtClean="0"/>
              <a:t>T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 SVD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11" y="1417639"/>
            <a:ext cx="8229600" cy="32305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Moral of the story: SVD is fast, even for large matrices</a:t>
            </a:r>
          </a:p>
          <a:p>
            <a:r>
              <a:rPr lang="en-US" altLang="zh-CN" dirty="0" smtClean="0"/>
              <a:t>It’s useful for a lot of stuff</a:t>
            </a:r>
          </a:p>
          <a:p>
            <a:r>
              <a:rPr lang="en-US" altLang="zh-CN" dirty="0" smtClean="0"/>
              <a:t>There are also other algorithms to compute SVD or part of the SVD</a:t>
            </a:r>
          </a:p>
          <a:p>
            <a:pPr lvl="1"/>
            <a:r>
              <a:rPr lang="en-US" altLang="zh-CN" dirty="0" smtClean="0"/>
              <a:t>MATLAB’s </a:t>
            </a:r>
            <a:r>
              <a:rPr lang="en-US" altLang="zh-CN" dirty="0" err="1" smtClean="0"/>
              <a:t>svd</a:t>
            </a:r>
            <a:r>
              <a:rPr lang="en-US" altLang="zh-CN" dirty="0" smtClean="0"/>
              <a:t>() command has options to efficiently compute only what you need, if performance becomes an issue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084254"/>
            <a:ext cx="5591467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detailed geometric explanation of SVD is here:</a:t>
            </a:r>
          </a:p>
          <a:p>
            <a:r>
              <a:rPr lang="en-US" dirty="0">
                <a:hlinkClick r:id="rId2"/>
              </a:rPr>
              <a:t>http://www.ams.org/samplings/feature-column/fcarc-svd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Vectors and matrices</a:t>
            </a:r>
            <a:endParaRPr lang="en-US" dirty="0" smtClean="0"/>
          </a:p>
          <a:p>
            <a:pPr lvl="1"/>
            <a:r>
              <a:rPr lang="en-US" dirty="0" smtClean="0"/>
              <a:t>Basic Matrix Operations</a:t>
            </a:r>
          </a:p>
          <a:p>
            <a:pPr lvl="1"/>
            <a:r>
              <a:rPr lang="en-US" dirty="0" smtClean="0"/>
              <a:t>Special Matrices</a:t>
            </a:r>
          </a:p>
          <a:p>
            <a:r>
              <a:rPr lang="en-US" dirty="0" smtClean="0">
                <a:hlinkClick r:id="rId3" action="ppaction://hlinksldjump"/>
              </a:rPr>
              <a:t>Transformation Matrices</a:t>
            </a:r>
            <a:endParaRPr lang="en-US" sz="1300" dirty="0" smtClean="0"/>
          </a:p>
          <a:p>
            <a:pPr lvl="1"/>
            <a:r>
              <a:rPr lang="en-US" dirty="0" smtClean="0"/>
              <a:t>Homogeneous coordinates</a:t>
            </a:r>
          </a:p>
          <a:p>
            <a:pPr lvl="1"/>
            <a:r>
              <a:rPr lang="en-US" dirty="0" smtClean="0"/>
              <a:t>Translation</a:t>
            </a:r>
          </a:p>
          <a:p>
            <a:r>
              <a:rPr lang="en-US" dirty="0" smtClean="0">
                <a:hlinkClick r:id="rId4" action="ppaction://hlinksldjump"/>
              </a:rPr>
              <a:t>Matrix inverse</a:t>
            </a:r>
            <a:endParaRPr lang="en-US" sz="1300" dirty="0" smtClean="0"/>
          </a:p>
          <a:p>
            <a:r>
              <a:rPr lang="en-US" dirty="0" smtClean="0">
                <a:hlinkClick r:id="rId5" action="ppaction://hlinksldjump"/>
              </a:rPr>
              <a:t>Matrix rank</a:t>
            </a:r>
            <a:endParaRPr lang="en-US" sz="1300" dirty="0" smtClean="0"/>
          </a:p>
          <a:p>
            <a:r>
              <a:rPr lang="en-US" dirty="0" smtClean="0">
                <a:hlinkClick r:id="rId6" action="ppaction://hlinksldjump"/>
              </a:rPr>
              <a:t>Singular Value Decomposition (SVD)</a:t>
            </a:r>
            <a:endParaRPr lang="en-US" sz="1300" dirty="0" smtClean="0"/>
          </a:p>
          <a:p>
            <a:pPr lvl="1"/>
            <a:r>
              <a:rPr lang="en-US" dirty="0" smtClean="0"/>
              <a:t>Use for image compression</a:t>
            </a:r>
          </a:p>
          <a:p>
            <a:pPr lvl="1"/>
            <a:r>
              <a:rPr lang="en-US" dirty="0" smtClean="0"/>
              <a:t>Use for Principal Component Analysis (PCA)</a:t>
            </a:r>
          </a:p>
          <a:p>
            <a:pPr lvl="1"/>
            <a:r>
              <a:rPr lang="en-US" dirty="0" smtClean="0"/>
              <a:t>Computer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D956-D542-48CF-88A0-1BAC9D1EF7D8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2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1" y="1355028"/>
            <a:ext cx="2590800" cy="15282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0" y="1471435"/>
            <a:ext cx="1295400" cy="1295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71706" y="3154364"/>
            <a:ext cx="7500694" cy="2362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MATLAB represents an image as a matrix of pixel </a:t>
            </a:r>
            <a:r>
              <a:rPr lang="en-US" dirty="0" err="1" smtClean="0"/>
              <a:t>brightnesses</a:t>
            </a:r>
            <a:endParaRPr lang="en-US" dirty="0" smtClean="0"/>
          </a:p>
          <a:p>
            <a:r>
              <a:rPr lang="en-US" dirty="0" smtClean="0"/>
              <a:t>Note that matrix coordinates are NOT Cartesian coordinates. The upper left corner is [</a:t>
            </a:r>
            <a:r>
              <a:rPr lang="en-US" dirty="0" err="1" smtClean="0"/>
              <a:t>y,x</a:t>
            </a:r>
            <a:r>
              <a:rPr lang="en-US" dirty="0" smtClean="0"/>
              <a:t>] = (1,1)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1210714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296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8"/>
            <a:ext cx="8229600" cy="1143000"/>
          </a:xfrm>
        </p:spPr>
        <p:txBody>
          <a:bodyPr/>
          <a:lstStyle/>
          <a:p>
            <a:r>
              <a:rPr lang="en-US" dirty="0" smtClean="0"/>
              <a:t>Color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8" y="990601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Grayscale images have one number per pixel, and are stored as an m × n matrix.</a:t>
            </a:r>
          </a:p>
          <a:p>
            <a:r>
              <a:rPr lang="en-US" dirty="0" smtClean="0"/>
              <a:t>Color images have 3 numbers per pixel – red, green, and blue </a:t>
            </a:r>
            <a:r>
              <a:rPr lang="en-US" dirty="0" err="1" smtClean="0"/>
              <a:t>brightnesses</a:t>
            </a:r>
            <a:endParaRPr lang="en-US" dirty="0" smtClean="0"/>
          </a:p>
          <a:p>
            <a:r>
              <a:rPr lang="en-US" dirty="0" smtClean="0"/>
              <a:t>Stored as an m × n × 3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03E1-6E47-40CE-BD67-69BD9457A06F}" type="datetime5">
              <a:rPr lang="en-US" smtClean="0"/>
              <a:pPr/>
              <a:t>23-Sep-14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C490-98B8-074B-BB30-37775A2447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709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73" y="3505201"/>
            <a:ext cx="3187552" cy="235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3730709"/>
            <a:ext cx="1803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8690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\in \mathbb{R}^{n \times 1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x}^T \mathbf{y} =&#10;\begin{bmatrix}&#10;x_1 &amp; \dots &amp; x_n&#10;\end{bmatrix}&#10;\begin{bmatrix}&#10;y_1 \\ \vdots \\ y_n&#10;\end{bmatrix}&#10;= \sum_{i=1}^n x_i y_i \qquad (\textrm{scalar})$ 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 &amp; b \\&#10;c &amp; d&#10;\end{bmatrix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det}(\mathbf{A}) = ad - bc$ 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det}(\mathbf{A} \mathbf{B}) &amp;= \textrm{det}(\mathbf{B} \mathbf{A}) \\&#10;\textrm{det}(\mathbf{A}^{-1}) &amp;= \frac{1}{\textrm{det}(\mathbf{A})} \\&#10;\textrm{det}(\mathbf{A}^T) &amp;= \textrm{det}(\mathbf{A}) \\&#10;\textrm{det}(\mathbf{A}) = 0 &amp; \Leftrightarrow \mathbf{A} \textrm{  is singular} &#10;\end{alig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tr}(\mathbf{A}) = \textrm{sum of diagonal elements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textrm{tr} (\mathbf{A} \mathbf{B}) &#10;&amp; = \textrm{tr} (\mathbf{B} \mathbf{A}) \\&#10;\textrm{tr} (\mathbf{A} + \mathbf{B})&#10;&amp; = \textrm{tr}(\mathbf{A}) + \textrm{tr} (\mathbf{B})&#10;\end{align*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\mathbf{A}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^T = -\mathbf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(\mathbf{A}^{-1})^{-1} &amp;= \mathbf{A} \\&#10;(\mathbf{A} \mathbf{B})^{-1} &amp;= \mathbf{B}^{-1} \mathbf{A}^{-1} \\&#10;\mathbf{A}^{-T} &amp; \triangleq (\mathbf{A}^{T})^{-1} = (\mathbf{A}^{-1})^T &#10;\end{align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align*}&#10;\textrm{col-rank}(\mathbf{A}) &amp;= &#10;\textrm{ the maximum number of linearly independent column vectors of } \mathbf{A} \\&#10;\textrm{row-rank}(\mathbf{A}) &amp;= &#10;\textrm{ the maximum number of linearly independent row vectors of } \mathbf{A} &#10;\end{align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extrm{rank}(\mathbf{A})\triangleq \textrm{col-rank}(\mathbf{A})= \textrm{row-rank}(\mathbf{A}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\in \mathbb{R}^{1 \times n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^T = &#10;\begin{bmatrix}&#10;v_1 &amp; v_2 &amp; \dots &amp; v_n&#10;\end{bmatrix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v} = &#10;\begin{bmatrix}&#10;v_1 \\ v_2 \\ \vdots \\ v_n&#10;\end{bmatrix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= &#10;\begin{bmatrix}&#10;a_{11} &amp; a_{12} &amp; a_{13} &amp; \dots &amp; a_{1n} \\&#10;a_{21} &amp; a_{22} &amp; a_{23} &amp; \dots &amp; a_{2n} \\&#10;\vdots &amp; &amp; &amp; &amp; \vdots \\&#10;a_{m1} &amp; a_{m2} &amp; a_{m3} &amp; \dots &amp; a_{mn}&#10;\end{bmatrix}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{A} \in \mathbb{R}^{m \times n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m = n$&#10;&#10;&#10;\end{document}"/>
  <p:tag name="IGUANATEXSIZE" val="20"/>
</p:tagLst>
</file>

<file path=ppt/theme/theme1.xml><?xml version="1.0" encoding="utf-8"?>
<a:theme xmlns:a="http://schemas.openxmlformats.org/drawingml/2006/main" name="CS223B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3522</Words>
  <Application>Microsoft Macintosh PowerPoint</Application>
  <PresentationFormat>On-screen Show (4:3)</PresentationFormat>
  <Paragraphs>661</Paragraphs>
  <Slides>77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CS223B_slides_template</vt:lpstr>
      <vt:lpstr>Equation</vt:lpstr>
      <vt:lpstr>Linear Algebra Primer</vt:lpstr>
      <vt:lpstr>Outline</vt:lpstr>
      <vt:lpstr>Outline</vt:lpstr>
      <vt:lpstr>Vector</vt:lpstr>
      <vt:lpstr>Vector</vt:lpstr>
      <vt:lpstr>Vectors have two main uses</vt:lpstr>
      <vt:lpstr>Matrix</vt:lpstr>
      <vt:lpstr>Images</vt:lpstr>
      <vt:lpstr>Color Images</vt:lpstr>
      <vt:lpstr>Basic 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PowerPoint Presentation</vt:lpstr>
      <vt:lpstr>PowerPoint Presentation</vt:lpstr>
      <vt:lpstr>Special Matrices</vt:lpstr>
      <vt:lpstr>Special Matrices</vt:lpstr>
      <vt:lpstr>Outline</vt:lpstr>
      <vt:lpstr>Transformation</vt:lpstr>
      <vt:lpstr>Rotation</vt:lpstr>
      <vt:lpstr>Rotation</vt:lpstr>
      <vt:lpstr>Rotation</vt:lpstr>
      <vt:lpstr>Rotation</vt:lpstr>
      <vt:lpstr>2D Rotation Matrix Formula</vt:lpstr>
      <vt:lpstr>Transformation Matrices</vt:lpstr>
      <vt:lpstr>Homogeneous system</vt:lpstr>
      <vt:lpstr>Homogeneous system</vt:lpstr>
      <vt:lpstr>Homogeneous system</vt:lpstr>
      <vt:lpstr>Homogeneous system</vt:lpstr>
      <vt:lpstr>2D Translation</vt:lpstr>
      <vt:lpstr>PowerPoint Presentation</vt:lpstr>
      <vt:lpstr>Scaling</vt:lpstr>
      <vt:lpstr>Scaling Equation</vt:lpstr>
      <vt:lpstr>Scaling &amp; Translating</vt:lpstr>
      <vt:lpstr>Scaling &amp; Translating</vt:lpstr>
      <vt:lpstr>Translating &amp; Scaling   != Scaling &amp; Translating</vt:lpstr>
      <vt:lpstr>Rotation</vt:lpstr>
      <vt:lpstr>Rotation Equations</vt:lpstr>
      <vt:lpstr>Rotation Matrix Properties</vt:lpstr>
      <vt:lpstr>Properties</vt:lpstr>
      <vt:lpstr>Rotation+ Scaling +Translation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Linear independence</vt:lpstr>
      <vt:lpstr>Linear independence</vt:lpstr>
      <vt:lpstr>Matrix rank</vt:lpstr>
      <vt:lpstr>Matrix rank</vt:lpstr>
      <vt:lpstr>Matrix rank</vt:lpstr>
      <vt:lpstr>Outline</vt:lpstr>
      <vt:lpstr>Singular Value Decomposition (SVD)</vt:lpstr>
      <vt:lpstr>Singular Value Decomposition (SVD)</vt:lpstr>
      <vt:lpstr>Singular Value Decomposition (SVD)</vt:lpstr>
      <vt:lpstr>Singular Value Decomposition (SVD)</vt:lpstr>
      <vt:lpstr>SVD Applications</vt:lpstr>
      <vt:lpstr>SVD Applications</vt:lpstr>
      <vt:lpstr>SVD Applications</vt:lpstr>
      <vt:lpstr>SVD Applications</vt:lpstr>
      <vt:lpstr>SVD Applications</vt:lpstr>
      <vt:lpstr>SVD Applications</vt:lpstr>
      <vt:lpstr>SVD Applications</vt:lpstr>
      <vt:lpstr>Principal Component Analysis</vt:lpstr>
      <vt:lpstr>Principal Component Analysis</vt:lpstr>
      <vt:lpstr>Outline</vt:lpstr>
      <vt:lpstr>Addendum: How is SVD computed?</vt:lpstr>
      <vt:lpstr>Eigenvector definition</vt:lpstr>
      <vt:lpstr>Finding eigenvectors</vt:lpstr>
      <vt:lpstr>Finding SVD</vt:lpstr>
      <vt:lpstr>Finding SVD</vt:lpstr>
      <vt:lpstr>What we have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CV?</dc:title>
  <dc:creator>feifeili</dc:creator>
  <cp:lastModifiedBy>Fei-Fei Li</cp:lastModifiedBy>
  <cp:revision>403</cp:revision>
  <dcterms:created xsi:type="dcterms:W3CDTF">2010-12-21T18:32:41Z</dcterms:created>
  <dcterms:modified xsi:type="dcterms:W3CDTF">2014-09-23T22:29:40Z</dcterms:modified>
</cp:coreProperties>
</file>