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93" r:id="rId3"/>
    <p:sldId id="280" r:id="rId4"/>
    <p:sldId id="294" r:id="rId5"/>
    <p:sldId id="296" r:id="rId6"/>
    <p:sldId id="301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設計" id="{5840EF85-AC94-4CF0-A851-81CC79AAFBB4}">
          <p14:sldIdLst>
            <p14:sldId id="258"/>
            <p14:sldId id="293"/>
            <p14:sldId id="280"/>
            <p14:sldId id="294"/>
            <p14:sldId id="296"/>
            <p14:sldId id="301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昱承 朱" initials="昱承" lastIdx="1" clrIdx="0">
    <p:extLst>
      <p:ext uri="{19B8F6BF-5375-455C-9EA6-DF929625EA0E}">
        <p15:presenceInfo xmlns:p15="http://schemas.microsoft.com/office/powerpoint/2012/main" userId="3d995507defa06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5" autoAdjust="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828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14DB0-407F-464B-8567-70F1AA7C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EC0A1-79A2-4F44-AB2C-C62299F4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3F0E37-0586-49BD-A1B1-922F939B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A1272-70A2-4510-8EF1-85BAD20E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BD805-152E-4508-A4D5-B91FE150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75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 </a:t>
            </a:r>
            <a:r>
              <a:rPr lang="zh-TW" altLang="en-US" dirty="0"/>
              <a:t>架構圖</a:t>
            </a:r>
            <a:endParaRPr lang="zh-TW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CEF3DF-8442-4196-B9C8-8032A4815170}"/>
              </a:ext>
            </a:extLst>
          </p:cNvPr>
          <p:cNvSpPr/>
          <p:nvPr/>
        </p:nvSpPr>
        <p:spPr>
          <a:xfrm>
            <a:off x="2259788" y="34290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輸入影像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1F3CBC7-485A-4061-87A5-78209873E8BC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450557" y="37013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0BC9DDA-10F8-A439-AD6F-36D3F586C154}"/>
              </a:ext>
            </a:extLst>
          </p:cNvPr>
          <p:cNvSpPr/>
          <p:nvPr/>
        </p:nvSpPr>
        <p:spPr>
          <a:xfrm>
            <a:off x="4164932" y="34417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圖像前處理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1DF75C9F-A568-1313-0595-1FBDF298193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355701" y="37140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F37309E-A8C8-CB61-64CE-5517D3F18056}"/>
              </a:ext>
            </a:extLst>
          </p:cNvPr>
          <p:cNvSpPr/>
          <p:nvPr/>
        </p:nvSpPr>
        <p:spPr>
          <a:xfrm>
            <a:off x="6070076" y="34290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路面提取</a:t>
            </a:r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058E0265-06AA-13B9-673B-BD5496D5A781}"/>
              </a:ext>
            </a:extLst>
          </p:cNvPr>
          <p:cNvCxnSpPr>
            <a:cxnSpLocks/>
          </p:cNvCxnSpPr>
          <p:nvPr/>
        </p:nvCxnSpPr>
        <p:spPr>
          <a:xfrm>
            <a:off x="7260845" y="37140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CED5CB2-27F8-6E53-8EE0-4277C0928ECF}"/>
              </a:ext>
            </a:extLst>
          </p:cNvPr>
          <p:cNvSpPr/>
          <p:nvPr/>
        </p:nvSpPr>
        <p:spPr>
          <a:xfrm>
            <a:off x="7975220" y="34417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輸出</a:t>
            </a:r>
          </a:p>
        </p:txBody>
      </p:sp>
    </p:spTree>
    <p:extLst>
      <p:ext uri="{BB962C8B-B14F-4D97-AF65-F5344CB8AC3E}">
        <p14:creationId xmlns:p14="http://schemas.microsoft.com/office/powerpoint/2010/main" val="224603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 Break</a:t>
            </a:r>
            <a:r>
              <a:rPr lang="zh-TW" altLang="en-US" dirty="0"/>
              <a:t> </a:t>
            </a:r>
            <a:r>
              <a:rPr lang="en-US" altLang="zh-TW" dirty="0"/>
              <a:t>Down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256B5A-BFF6-0562-3F56-EC8EAE9B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33" y="1332727"/>
            <a:ext cx="9555334" cy="4800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D52C3B-3611-54C3-7981-802C2F67B68C}"/>
              </a:ext>
            </a:extLst>
          </p:cNvPr>
          <p:cNvSpPr/>
          <p:nvPr/>
        </p:nvSpPr>
        <p:spPr>
          <a:xfrm>
            <a:off x="7753350" y="5210175"/>
            <a:ext cx="1809750" cy="92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86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b="1" dirty="0"/>
              <a:t>流程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CEF3DF-8442-4196-B9C8-8032A4815170}"/>
              </a:ext>
            </a:extLst>
          </p:cNvPr>
          <p:cNvSpPr/>
          <p:nvPr/>
        </p:nvSpPr>
        <p:spPr>
          <a:xfrm>
            <a:off x="938127" y="185553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img</a:t>
            </a:r>
            <a:endParaRPr lang="zh-TW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F0C4960-95D2-45A3-B11D-3234097A527E}"/>
              </a:ext>
            </a:extLst>
          </p:cNvPr>
          <p:cNvSpPr/>
          <p:nvPr/>
        </p:nvSpPr>
        <p:spPr>
          <a:xfrm>
            <a:off x="2367021" y="2780138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灰階</a:t>
            </a:r>
            <a:endParaRPr lang="en-US" altLang="zh-TW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683C6DF-3131-434C-B064-321130651657}"/>
              </a:ext>
            </a:extLst>
          </p:cNvPr>
          <p:cNvSpPr/>
          <p:nvPr/>
        </p:nvSpPr>
        <p:spPr>
          <a:xfrm>
            <a:off x="2367021" y="3636049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高斯模糊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1F3CBC7-485A-4061-87A5-78209873E8BC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16200000" flipH="1">
            <a:off x="2057992" y="1875724"/>
            <a:ext cx="379934" cy="14288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3B54201-B228-4A74-B958-65FEF70B3BA5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2962406" y="3324807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弧 50">
            <a:extLst>
              <a:ext uri="{FF2B5EF4-FFF2-40B4-BE49-F238E27FC236}">
                <a16:creationId xmlns:a16="http://schemas.microsoft.com/office/drawing/2014/main" id="{9AC0D502-7B3E-4E9D-8FC1-9FC2D8D17E72}"/>
              </a:ext>
            </a:extLst>
          </p:cNvPr>
          <p:cNvSpPr/>
          <p:nvPr/>
        </p:nvSpPr>
        <p:spPr>
          <a:xfrm rot="5400000">
            <a:off x="2853279" y="4687673"/>
            <a:ext cx="298303" cy="11907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99CE16C-FB93-4551-BEED-AA26F977F6D0}"/>
              </a:ext>
            </a:extLst>
          </p:cNvPr>
          <p:cNvSpPr txBox="1"/>
          <p:nvPr/>
        </p:nvSpPr>
        <p:spPr>
          <a:xfrm>
            <a:off x="2338090" y="5493910"/>
            <a:ext cx="132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影像前處理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68E10A-5E00-F4F4-456A-7E46E1A1724C}"/>
              </a:ext>
            </a:extLst>
          </p:cNvPr>
          <p:cNvSpPr/>
          <p:nvPr/>
        </p:nvSpPr>
        <p:spPr>
          <a:xfrm>
            <a:off x="2373592" y="4458247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Sobel</a:t>
            </a:r>
            <a:endParaRPr lang="zh-TW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894009-9AFC-03B5-3880-965CFEAF3B2E}"/>
              </a:ext>
            </a:extLst>
          </p:cNvPr>
          <p:cNvSpPr/>
          <p:nvPr/>
        </p:nvSpPr>
        <p:spPr>
          <a:xfrm>
            <a:off x="6465766" y="2282813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搜尋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B6134022-FB51-AA1D-ABD3-3B0DD3A0DE9A}"/>
              </a:ext>
            </a:extLst>
          </p:cNvPr>
          <p:cNvCxnSpPr/>
          <p:nvPr/>
        </p:nvCxnSpPr>
        <p:spPr>
          <a:xfrm>
            <a:off x="5294225" y="3330075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E8B742B8-67E7-308B-02A8-55A3FB788D97}"/>
              </a:ext>
            </a:extLst>
          </p:cNvPr>
          <p:cNvSpPr/>
          <p:nvPr/>
        </p:nvSpPr>
        <p:spPr>
          <a:xfrm>
            <a:off x="6465766" y="315666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計算</a:t>
            </a:r>
            <a:r>
              <a:rPr lang="en-US" altLang="zh-TW" sz="1200" dirty="0"/>
              <a:t>1-</a:t>
            </a:r>
            <a:r>
              <a:rPr lang="zh-TW" altLang="en-US" sz="1200" dirty="0"/>
              <a:t>範數距離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08820A7-7F36-F6C1-9FF1-FAE3A9FD9C40}"/>
              </a:ext>
            </a:extLst>
          </p:cNvPr>
          <p:cNvSpPr/>
          <p:nvPr/>
        </p:nvSpPr>
        <p:spPr>
          <a:xfrm>
            <a:off x="9467719" y="231783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標記與上色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C48329A-C2F4-F6AB-F8EA-7D4549BAE944}"/>
              </a:ext>
            </a:extLst>
          </p:cNvPr>
          <p:cNvSpPr/>
          <p:nvPr/>
        </p:nvSpPr>
        <p:spPr>
          <a:xfrm>
            <a:off x="828674" y="1600200"/>
            <a:ext cx="3089836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4AC4439-BE41-B72E-070B-F33A214EB85B}"/>
              </a:ext>
            </a:extLst>
          </p:cNvPr>
          <p:cNvSpPr/>
          <p:nvPr/>
        </p:nvSpPr>
        <p:spPr>
          <a:xfrm>
            <a:off x="4324747" y="1609725"/>
            <a:ext cx="3698292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6904168-60FA-AA89-E69A-D4A0539C7025}"/>
              </a:ext>
            </a:extLst>
          </p:cNvPr>
          <p:cNvSpPr/>
          <p:nvPr/>
        </p:nvSpPr>
        <p:spPr>
          <a:xfrm>
            <a:off x="8482027" y="1609725"/>
            <a:ext cx="2823815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3266A28A-435A-ADB3-B07A-63B0F9853641}"/>
              </a:ext>
            </a:extLst>
          </p:cNvPr>
          <p:cNvSpPr txBox="1"/>
          <p:nvPr/>
        </p:nvSpPr>
        <p:spPr>
          <a:xfrm>
            <a:off x="1652574" y="1256236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前處理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BE4FC095-1FDD-79C0-16C7-EF75F60A4ACC}"/>
              </a:ext>
            </a:extLst>
          </p:cNvPr>
          <p:cNvSpPr txBox="1"/>
          <p:nvPr/>
        </p:nvSpPr>
        <p:spPr>
          <a:xfrm>
            <a:off x="5500615" y="1256236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路面提取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9196315" y="1230868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輸出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266C17FA-D8CB-4283-AB95-4CAC60F532BC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 rot="5400000" flipH="1" flipV="1">
            <a:off x="5237148" y="2359118"/>
            <a:ext cx="1900307" cy="1747698"/>
          </a:xfrm>
          <a:prstGeom prst="bentConnector5">
            <a:avLst>
              <a:gd name="adj1" fmla="val -33481"/>
              <a:gd name="adj2" fmla="val 50000"/>
              <a:gd name="adj3" fmla="val 1120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B13AF3F8-810B-4181-AABD-AE2BA985B934}"/>
              </a:ext>
            </a:extLst>
          </p:cNvPr>
          <p:cNvCxnSpPr>
            <a:cxnSpLocks/>
            <a:stCxn id="21" idx="2"/>
            <a:endCxn id="84" idx="0"/>
          </p:cNvCxnSpPr>
          <p:nvPr/>
        </p:nvCxnSpPr>
        <p:spPr>
          <a:xfrm rot="5400000" flipH="1" flipV="1">
            <a:off x="7420638" y="1950703"/>
            <a:ext cx="2275334" cy="3009597"/>
          </a:xfrm>
          <a:prstGeom prst="bentConnector5">
            <a:avLst>
              <a:gd name="adj1" fmla="val -10047"/>
              <a:gd name="adj2" fmla="val 60616"/>
              <a:gd name="adj3" fmla="val 1100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4176F52-4C93-8ED0-8F88-2A843902ACDA}"/>
              </a:ext>
            </a:extLst>
          </p:cNvPr>
          <p:cNvCxnSpPr>
            <a:cxnSpLocks/>
          </p:cNvCxnSpPr>
          <p:nvPr/>
        </p:nvCxnSpPr>
        <p:spPr>
          <a:xfrm>
            <a:off x="2968039" y="4165214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45B0B58-5876-2650-7439-010F7885F218}"/>
              </a:ext>
            </a:extLst>
          </p:cNvPr>
          <p:cNvSpPr/>
          <p:nvPr/>
        </p:nvSpPr>
        <p:spPr>
          <a:xfrm>
            <a:off x="4698840" y="276566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LBP</a:t>
            </a:r>
            <a:br>
              <a:rPr lang="en-US" altLang="zh-TW" sz="1200" dirty="0"/>
            </a:br>
            <a:r>
              <a:rPr lang="zh-TW" altLang="en-US" sz="1200" dirty="0"/>
              <a:t>紋路計算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FE5CC9-D994-9703-5A93-A0E4599D0FC8}"/>
              </a:ext>
            </a:extLst>
          </p:cNvPr>
          <p:cNvSpPr/>
          <p:nvPr/>
        </p:nvSpPr>
        <p:spPr>
          <a:xfrm>
            <a:off x="4718068" y="3638451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統計直方圖</a:t>
            </a: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EBB6678-A846-D9DE-38D9-075BCF278486}"/>
              </a:ext>
            </a:extLst>
          </p:cNvPr>
          <p:cNvCxnSpPr>
            <a:cxnSpLocks/>
          </p:cNvCxnSpPr>
          <p:nvPr/>
        </p:nvCxnSpPr>
        <p:spPr>
          <a:xfrm>
            <a:off x="2132353" y="2158110"/>
            <a:ext cx="3145409" cy="629638"/>
          </a:xfrm>
          <a:prstGeom prst="bentConnector3">
            <a:avLst>
              <a:gd name="adj1" fmla="val 1000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EAE6708-0E34-B8CE-50E7-85A43355469A}"/>
              </a:ext>
            </a:extLst>
          </p:cNvPr>
          <p:cNvSpPr/>
          <p:nvPr/>
        </p:nvSpPr>
        <p:spPr>
          <a:xfrm>
            <a:off x="6458122" y="40485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比較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7F133F2-7B67-4C12-1D4D-F6B9107184A0}"/>
              </a:ext>
            </a:extLst>
          </p:cNvPr>
          <p:cNvCxnSpPr/>
          <p:nvPr/>
        </p:nvCxnSpPr>
        <p:spPr>
          <a:xfrm>
            <a:off x="7053506" y="2827482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11A2E16-F361-CBC9-1FAB-1173ACC3CB1F}"/>
              </a:ext>
            </a:extLst>
          </p:cNvPr>
          <p:cNvCxnSpPr/>
          <p:nvPr/>
        </p:nvCxnSpPr>
        <p:spPr>
          <a:xfrm>
            <a:off x="7053506" y="3742954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8928569-2A3A-D64C-8438-88858CD82820}"/>
              </a:ext>
            </a:extLst>
          </p:cNvPr>
          <p:cNvSpPr/>
          <p:nvPr/>
        </p:nvSpPr>
        <p:spPr>
          <a:xfrm>
            <a:off x="932224" y="2795954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參數設置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60924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81314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Sobel(</a:t>
            </a:r>
            <a:r>
              <a:rPr lang="en-US" altLang="zh-TW" dirty="0" err="1"/>
              <a:t>img_gray</a:t>
            </a:r>
            <a:r>
              <a:rPr lang="en-US" altLang="zh-TW" dirty="0"/>
              <a:t> : </a:t>
            </a:r>
            <a:r>
              <a:rPr lang="en-US" altLang="zh-TW" dirty="0" err="1"/>
              <a:t>np.ndarray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Input</a:t>
            </a:r>
            <a:r>
              <a:rPr lang="zh-TW" altLang="en-US" dirty="0"/>
              <a:t>：    </a:t>
            </a:r>
            <a:r>
              <a:rPr lang="zh-TW" altLang="zh-TW" dirty="0"/>
              <a:t>np.ndarray </a:t>
            </a:r>
            <a:r>
              <a:rPr lang="en-US" altLang="zh-TW" dirty="0"/>
              <a:t>    </a:t>
            </a:r>
            <a:r>
              <a:rPr lang="zh-TW" altLang="zh-TW" dirty="0"/>
              <a:t>- 灰度圖像</a:t>
            </a:r>
            <a:r>
              <a:rPr lang="zh-TW" altLang="en-US" dirty="0"/>
              <a:t> 設</a:t>
            </a:r>
            <a:r>
              <a:rPr lang="en-US" altLang="zh-TW" dirty="0"/>
              <a:t>(800,700)</a:t>
            </a:r>
            <a:r>
              <a:rPr lang="zh-TW" altLang="zh-TW" dirty="0"/>
              <a:t>（通常是單通道的 2D 陣列）。</a:t>
            </a: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Output</a:t>
            </a:r>
            <a:r>
              <a:rPr lang="zh-TW" altLang="en-US" dirty="0"/>
              <a:t>：</a:t>
            </a:r>
            <a:r>
              <a:rPr lang="zh-TW" altLang="zh-TW" dirty="0"/>
              <a:t> np.ndarray</a:t>
            </a:r>
            <a:r>
              <a:rPr lang="en-US" altLang="zh-TW" dirty="0"/>
              <a:t> </a:t>
            </a:r>
            <a:r>
              <a:rPr lang="zh-TW" altLang="zh-TW" dirty="0"/>
              <a:t> </a:t>
            </a:r>
            <a:r>
              <a:rPr lang="en-US" altLang="zh-TW" dirty="0"/>
              <a:t>   </a:t>
            </a:r>
            <a:r>
              <a:rPr lang="zh-TW" altLang="zh-TW" dirty="0"/>
              <a:t>- 經過 Sobel 邊緣檢測和形態學處理的圖像。</a:t>
            </a:r>
            <a:endParaRPr lang="en-US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：使用 </a:t>
            </a:r>
            <a:r>
              <a:rPr lang="en-US" altLang="zh-TW" dirty="0"/>
              <a:t>Sobel </a:t>
            </a:r>
            <a:r>
              <a:rPr lang="zh-TW" altLang="en-US" dirty="0"/>
              <a:t>檢測灰度圖像的邊緣，並通過形態學操作增強結果。</a:t>
            </a:r>
            <a:r>
              <a:rPr lang="zh-TW" altLang="zh-TW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4" name="圖片 3" descr="一張含有 戶外, 夜晚, 黑色, 軌道 的圖片&#10;&#10;自動產生的描述">
            <a:extLst>
              <a:ext uri="{FF2B5EF4-FFF2-40B4-BE49-F238E27FC236}">
                <a16:creationId xmlns:a16="http://schemas.microsoft.com/office/drawing/2014/main" id="{DBE7E44E-AE42-03B8-042B-A6D9567BA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4" y="3217069"/>
            <a:ext cx="4105275" cy="30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1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100079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altLang="zh-TW" dirty="0"/>
              <a:t>Lbp(image </a:t>
            </a:r>
            <a:r>
              <a:rPr lang="en-US" altLang="zh-TW" dirty="0"/>
              <a:t>: </a:t>
            </a:r>
            <a:r>
              <a:rPr lang="en-US" altLang="zh-TW" dirty="0" err="1"/>
              <a:t>np.ndarray</a:t>
            </a:r>
            <a:r>
              <a:rPr lang="en-US" altLang="zh-TW" dirty="0"/>
              <a:t> </a:t>
            </a:r>
            <a:r>
              <a:rPr lang="fr-FR" altLang="zh-TW" dirty="0"/>
              <a:t>, radius: int, n_points: int)</a:t>
            </a:r>
            <a:r>
              <a:rPr lang="zh-TW" altLang="en-US" dirty="0"/>
              <a:t>：</a:t>
            </a:r>
            <a:endParaRPr lang="en-US" altLang="zh-TW" dirty="0"/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image</a:t>
            </a:r>
            <a:r>
              <a:rPr lang="en-US" altLang="zh-TW" dirty="0"/>
              <a:t>       </a:t>
            </a:r>
            <a:r>
              <a:rPr lang="zh-TW" altLang="zh-TW" dirty="0"/>
              <a:t>: </a:t>
            </a:r>
            <a:r>
              <a:rPr lang="en-US" altLang="zh-TW" dirty="0"/>
              <a:t> </a:t>
            </a:r>
            <a:r>
              <a:rPr lang="zh-TW" altLang="zh-TW" dirty="0"/>
              <a:t>np.ndarray </a:t>
            </a:r>
            <a:r>
              <a:rPr lang="en-US" altLang="zh-TW" dirty="0"/>
              <a:t>  </a:t>
            </a:r>
            <a:r>
              <a:rPr lang="zh-TW" altLang="zh-TW" dirty="0"/>
              <a:t>- 灰度圖像或單通道圖像。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radius</a:t>
            </a:r>
            <a:r>
              <a:rPr lang="en-US" altLang="zh-TW" dirty="0"/>
              <a:t>      </a:t>
            </a:r>
            <a:r>
              <a:rPr lang="zh-TW" altLang="zh-TW" dirty="0"/>
              <a:t>:</a:t>
            </a:r>
            <a:r>
              <a:rPr lang="en-US" altLang="zh-TW" dirty="0"/>
              <a:t> </a:t>
            </a:r>
            <a:r>
              <a:rPr lang="zh-TW" altLang="zh-TW" dirty="0"/>
              <a:t> int - LBP </a:t>
            </a:r>
            <a:r>
              <a:rPr lang="en-US" altLang="zh-TW" dirty="0"/>
              <a:t>       - </a:t>
            </a:r>
            <a:r>
              <a:rPr lang="zh-TW" altLang="zh-TW" dirty="0"/>
              <a:t>半徑，即從中心像素的距離。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n_points</a:t>
            </a:r>
            <a:r>
              <a:rPr lang="en-US" altLang="zh-TW" dirty="0"/>
              <a:t> </a:t>
            </a:r>
            <a:r>
              <a:rPr lang="zh-TW" altLang="zh-TW" dirty="0"/>
              <a:t>: </a:t>
            </a:r>
            <a:r>
              <a:rPr lang="en-US" altLang="zh-TW" dirty="0"/>
              <a:t> </a:t>
            </a:r>
            <a:r>
              <a:rPr lang="zh-TW" altLang="zh-TW" dirty="0"/>
              <a:t>int - LBP </a:t>
            </a:r>
            <a:r>
              <a:rPr lang="en-US" altLang="zh-TW" dirty="0"/>
              <a:t>       - </a:t>
            </a:r>
            <a:r>
              <a:rPr lang="zh-TW" altLang="zh-TW" dirty="0"/>
              <a:t>中考慮的相鄰像素點數量。</a:t>
            </a:r>
            <a:endParaRPr lang="en-US" altLang="zh-TW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                      </a:t>
            </a:r>
            <a:r>
              <a:rPr lang="zh-TW" altLang="zh-TW" dirty="0"/>
              <a:t>- 計算 LBP 後的圖像，值已正規化到 0-255 的範圍內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 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TW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：計算圖像的局部二值模式（</a:t>
            </a:r>
            <a:r>
              <a:rPr lang="en-US" altLang="zh-TW" dirty="0"/>
              <a:t>LBP</a:t>
            </a:r>
            <a:r>
              <a:rPr lang="zh-TW" altLang="en-US" dirty="0"/>
              <a:t>），用於紋理分析。增強結果。</a:t>
            </a:r>
            <a:r>
              <a:rPr lang="zh-TW" altLang="zh-TW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3" name="圖片 2" descr="一張含有 灰色, 圖畫, 寫生, 黑與白 的圖片&#10;&#10;自動產生的描述">
            <a:extLst>
              <a:ext uri="{FF2B5EF4-FFF2-40B4-BE49-F238E27FC236}">
                <a16:creationId xmlns:a16="http://schemas.microsoft.com/office/drawing/2014/main" id="{135B0152-F513-22D0-1082-65A3C80270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3581399"/>
            <a:ext cx="3525806" cy="26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100079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HSV</a:t>
            </a:r>
            <a:r>
              <a:rPr lang="fr-FR" altLang="zh-TW" dirty="0"/>
              <a:t>(image </a:t>
            </a:r>
            <a:r>
              <a:rPr lang="en-US" altLang="zh-TW" dirty="0"/>
              <a:t>: </a:t>
            </a:r>
            <a:r>
              <a:rPr lang="en-US" altLang="zh-TW" dirty="0" err="1"/>
              <a:t>np.ndarray</a:t>
            </a:r>
            <a:r>
              <a:rPr lang="en-US" altLang="zh-TW" dirty="0"/>
              <a:t> </a:t>
            </a:r>
            <a:r>
              <a:rPr lang="fr-FR" altLang="zh-TW" dirty="0"/>
              <a:t>,  </a:t>
            </a:r>
            <a:r>
              <a:rPr lang="en-US" altLang="zh-TW" dirty="0" err="1"/>
              <a:t>lbp_image</a:t>
            </a:r>
            <a:r>
              <a:rPr lang="en-US" altLang="zh-TW" dirty="0"/>
              <a:t> </a:t>
            </a:r>
            <a:r>
              <a:rPr lang="fr-FR" altLang="zh-TW" dirty="0"/>
              <a:t>: </a:t>
            </a:r>
            <a:r>
              <a:rPr lang="en-US" altLang="zh-TW" dirty="0" err="1"/>
              <a:t>np.ndarray</a:t>
            </a:r>
            <a:r>
              <a:rPr lang="fr-FR" altLang="zh-TW" dirty="0"/>
              <a:t> ,  </a:t>
            </a:r>
            <a:r>
              <a:rPr lang="en-US" altLang="zh-TW" dirty="0" err="1"/>
              <a:t>sobel_image</a:t>
            </a:r>
            <a:r>
              <a:rPr lang="zh-TW" altLang="en-US" dirty="0"/>
              <a:t>：</a:t>
            </a:r>
            <a:r>
              <a:rPr lang="en-US" altLang="zh-TW" dirty="0" err="1"/>
              <a:t>np.ndarray</a:t>
            </a:r>
            <a:r>
              <a:rPr lang="fr-FR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image</a:t>
            </a:r>
            <a:r>
              <a:rPr lang="en-US" altLang="zh-TW" dirty="0"/>
              <a:t>               </a:t>
            </a:r>
            <a:r>
              <a:rPr lang="zh-TW" altLang="zh-TW" dirty="0"/>
              <a:t>: </a:t>
            </a:r>
            <a:r>
              <a:rPr lang="en-US" altLang="zh-TW" dirty="0"/>
              <a:t> </a:t>
            </a:r>
            <a:r>
              <a:rPr lang="zh-TW" altLang="zh-TW" dirty="0"/>
              <a:t>np.ndarray </a:t>
            </a:r>
            <a:r>
              <a:rPr lang="en-US" altLang="zh-TW" dirty="0"/>
              <a:t>   </a:t>
            </a:r>
            <a:r>
              <a:rPr lang="zh-TW" altLang="zh-TW" dirty="0"/>
              <a:t>- </a:t>
            </a:r>
            <a:r>
              <a:rPr lang="zh-TW" altLang="en-US" dirty="0"/>
              <a:t>原始</a:t>
            </a:r>
            <a:r>
              <a:rPr lang="zh-TW" altLang="zh-TW" dirty="0"/>
              <a:t>圖像。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en-US" altLang="zh-TW" dirty="0" err="1"/>
              <a:t>lbp_image</a:t>
            </a:r>
            <a:r>
              <a:rPr lang="en-US" altLang="zh-TW" dirty="0"/>
              <a:t>       </a:t>
            </a:r>
            <a:r>
              <a:rPr lang="zh-TW" altLang="zh-TW" dirty="0"/>
              <a:t>:</a:t>
            </a:r>
            <a:r>
              <a:rPr lang="en-US" altLang="zh-TW" dirty="0"/>
              <a:t>  </a:t>
            </a:r>
            <a:r>
              <a:rPr lang="zh-TW" altLang="zh-TW" dirty="0"/>
              <a:t>np.ndarray </a:t>
            </a:r>
            <a:r>
              <a:rPr lang="en-US" altLang="zh-TW" dirty="0"/>
              <a:t>   - </a:t>
            </a:r>
            <a:r>
              <a:rPr lang="zh-TW" altLang="zh-TW" dirty="0"/>
              <a:t>LBP 後的圖像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en-US" altLang="zh-TW" dirty="0" err="1"/>
              <a:t>sobel_image</a:t>
            </a:r>
            <a:r>
              <a:rPr lang="en-US" altLang="zh-TW" dirty="0"/>
              <a:t>   </a:t>
            </a:r>
            <a:r>
              <a:rPr lang="zh-TW" altLang="zh-TW" dirty="0"/>
              <a:t>: </a:t>
            </a:r>
            <a:r>
              <a:rPr lang="en-US" altLang="zh-TW" dirty="0"/>
              <a:t> </a:t>
            </a:r>
            <a:r>
              <a:rPr lang="zh-TW" altLang="zh-TW" dirty="0"/>
              <a:t>np.ndarray </a:t>
            </a:r>
            <a:r>
              <a:rPr lang="en-US" altLang="zh-TW" dirty="0"/>
              <a:t>   - </a:t>
            </a:r>
            <a:r>
              <a:rPr lang="en-US" altLang="zh-TW" dirty="0" err="1"/>
              <a:t>sobel</a:t>
            </a:r>
            <a:r>
              <a:rPr lang="zh-TW" altLang="zh-TW" dirty="0"/>
              <a:t> 後的圖像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                               </a:t>
            </a:r>
            <a:r>
              <a:rPr lang="zh-TW" altLang="zh-TW" dirty="0"/>
              <a:t>-</a:t>
            </a:r>
            <a:r>
              <a:rPr lang="zh-TW" altLang="en-US" dirty="0"/>
              <a:t>顏色過濾以及去除噪點後的圖像。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：使用</a:t>
            </a:r>
            <a:r>
              <a:rPr lang="en-US" altLang="zh-TW" dirty="0"/>
              <a:t>HSV</a:t>
            </a:r>
            <a:r>
              <a:rPr lang="zh-TW" altLang="en-US" dirty="0"/>
              <a:t>過濾顏色以及利用形態學過濾噪點以及小區域，增強結果。</a:t>
            </a:r>
            <a:r>
              <a:rPr lang="zh-TW" altLang="zh-TW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4" name="圖片 3" descr="一張含有 寫生, 黑色, 黑與白, 黑白攝影 的圖片&#10;&#10;自動產生的描述">
            <a:extLst>
              <a:ext uri="{FF2B5EF4-FFF2-40B4-BE49-F238E27FC236}">
                <a16:creationId xmlns:a16="http://schemas.microsoft.com/office/drawing/2014/main" id="{A5A66A02-3B5E-9989-6621-7EE9363805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3726656"/>
            <a:ext cx="3286125" cy="2464594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51B0B6B-5E84-93DA-F93E-DD21D2127E7D}"/>
              </a:ext>
            </a:extLst>
          </p:cNvPr>
          <p:cNvGrpSpPr/>
          <p:nvPr/>
        </p:nvGrpSpPr>
        <p:grpSpPr>
          <a:xfrm>
            <a:off x="4319415" y="4248432"/>
            <a:ext cx="3740456" cy="1082210"/>
            <a:chOff x="847725" y="2762053"/>
            <a:chExt cx="7762875" cy="244626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585E4E-77A2-63D6-EB79-020D8305F19A}"/>
                </a:ext>
              </a:extLst>
            </p:cNvPr>
            <p:cNvSpPr/>
            <p:nvPr/>
          </p:nvSpPr>
          <p:spPr>
            <a:xfrm>
              <a:off x="6096000" y="3131344"/>
              <a:ext cx="2514600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08F938-0108-28C5-0BE7-E937378E1487}"/>
                </a:ext>
              </a:extLst>
            </p:cNvPr>
            <p:cNvSpPr/>
            <p:nvPr/>
          </p:nvSpPr>
          <p:spPr>
            <a:xfrm>
              <a:off x="854398" y="2853399"/>
              <a:ext cx="2514600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4B0D5D9-7539-891E-E253-F4C6F540A223}"/>
                </a:ext>
              </a:extLst>
            </p:cNvPr>
            <p:cNvSpPr/>
            <p:nvPr/>
          </p:nvSpPr>
          <p:spPr>
            <a:xfrm>
              <a:off x="3581400" y="2762053"/>
              <a:ext cx="2514600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623D6F-DAF0-B2E1-83D3-0CAA9FC3B9D7}"/>
                </a:ext>
              </a:extLst>
            </p:cNvPr>
            <p:cNvSpPr/>
            <p:nvPr/>
          </p:nvSpPr>
          <p:spPr>
            <a:xfrm>
              <a:off x="6096000" y="3429000"/>
              <a:ext cx="2514600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1F8CAE-22B6-DCB5-77AB-DBA288003E99}"/>
                </a:ext>
              </a:extLst>
            </p:cNvPr>
            <p:cNvSpPr/>
            <p:nvPr/>
          </p:nvSpPr>
          <p:spPr>
            <a:xfrm>
              <a:off x="847725" y="3836327"/>
              <a:ext cx="729604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0227FF-3E92-098A-C9AF-8DA3E271324F}"/>
                </a:ext>
              </a:extLst>
            </p:cNvPr>
            <p:cNvSpPr/>
            <p:nvPr/>
          </p:nvSpPr>
          <p:spPr>
            <a:xfrm>
              <a:off x="1609725" y="3508768"/>
              <a:ext cx="729604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F1A7A1-9AA5-2456-A9A8-E5C4D50793A5}"/>
                </a:ext>
              </a:extLst>
            </p:cNvPr>
            <p:cNvSpPr/>
            <p:nvPr/>
          </p:nvSpPr>
          <p:spPr>
            <a:xfrm>
              <a:off x="3184202" y="3040659"/>
              <a:ext cx="729604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42FDA83-23FE-C019-2939-691E7DB2EAD4}"/>
                </a:ext>
              </a:extLst>
            </p:cNvPr>
            <p:cNvSpPr/>
            <p:nvPr/>
          </p:nvSpPr>
          <p:spPr>
            <a:xfrm>
              <a:off x="2510322" y="3227919"/>
              <a:ext cx="729604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" name="圖片 15" descr="一張含有 寫生, 圖畫, 黑與白, 戶外 的圖片&#10;&#10;自動產生的描述">
            <a:extLst>
              <a:ext uri="{FF2B5EF4-FFF2-40B4-BE49-F238E27FC236}">
                <a16:creationId xmlns:a16="http://schemas.microsoft.com/office/drawing/2014/main" id="{E72A8007-DC8B-D8C8-BD0F-A8B5F121D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41" y="3726656"/>
            <a:ext cx="3699174" cy="254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37A4D21-81D8-26C0-9ED4-751EAB1C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2372619"/>
            <a:ext cx="5057775" cy="3707437"/>
          </a:xfrm>
          <a:prstGeom prst="rect">
            <a:avLst/>
          </a:prstGeom>
        </p:spPr>
      </p:pic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81314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 err="1"/>
              <a:t>calculate_histogram</a:t>
            </a:r>
            <a:r>
              <a:rPr lang="en-US" altLang="zh-TW" dirty="0"/>
              <a:t>(LBP_</a:t>
            </a:r>
            <a:r>
              <a:rPr lang="fr-FR" altLang="zh-TW" dirty="0"/>
              <a:t>image </a:t>
            </a:r>
            <a:r>
              <a:rPr lang="en-US" altLang="zh-TW" dirty="0"/>
              <a:t>: </a:t>
            </a:r>
            <a:r>
              <a:rPr lang="en-US" altLang="zh-TW" dirty="0" err="1"/>
              <a:t>np.ndarray</a:t>
            </a:r>
            <a:r>
              <a:rPr lang="en-US" altLang="zh-TW" dirty="0"/>
              <a:t> )</a:t>
            </a:r>
            <a:r>
              <a:rPr lang="zh-TW" altLang="en-US" dirty="0"/>
              <a:t>：</a:t>
            </a:r>
            <a:endParaRPr lang="en-US" altLang="zh-TW" dirty="0"/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en-US" altLang="zh-TW" dirty="0"/>
              <a:t>LBP_</a:t>
            </a:r>
            <a:r>
              <a:rPr lang="fr-FR" altLang="zh-TW" dirty="0"/>
              <a:t>image </a:t>
            </a:r>
            <a:r>
              <a:rPr lang="en-US" altLang="zh-TW" dirty="0"/>
              <a:t>-</a:t>
            </a:r>
            <a:r>
              <a:rPr lang="zh-TW" altLang="zh-TW" dirty="0"/>
              <a:t> </a:t>
            </a:r>
            <a:r>
              <a:rPr lang="en-US" altLang="zh-TW" dirty="0"/>
              <a:t> </a:t>
            </a:r>
            <a:r>
              <a:rPr lang="zh-TW" altLang="zh-TW" dirty="0"/>
              <a:t>np.ndarray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LBP</a:t>
            </a:r>
            <a:r>
              <a:rPr lang="zh-TW" altLang="en-US" dirty="0"/>
              <a:t>後的</a:t>
            </a:r>
            <a:r>
              <a:rPr lang="zh-TW" altLang="zh-TW" dirty="0"/>
              <a:t>圖像</a:t>
            </a:r>
            <a:endParaRPr lang="en-US" altLang="zh-TW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zh-TW" altLang="zh-TW" dirty="0"/>
              <a:t>np.ndarray -</a:t>
            </a:r>
            <a:r>
              <a:rPr lang="en-US" altLang="zh-TW" dirty="0"/>
              <a:t> LBP</a:t>
            </a:r>
            <a:r>
              <a:rPr lang="zh-TW" altLang="en-US" dirty="0"/>
              <a:t>圖像的直方圖，為 </a:t>
            </a:r>
            <a:r>
              <a:rPr lang="en-US" altLang="zh-TW" dirty="0"/>
              <a:t>256 </a:t>
            </a:r>
            <a:r>
              <a:rPr lang="zh-TW" altLang="en-US" dirty="0"/>
              <a:t>個 </a:t>
            </a:r>
            <a:r>
              <a:rPr lang="en-US" altLang="zh-TW" dirty="0"/>
              <a:t>bin </a:t>
            </a:r>
            <a:r>
              <a:rPr lang="zh-TW" altLang="en-US" dirty="0"/>
              <a:t>的 </a:t>
            </a:r>
            <a:r>
              <a:rPr lang="en-US" altLang="zh-TW" dirty="0"/>
              <a:t>1D </a:t>
            </a:r>
            <a:r>
              <a:rPr lang="zh-TW" altLang="en-US" dirty="0"/>
              <a:t>陣列。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TW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：計算</a:t>
            </a:r>
            <a:r>
              <a:rPr lang="en-US" altLang="zh-TW" dirty="0"/>
              <a:t>LBP</a:t>
            </a:r>
            <a:r>
              <a:rPr lang="zh-TW" altLang="en-US" dirty="0"/>
              <a:t>圖像的直方圖。</a:t>
            </a: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7F616B-D0AD-78CE-CCAC-EC070E9E69B9}"/>
              </a:ext>
            </a:extLst>
          </p:cNvPr>
          <p:cNvSpPr txBox="1"/>
          <p:nvPr/>
        </p:nvSpPr>
        <p:spPr>
          <a:xfrm>
            <a:off x="838200" y="3813311"/>
            <a:ext cx="81314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find_top_three</a:t>
            </a:r>
            <a:r>
              <a:rPr lang="en-US" altLang="zh-TW" dirty="0"/>
              <a:t>(hist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np.ndarray</a:t>
            </a:r>
            <a:r>
              <a:rPr lang="en-US" altLang="zh-TW" dirty="0"/>
              <a:t> )</a:t>
            </a: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en-US" altLang="zh-TW" dirty="0"/>
              <a:t>hist  - </a:t>
            </a:r>
            <a:r>
              <a:rPr lang="zh-TW" altLang="zh-TW" dirty="0"/>
              <a:t>np.ndarray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LBP</a:t>
            </a:r>
            <a:r>
              <a:rPr lang="zh-TW" altLang="en-US" dirty="0"/>
              <a:t>圖像的直方圖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en-US" altLang="zh-TW" dirty="0"/>
              <a:t>int   - </a:t>
            </a:r>
            <a:r>
              <a:rPr lang="zh-TW" altLang="en-US" dirty="0"/>
              <a:t>三個頻率最高的值，以整數形式返回。</a:t>
            </a:r>
            <a:endParaRPr lang="zh-TW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：找出</a:t>
            </a:r>
            <a:r>
              <a:rPr lang="en-US" altLang="zh-TW" dirty="0"/>
              <a:t>LBP</a:t>
            </a:r>
            <a:r>
              <a:rPr lang="zh-TW" altLang="en-US" dirty="0"/>
              <a:t>直方圖中頻率最高的三個值。</a:t>
            </a: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141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101507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calculate_1_norm_distance(hist1, hist2)</a:t>
            </a: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-</a:t>
            </a:r>
            <a:r>
              <a:rPr lang="zh-TW" altLang="en-US" dirty="0"/>
              <a:t> 用來比較的第一個直方圖以及第二個直方圖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en-US" altLang="zh-TW" dirty="0"/>
              <a:t>float            - </a:t>
            </a:r>
            <a:r>
              <a:rPr lang="zh-TW" altLang="en-US" dirty="0"/>
              <a:t>返回範數距離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TW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：計算兩個直方圖的曼哈頓距離（</a:t>
            </a:r>
            <a:r>
              <a:rPr lang="en-US" altLang="zh-TW" dirty="0"/>
              <a:t>1-</a:t>
            </a:r>
            <a:r>
              <a:rPr lang="zh-TW" altLang="en-US" dirty="0"/>
              <a:t>範數距離）</a:t>
            </a: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36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101507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 err="1"/>
              <a:t>Label_areas</a:t>
            </a:r>
            <a:r>
              <a:rPr lang="en-US" altLang="zh-TW" dirty="0"/>
              <a:t>(image : </a:t>
            </a:r>
            <a:r>
              <a:rPr lang="en-US" altLang="zh-TW" dirty="0" err="1"/>
              <a:t>np.ndarray</a:t>
            </a:r>
            <a:r>
              <a:rPr lang="en-US" altLang="zh-TW" dirty="0"/>
              <a:t>,  mask : </a:t>
            </a:r>
            <a:r>
              <a:rPr lang="en-US" altLang="zh-TW" dirty="0" err="1"/>
              <a:t>np.ndarray</a:t>
            </a:r>
            <a:r>
              <a:rPr lang="en-US" altLang="zh-TW" dirty="0"/>
              <a:t>)</a:t>
            </a: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-  </a:t>
            </a:r>
            <a:r>
              <a:rPr lang="zh-TW" altLang="en-US" dirty="0"/>
              <a:t>原始彩色圖像。 </a:t>
            </a:r>
            <a:endParaRPr lang="en-US" altLang="zh-TW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- </a:t>
            </a:r>
            <a:r>
              <a:rPr lang="zh-TW" altLang="en-US" dirty="0"/>
              <a:t>上色後的圖像，將標記的區域上色</a:t>
            </a:r>
            <a:r>
              <a:rPr lang="zh-TW" altLang="zh-TW" dirty="0"/>
              <a:t>（用</a:t>
            </a:r>
            <a:r>
              <a:rPr lang="zh-TW" altLang="en-US" dirty="0"/>
              <a:t>紅色</a:t>
            </a:r>
            <a:r>
              <a:rPr lang="zh-TW" altLang="zh-TW" dirty="0"/>
              <a:t>填充）。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：將已標記的地方上色，塗上紅色。</a:t>
            </a: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4" name="圖片 3" descr="一張含有 道路, 戶外, 瀝青, 公共建設 的圖片&#10;&#10;自動產生的描述">
            <a:extLst>
              <a:ext uri="{FF2B5EF4-FFF2-40B4-BE49-F238E27FC236}">
                <a16:creationId xmlns:a16="http://schemas.microsoft.com/office/drawing/2014/main" id="{CEBBA231-FAEA-81AB-D0D9-672F973B9D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98" y="2602705"/>
            <a:ext cx="4848225" cy="36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14044</TotalTime>
  <Words>557</Words>
  <Application>Microsoft Office PowerPoint</Application>
  <PresentationFormat>寬螢幕</PresentationFormat>
  <Paragraphs>77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Fira Code</vt:lpstr>
      <vt:lpstr>Times New Roman</vt:lpstr>
      <vt:lpstr>Office 佈景主題</vt:lpstr>
      <vt:lpstr>設計 – 架構圖</vt:lpstr>
      <vt:lpstr>設計 – Break Down</vt:lpstr>
      <vt:lpstr>流程</vt:lpstr>
      <vt:lpstr>API</vt:lpstr>
      <vt:lpstr>API</vt:lpstr>
      <vt:lpstr>API</vt:lpstr>
      <vt:lpstr>API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 – 架構圖</dc:title>
  <dc:creator>User</dc:creator>
  <cp:lastModifiedBy>阿 暉</cp:lastModifiedBy>
  <cp:revision>860</cp:revision>
  <dcterms:created xsi:type="dcterms:W3CDTF">2019-03-11T13:47:46Z</dcterms:created>
  <dcterms:modified xsi:type="dcterms:W3CDTF">2025-01-09T04:52:48Z</dcterms:modified>
</cp:coreProperties>
</file>