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3" r:id="rId3"/>
    <p:sldId id="280" r:id="rId4"/>
    <p:sldId id="290" r:id="rId5"/>
    <p:sldId id="282" r:id="rId6"/>
    <p:sldId id="288" r:id="rId7"/>
    <p:sldId id="289" r:id="rId8"/>
    <p:sldId id="291" r:id="rId9"/>
    <p:sldId id="29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設計" id="{5840EF85-AC94-4CF0-A851-81CC79AAFBB4}">
          <p14:sldIdLst>
            <p14:sldId id="258"/>
            <p14:sldId id="293"/>
            <p14:sldId id="280"/>
            <p14:sldId id="290"/>
            <p14:sldId id="282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承 朱" initials="昱承" lastIdx="1" clrIdx="0">
    <p:extLst>
      <p:ext uri="{19B8F6BF-5375-455C-9EA6-DF929625EA0E}">
        <p15:presenceInfo xmlns:p15="http://schemas.microsoft.com/office/powerpoint/2012/main" userId="3d995507defa0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5" autoAdjust="0"/>
  </p:normalViewPr>
  <p:slideViewPr>
    <p:cSldViewPr snapToGrid="0">
      <p:cViewPr varScale="1">
        <p:scale>
          <a:sx n="101" d="100"/>
          <a:sy n="101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8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</a:t>
            </a:r>
            <a:r>
              <a:rPr lang="zh-TW" altLang="en-US" dirty="0"/>
              <a:t>架構圖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2259788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輸入影像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450557" y="37013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BC9DDA-10F8-A439-AD6F-36D3F586C154}"/>
              </a:ext>
            </a:extLst>
          </p:cNvPr>
          <p:cNvSpPr/>
          <p:nvPr/>
        </p:nvSpPr>
        <p:spPr>
          <a:xfrm>
            <a:off x="4164932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圖像前處理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DF75C9F-A568-1313-0595-1FBDF29819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55701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F37309E-A8C8-CB61-64CE-5517D3F18056}"/>
              </a:ext>
            </a:extLst>
          </p:cNvPr>
          <p:cNvSpPr/>
          <p:nvPr/>
        </p:nvSpPr>
        <p:spPr>
          <a:xfrm>
            <a:off x="6070076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路面提取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58E0265-06AA-13B9-673B-BD5496D5A781}"/>
              </a:ext>
            </a:extLst>
          </p:cNvPr>
          <p:cNvCxnSpPr>
            <a:cxnSpLocks/>
          </p:cNvCxnSpPr>
          <p:nvPr/>
        </p:nvCxnSpPr>
        <p:spPr>
          <a:xfrm>
            <a:off x="7260845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D5CB2-27F8-6E53-8EE0-4277C0928ECF}"/>
              </a:ext>
            </a:extLst>
          </p:cNvPr>
          <p:cNvSpPr/>
          <p:nvPr/>
        </p:nvSpPr>
        <p:spPr>
          <a:xfrm>
            <a:off x="7975220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256B5A-BFF6-0562-3F56-EC8EAE9B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3" y="1332727"/>
            <a:ext cx="9555334" cy="4800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52C3B-3611-54C3-7981-802C2F67B68C}"/>
              </a:ext>
            </a:extLst>
          </p:cNvPr>
          <p:cNvSpPr/>
          <p:nvPr/>
        </p:nvSpPr>
        <p:spPr>
          <a:xfrm>
            <a:off x="7753350" y="5210175"/>
            <a:ext cx="1809750" cy="92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938127" y="18555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0C4960-95D2-45A3-B11D-3234097A527E}"/>
              </a:ext>
            </a:extLst>
          </p:cNvPr>
          <p:cNvSpPr/>
          <p:nvPr/>
        </p:nvSpPr>
        <p:spPr>
          <a:xfrm>
            <a:off x="2367021" y="278013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3C6DF-3131-434C-B064-321130651657}"/>
              </a:ext>
            </a:extLst>
          </p:cNvPr>
          <p:cNvSpPr/>
          <p:nvPr/>
        </p:nvSpPr>
        <p:spPr>
          <a:xfrm>
            <a:off x="2367021" y="363604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057992" y="1875724"/>
            <a:ext cx="379934" cy="1428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B54201-B228-4A74-B958-65FEF70B3BA5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2962406" y="3324807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9AC0D502-7B3E-4E9D-8FC1-9FC2D8D17E72}"/>
              </a:ext>
            </a:extLst>
          </p:cNvPr>
          <p:cNvSpPr/>
          <p:nvPr/>
        </p:nvSpPr>
        <p:spPr>
          <a:xfrm rot="5400000">
            <a:off x="2853279" y="4687673"/>
            <a:ext cx="298303" cy="1190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99CE16C-FB93-4551-BEED-AA26F977F6D0}"/>
              </a:ext>
            </a:extLst>
          </p:cNvPr>
          <p:cNvSpPr txBox="1"/>
          <p:nvPr/>
        </p:nvSpPr>
        <p:spPr>
          <a:xfrm>
            <a:off x="2338090" y="5493910"/>
            <a:ext cx="13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68E10A-5E00-F4F4-456A-7E46E1A1724C}"/>
              </a:ext>
            </a:extLst>
          </p:cNvPr>
          <p:cNvSpPr/>
          <p:nvPr/>
        </p:nvSpPr>
        <p:spPr>
          <a:xfrm>
            <a:off x="2373592" y="4458247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894009-9AFC-03B5-3880-965CFEAF3B2E}"/>
              </a:ext>
            </a:extLst>
          </p:cNvPr>
          <p:cNvSpPr/>
          <p:nvPr/>
        </p:nvSpPr>
        <p:spPr>
          <a:xfrm>
            <a:off x="6465766" y="2282813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搜尋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134022-FB51-AA1D-ABD3-3B0DD3A0DE9A}"/>
              </a:ext>
            </a:extLst>
          </p:cNvPr>
          <p:cNvCxnSpPr/>
          <p:nvPr/>
        </p:nvCxnSpPr>
        <p:spPr>
          <a:xfrm>
            <a:off x="5294225" y="3330075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8B742B8-67E7-308B-02A8-55A3FB788D97}"/>
              </a:ext>
            </a:extLst>
          </p:cNvPr>
          <p:cNvSpPr/>
          <p:nvPr/>
        </p:nvSpPr>
        <p:spPr>
          <a:xfrm>
            <a:off x="6465766" y="3156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計算</a:t>
            </a:r>
            <a:r>
              <a:rPr lang="en-US" altLang="zh-TW" sz="1200" dirty="0"/>
              <a:t>1-</a:t>
            </a:r>
            <a:r>
              <a:rPr lang="zh-TW" altLang="en-US" sz="1200" dirty="0"/>
              <a:t>範數距離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8820A7-7F36-F6C1-9FF1-FAE3A9FD9C40}"/>
              </a:ext>
            </a:extLst>
          </p:cNvPr>
          <p:cNvSpPr/>
          <p:nvPr/>
        </p:nvSpPr>
        <p:spPr>
          <a:xfrm>
            <a:off x="9467719" y="23178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標記與上色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48329A-C2F4-F6AB-F8EA-7D4549BAE944}"/>
              </a:ext>
            </a:extLst>
          </p:cNvPr>
          <p:cNvSpPr/>
          <p:nvPr/>
        </p:nvSpPr>
        <p:spPr>
          <a:xfrm>
            <a:off x="828674" y="1600200"/>
            <a:ext cx="3089836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AC4439-BE41-B72E-070B-F33A214EB85B}"/>
              </a:ext>
            </a:extLst>
          </p:cNvPr>
          <p:cNvSpPr/>
          <p:nvPr/>
        </p:nvSpPr>
        <p:spPr>
          <a:xfrm>
            <a:off x="4324747" y="1609725"/>
            <a:ext cx="3698292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6904168-60FA-AA89-E69A-D4A0539C7025}"/>
              </a:ext>
            </a:extLst>
          </p:cNvPr>
          <p:cNvSpPr/>
          <p:nvPr/>
        </p:nvSpPr>
        <p:spPr>
          <a:xfrm>
            <a:off x="8482027" y="1609725"/>
            <a:ext cx="2823815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266A28A-435A-ADB3-B07A-63B0F9853641}"/>
              </a:ext>
            </a:extLst>
          </p:cNvPr>
          <p:cNvSpPr txBox="1"/>
          <p:nvPr/>
        </p:nvSpPr>
        <p:spPr>
          <a:xfrm>
            <a:off x="1652574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前處理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4FC095-1FDD-79C0-16C7-EF75F60A4ACC}"/>
              </a:ext>
            </a:extLst>
          </p:cNvPr>
          <p:cNvSpPr txBox="1"/>
          <p:nvPr/>
        </p:nvSpPr>
        <p:spPr>
          <a:xfrm>
            <a:off x="5500615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路面提取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9196315" y="1230868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輸出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66C17FA-D8CB-4283-AB95-4CAC60F532BC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rot="5400000" flipH="1" flipV="1">
            <a:off x="5237148" y="2359118"/>
            <a:ext cx="1900307" cy="1747698"/>
          </a:xfrm>
          <a:prstGeom prst="bentConnector5">
            <a:avLst>
              <a:gd name="adj1" fmla="val -33481"/>
              <a:gd name="adj2" fmla="val 50000"/>
              <a:gd name="adj3" fmla="val 1120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13AF3F8-810B-4181-AABD-AE2BA985B934}"/>
              </a:ext>
            </a:extLst>
          </p:cNvPr>
          <p:cNvCxnSpPr>
            <a:cxnSpLocks/>
            <a:stCxn id="21" idx="2"/>
            <a:endCxn id="84" idx="0"/>
          </p:cNvCxnSpPr>
          <p:nvPr/>
        </p:nvCxnSpPr>
        <p:spPr>
          <a:xfrm rot="5400000" flipH="1" flipV="1">
            <a:off x="7420638" y="1950703"/>
            <a:ext cx="2275334" cy="3009597"/>
          </a:xfrm>
          <a:prstGeom prst="bentConnector5">
            <a:avLst>
              <a:gd name="adj1" fmla="val -10047"/>
              <a:gd name="adj2" fmla="val 60616"/>
              <a:gd name="adj3" fmla="val 110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4176F52-4C93-8ED0-8F88-2A843902ACDA}"/>
              </a:ext>
            </a:extLst>
          </p:cNvPr>
          <p:cNvCxnSpPr>
            <a:cxnSpLocks/>
          </p:cNvCxnSpPr>
          <p:nvPr/>
        </p:nvCxnSpPr>
        <p:spPr>
          <a:xfrm>
            <a:off x="2968039" y="416521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B0B58-5876-2650-7439-010F7885F218}"/>
              </a:ext>
            </a:extLst>
          </p:cNvPr>
          <p:cNvSpPr/>
          <p:nvPr/>
        </p:nvSpPr>
        <p:spPr>
          <a:xfrm>
            <a:off x="4698840" y="2765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br>
              <a:rPr lang="en-US" altLang="zh-TW" sz="1200" dirty="0"/>
            </a:br>
            <a:r>
              <a:rPr lang="zh-TW" altLang="en-US" sz="1200" dirty="0"/>
              <a:t>紋路計算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E5CC9-D994-9703-5A93-A0E4599D0FC8}"/>
              </a:ext>
            </a:extLst>
          </p:cNvPr>
          <p:cNvSpPr/>
          <p:nvPr/>
        </p:nvSpPr>
        <p:spPr>
          <a:xfrm>
            <a:off x="4718068" y="3638451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統計直方圖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EBB6678-A846-D9DE-38D9-075BCF278486}"/>
              </a:ext>
            </a:extLst>
          </p:cNvPr>
          <p:cNvCxnSpPr>
            <a:cxnSpLocks/>
          </p:cNvCxnSpPr>
          <p:nvPr/>
        </p:nvCxnSpPr>
        <p:spPr>
          <a:xfrm>
            <a:off x="2132353" y="2158110"/>
            <a:ext cx="3145409" cy="629638"/>
          </a:xfrm>
          <a:prstGeom prst="bentConnector3">
            <a:avLst>
              <a:gd name="adj1" fmla="val 1000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AE6708-0E34-B8CE-50E7-85A43355469A}"/>
              </a:ext>
            </a:extLst>
          </p:cNvPr>
          <p:cNvSpPr/>
          <p:nvPr/>
        </p:nvSpPr>
        <p:spPr>
          <a:xfrm>
            <a:off x="6458122" y="40485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比較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F133F2-7B67-4C12-1D4D-F6B9107184A0}"/>
              </a:ext>
            </a:extLst>
          </p:cNvPr>
          <p:cNvCxnSpPr/>
          <p:nvPr/>
        </p:nvCxnSpPr>
        <p:spPr>
          <a:xfrm>
            <a:off x="7053506" y="2827482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11A2E16-F361-CBC9-1FAB-1173ACC3CB1F}"/>
              </a:ext>
            </a:extLst>
          </p:cNvPr>
          <p:cNvCxnSpPr/>
          <p:nvPr/>
        </p:nvCxnSpPr>
        <p:spPr>
          <a:xfrm>
            <a:off x="7053506" y="374295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8928569-2A3A-D64C-8438-88858CD82820}"/>
              </a:ext>
            </a:extLst>
          </p:cNvPr>
          <p:cNvSpPr/>
          <p:nvPr/>
        </p:nvSpPr>
        <p:spPr>
          <a:xfrm>
            <a:off x="932224" y="2795954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參數設置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609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6597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preprocess_with_sobel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輸入原始灰階圖片，使用</a:t>
            </a:r>
            <a:r>
              <a:rPr lang="en-US" altLang="zh-TW" dirty="0"/>
              <a:t>Sobel</a:t>
            </a:r>
            <a:r>
              <a:rPr lang="zh-TW" altLang="en-US" dirty="0"/>
              <a:t>算子進行邊緣檢測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輸出</a:t>
            </a:r>
            <a:r>
              <a:rPr lang="en-US" altLang="zh-TW" dirty="0" err="1"/>
              <a:t>sobel</a:t>
            </a:r>
            <a:r>
              <a:rPr lang="zh-TW" altLang="en-US" dirty="0"/>
              <a:t>邊緣圖片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95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9588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lbp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輸入圖片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N_points</a:t>
            </a:r>
            <a:r>
              <a:rPr lang="en-US" altLang="zh-TW" dirty="0"/>
              <a:t>=8, radius=1</a:t>
            </a:r>
            <a:r>
              <a:rPr lang="zh-TW" altLang="en-US" dirty="0"/>
              <a:t>，進行</a:t>
            </a:r>
            <a:r>
              <a:rPr lang="en-US" altLang="zh-TW" dirty="0" err="1"/>
              <a:t>local_binary_pattern</a:t>
            </a:r>
            <a:r>
              <a:rPr lang="zh-TW" altLang="en-US" dirty="0"/>
              <a:t>特徵提取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</a:t>
            </a:r>
            <a:r>
              <a:rPr lang="en-US" altLang="zh-TW" dirty="0"/>
              <a:t>LBP</a:t>
            </a:r>
            <a:r>
              <a:rPr lang="zh-TW" altLang="en-US" dirty="0"/>
              <a:t>特徵向量圖</a:t>
            </a:r>
          </a:p>
        </p:txBody>
      </p:sp>
    </p:spTree>
    <p:extLst>
      <p:ext uri="{BB962C8B-B14F-4D97-AF65-F5344CB8AC3E}">
        <p14:creationId xmlns:p14="http://schemas.microsoft.com/office/powerpoint/2010/main" val="230832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6597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calculate_lbp_histogram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</a:t>
            </a:r>
            <a:r>
              <a:rPr lang="en-US" altLang="zh-TW" dirty="0"/>
              <a:t>LBP</a:t>
            </a:r>
            <a:r>
              <a:rPr lang="zh-TW" altLang="en-US" dirty="0"/>
              <a:t>特徵圖以及參數，計算直方圖用於相似度比對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</a:t>
            </a:r>
            <a:r>
              <a:rPr lang="en-US" altLang="zh-TW" dirty="0"/>
              <a:t>LBP</a:t>
            </a:r>
            <a:r>
              <a:rPr lang="zh-TW" altLang="en-US" dirty="0"/>
              <a:t>直方圖數值</a:t>
            </a:r>
          </a:p>
        </p:txBody>
      </p:sp>
    </p:spTree>
    <p:extLst>
      <p:ext uri="{BB962C8B-B14F-4D97-AF65-F5344CB8AC3E}">
        <p14:creationId xmlns:p14="http://schemas.microsoft.com/office/powerpoint/2010/main" val="364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6597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calculate_similarity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</a:t>
            </a:r>
            <a:r>
              <a:rPr lang="en-US" altLang="zh-TW" dirty="0"/>
              <a:t>LBP</a:t>
            </a:r>
            <a:r>
              <a:rPr lang="zh-TW" altLang="en-US" dirty="0"/>
              <a:t>特徵圖、</a:t>
            </a:r>
            <a:r>
              <a:rPr lang="en-US" altLang="zh-TW" dirty="0"/>
              <a:t>LBB</a:t>
            </a:r>
            <a:r>
              <a:rPr lang="zh-TW" altLang="en-US" dirty="0"/>
              <a:t>直方圖、</a:t>
            </a:r>
            <a:r>
              <a:rPr lang="en-US" altLang="zh-TW" dirty="0"/>
              <a:t>STRIDE</a:t>
            </a:r>
            <a:r>
              <a:rPr lang="zh-TW" altLang="en-US" dirty="0"/>
              <a:t>、比對闊值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輸出相似分布值</a:t>
            </a:r>
          </a:p>
        </p:txBody>
      </p:sp>
    </p:spTree>
    <p:extLst>
      <p:ext uri="{BB962C8B-B14F-4D97-AF65-F5344CB8AC3E}">
        <p14:creationId xmlns:p14="http://schemas.microsoft.com/office/powerpoint/2010/main" val="223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6597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overlay_color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輸入原始圖片遮罩、相似分布值，將特定區域上色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輸出上色後新遮罩</a:t>
            </a:r>
          </a:p>
        </p:txBody>
      </p:sp>
    </p:spTree>
    <p:extLst>
      <p:ext uri="{BB962C8B-B14F-4D97-AF65-F5344CB8AC3E}">
        <p14:creationId xmlns:p14="http://schemas.microsoft.com/office/powerpoint/2010/main" val="183355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8" y="1363070"/>
            <a:ext cx="6597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61AFEF"/>
                </a:solidFill>
                <a:effectLst/>
                <a:latin typeface="Fira Code" pitchFamily="1" charset="0"/>
              </a:rPr>
              <a:t>Display_result</a:t>
            </a:r>
            <a:r>
              <a:rPr lang="zh-TW" altLang="en-US" b="0" i="0" dirty="0">
                <a:solidFill>
                  <a:srgbClr val="61AFEF"/>
                </a:solidFill>
                <a:effectLst/>
                <a:latin typeface="Fira Code" pitchFamily="1" charset="0"/>
              </a:rPr>
              <a:t>：</a:t>
            </a:r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輸入上色後的遮罩，再進行</a:t>
            </a:r>
            <a:r>
              <a:rPr lang="en-US" altLang="zh-TW" dirty="0" err="1"/>
              <a:t>imshow</a:t>
            </a:r>
            <a:r>
              <a:rPr lang="zh-TW" altLang="en-US" dirty="0"/>
              <a:t>顯示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FC9653-914C-05A2-70E5-7397996DBDAD}"/>
              </a:ext>
            </a:extLst>
          </p:cNvPr>
          <p:cNvSpPr txBox="1"/>
          <p:nvPr/>
        </p:nvSpPr>
        <p:spPr>
          <a:xfrm>
            <a:off x="812478" y="228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輸出：無</a:t>
            </a:r>
          </a:p>
        </p:txBody>
      </p:sp>
    </p:spTree>
    <p:extLst>
      <p:ext uri="{BB962C8B-B14F-4D97-AF65-F5344CB8AC3E}">
        <p14:creationId xmlns:p14="http://schemas.microsoft.com/office/powerpoint/2010/main" val="40507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13998</TotalTime>
  <Words>193</Words>
  <Application>Microsoft Office PowerPoint</Application>
  <PresentationFormat>寬螢幕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Code</vt:lpstr>
      <vt:lpstr>Times New Roman</vt:lpstr>
      <vt:lpstr>Office 佈景主題</vt:lpstr>
      <vt:lpstr>設計 – 架構圖</vt:lpstr>
      <vt:lpstr>設計 – Break Down</vt:lpstr>
      <vt:lpstr>流程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 – 架構圖</dc:title>
  <dc:creator>User</dc:creator>
  <cp:lastModifiedBy>阿 暉</cp:lastModifiedBy>
  <cp:revision>855</cp:revision>
  <dcterms:created xsi:type="dcterms:W3CDTF">2019-03-11T13:47:46Z</dcterms:created>
  <dcterms:modified xsi:type="dcterms:W3CDTF">2024-11-07T06:37:56Z</dcterms:modified>
</cp:coreProperties>
</file>