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96" r:id="rId3"/>
    <p:sldId id="297" r:id="rId4"/>
    <p:sldId id="299" r:id="rId5"/>
    <p:sldId id="298" r:id="rId6"/>
    <p:sldId id="276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BC8"/>
    <a:srgbClr val="EC9689"/>
    <a:srgbClr val="42406F"/>
    <a:srgbClr val="EFEEE9"/>
    <a:srgbClr val="92A8D1"/>
    <a:srgbClr val="F8F8F8"/>
    <a:srgbClr val="F7CBCA"/>
    <a:srgbClr val="EF96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用電量</c:v>
                </c:pt>
              </c:strCache>
            </c:strRef>
          </c:tx>
          <c:spPr>
            <a:gradFill>
              <a:gsLst>
                <a:gs pos="0">
                  <a:schemeClr val="accent2"/>
                </a:gs>
                <a:gs pos="100000">
                  <a:schemeClr val="accent2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63500" dir="18900000" sx="113000" sy="113000" kx="-1200000" algn="bl" rotWithShape="0">
                <a:prstClr val="black">
                  <a:alpha val="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工作表1!$A$2:$A$7</c:f>
              <c:strCache>
                <c:ptCount val="6"/>
                <c:pt idx="0">
                  <c:v>台北</c:v>
                </c:pt>
                <c:pt idx="1">
                  <c:v>新北</c:v>
                </c:pt>
                <c:pt idx="2">
                  <c:v>桃園</c:v>
                </c:pt>
                <c:pt idx="3">
                  <c:v>台中</c:v>
                </c:pt>
                <c:pt idx="4">
                  <c:v>台南</c:v>
                </c:pt>
                <c:pt idx="5">
                  <c:v>高雄</c:v>
                </c:pt>
              </c:strCache>
            </c:str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80</c:v>
                </c:pt>
                <c:pt idx="1">
                  <c:v>60</c:v>
                </c:pt>
                <c:pt idx="2">
                  <c:v>70</c:v>
                </c:pt>
                <c:pt idx="3">
                  <c:v>90</c:v>
                </c:pt>
                <c:pt idx="4">
                  <c:v>50</c:v>
                </c:pt>
                <c:pt idx="5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AA-47ED-B5B8-B89202DDF89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320077263"/>
        <c:axId val="1617134239"/>
      </c:barChart>
      <c:catAx>
        <c:axId val="1320077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17134239"/>
        <c:crosses val="autoZero"/>
        <c:auto val="1"/>
        <c:lblAlgn val="ctr"/>
        <c:lblOffset val="100"/>
        <c:noMultiLvlLbl val="0"/>
      </c:catAx>
      <c:valAx>
        <c:axId val="161713423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200772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5549F-A9DF-4C16-8488-BE61DB9DD33B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69145-0AAA-469C-BBCB-8880E4FDE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4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116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69145-0AAA-469C-BBCB-8880E4FDE3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481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69145-0AAA-469C-BBCB-8880E4FDE3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2877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69145-0AAA-469C-BBCB-8880E4FDE3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834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69145-0AAA-469C-BBCB-8880E4FDE3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416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296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711171"/>
      </p:ext>
    </p:extLst>
  </p:cSld>
  <p:clrMapOvr>
    <a:masterClrMapping/>
  </p:clrMapOvr>
  <p:transition spd="slow" advTm="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669514"/>
      </p:ext>
    </p:extLst>
  </p:cSld>
  <p:clrMapOvr>
    <a:masterClrMapping/>
  </p:clrMapOvr>
  <p:transition spd="slow" advTm="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417839"/>
      </p:ext>
    </p:extLst>
  </p:cSld>
  <p:clrMapOvr>
    <a:masterClrMapping/>
  </p:clrMapOvr>
  <p:transition spd="slow" advTm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054583"/>
      </p:ext>
    </p:extLst>
  </p:cSld>
  <p:clrMapOvr>
    <a:masterClrMapping/>
  </p:clrMapOvr>
  <p:transition spd="slow" advTm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379978"/>
      </p:ext>
    </p:extLst>
  </p:cSld>
  <p:clrMapOvr>
    <a:masterClrMapping/>
  </p:clrMapOvr>
  <p:transition spd="slow" advTm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435366"/>
      </p:ext>
    </p:extLst>
  </p:cSld>
  <p:clrMapOvr>
    <a:masterClrMapping/>
  </p:clrMapOvr>
  <p:transition spd="slow" advTm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855820"/>
      </p:ext>
    </p:extLst>
  </p:cSld>
  <p:clrMapOvr>
    <a:masterClrMapping/>
  </p:clrMapOvr>
  <p:transition spd="slow" advTm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079638"/>
      </p:ext>
    </p:extLst>
  </p:cSld>
  <p:clrMapOvr>
    <a:masterClrMapping/>
  </p:clrMapOvr>
  <p:transition spd="slow" advTm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47843"/>
      </p:ext>
    </p:extLst>
  </p:cSld>
  <p:clrMapOvr>
    <a:masterClrMapping/>
  </p:clrMapOvr>
  <p:transition spd="slow" advTm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52941"/>
      </p:ext>
    </p:extLst>
  </p:cSld>
  <p:clrMapOvr>
    <a:masterClrMapping/>
  </p:clrMapOvr>
  <p:transition spd="slow" advTm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445281"/>
      </p:ext>
    </p:extLst>
  </p:cSld>
  <p:clrMapOvr>
    <a:masterClrMapping/>
  </p:clrMapOvr>
  <p:transition spd="slow" advTm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74566-2C61-4114-BFA0-53B4EDA424D9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感谢您下载包图网平台上提供的</a:t>
            </a:r>
            <a:r>
              <a:rPr kumimoji="0" lang="en-US" altLang="zh-CN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PPT</a:t>
            </a:r>
            <a:r>
              <a:rPr kumimoji="0" lang="zh-CN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00670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microsoft.com/office/2007/relationships/hdphoto" Target="../media/hdphoto1.wdp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1.png"/><Relationship Id="rId5" Type="http://schemas.openxmlformats.org/officeDocument/2006/relationships/tags" Target="../tags/tag34.xml"/><Relationship Id="rId10" Type="http://schemas.openxmlformats.org/officeDocument/2006/relationships/notesSlide" Target="../notesSlides/notesSlide6.xml"/><Relationship Id="rId4" Type="http://schemas.openxmlformats.org/officeDocument/2006/relationships/tags" Target="../tags/tag33.xml"/><Relationship Id="rId9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A_文本框 69"/>
          <p:cNvSpPr txBox="1"/>
          <p:nvPr>
            <p:custDataLst>
              <p:tags r:id="rId1"/>
            </p:custDataLst>
          </p:nvPr>
        </p:nvSpPr>
        <p:spPr>
          <a:xfrm>
            <a:off x="5455380" y="4164758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>
                <a:solidFill>
                  <a:schemeClr val="bg1">
                    <a:lumMod val="95000"/>
                    <a:alpha val="20000"/>
                  </a:schemeClr>
                </a:solidFill>
              </a:rPr>
              <a:t>N</a:t>
            </a:r>
          </a:p>
        </p:txBody>
      </p:sp>
      <p:sp>
        <p:nvSpPr>
          <p:cNvPr id="52" name="PA_矩形 51"/>
          <p:cNvSpPr/>
          <p:nvPr>
            <p:custDataLst>
              <p:tags r:id="rId2"/>
            </p:custDataLst>
          </p:nvPr>
        </p:nvSpPr>
        <p:spPr>
          <a:xfrm>
            <a:off x="8548914" y="-304800"/>
            <a:ext cx="180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PA_矩形 52"/>
          <p:cNvSpPr/>
          <p:nvPr>
            <p:custDataLst>
              <p:tags r:id="rId3"/>
            </p:custDataLst>
          </p:nvPr>
        </p:nvSpPr>
        <p:spPr>
          <a:xfrm>
            <a:off x="8851900" y="-571500"/>
            <a:ext cx="180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_矩形 53"/>
          <p:cNvSpPr/>
          <p:nvPr>
            <p:custDataLst>
              <p:tags r:id="rId4"/>
            </p:custDataLst>
          </p:nvPr>
        </p:nvSpPr>
        <p:spPr>
          <a:xfrm>
            <a:off x="9169399" y="-571500"/>
            <a:ext cx="231175" cy="5340441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_矩形 54"/>
          <p:cNvSpPr/>
          <p:nvPr>
            <p:custDataLst>
              <p:tags r:id="rId5"/>
            </p:custDataLst>
          </p:nvPr>
        </p:nvSpPr>
        <p:spPr>
          <a:xfrm>
            <a:off x="9486900" y="-304800"/>
            <a:ext cx="77629" cy="5073741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PA_矩形 60"/>
          <p:cNvSpPr/>
          <p:nvPr>
            <p:custDataLst>
              <p:tags r:id="rId6"/>
            </p:custDataLst>
          </p:nvPr>
        </p:nvSpPr>
        <p:spPr>
          <a:xfrm>
            <a:off x="9804399" y="0"/>
            <a:ext cx="200877" cy="4898424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矩形 13"/>
          <p:cNvSpPr/>
          <p:nvPr>
            <p:custDataLst>
              <p:tags r:id="rId7"/>
            </p:custDataLst>
          </p:nvPr>
        </p:nvSpPr>
        <p:spPr>
          <a:xfrm>
            <a:off x="8215086" y="0"/>
            <a:ext cx="180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_椭圆 24"/>
          <p:cNvSpPr/>
          <p:nvPr>
            <p:custDataLst>
              <p:tags r:id="rId8"/>
            </p:custDataLst>
          </p:nvPr>
        </p:nvSpPr>
        <p:spPr>
          <a:xfrm>
            <a:off x="6867509" y="5105153"/>
            <a:ext cx="740228" cy="740228"/>
          </a:xfrm>
          <a:prstGeom prst="ellipse">
            <a:avLst/>
          </a:prstGeom>
          <a:solidFill>
            <a:srgbClr val="92A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PA_椭圆 25"/>
          <p:cNvSpPr/>
          <p:nvPr>
            <p:custDataLst>
              <p:tags r:id="rId9"/>
            </p:custDataLst>
          </p:nvPr>
        </p:nvSpPr>
        <p:spPr>
          <a:xfrm>
            <a:off x="6108009" y="6190273"/>
            <a:ext cx="347914" cy="347914"/>
          </a:xfrm>
          <a:prstGeom prst="ellipse">
            <a:avLst/>
          </a:prstGeom>
          <a:solidFill>
            <a:srgbClr val="EF9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PA_任意多边形 36"/>
          <p:cNvSpPr/>
          <p:nvPr>
            <p:custDataLst>
              <p:tags r:id="rId10"/>
            </p:custDataLst>
          </p:nvPr>
        </p:nvSpPr>
        <p:spPr>
          <a:xfrm>
            <a:off x="8215086" y="0"/>
            <a:ext cx="3356814" cy="4898424"/>
          </a:xfrm>
          <a:custGeom>
            <a:avLst/>
            <a:gdLst>
              <a:gd name="connsiteX0" fmla="*/ 0 w 3356814"/>
              <a:gd name="connsiteY0" fmla="*/ 0 h 4898424"/>
              <a:gd name="connsiteX1" fmla="*/ 3356814 w 3356814"/>
              <a:gd name="connsiteY1" fmla="*/ 0 h 4898424"/>
              <a:gd name="connsiteX2" fmla="*/ 3356814 w 3356814"/>
              <a:gd name="connsiteY2" fmla="*/ 4898424 h 4898424"/>
              <a:gd name="connsiteX3" fmla="*/ 0 w 3356814"/>
              <a:gd name="connsiteY3" fmla="*/ 4898424 h 4898424"/>
              <a:gd name="connsiteX4" fmla="*/ 0 w 3356814"/>
              <a:gd name="connsiteY4" fmla="*/ 2200905 h 4898424"/>
              <a:gd name="connsiteX5" fmla="*/ 9616 w 3356814"/>
              <a:gd name="connsiteY5" fmla="*/ 2210521 h 4898424"/>
              <a:gd name="connsiteX6" fmla="*/ 841466 w 3356814"/>
              <a:gd name="connsiteY6" fmla="*/ 1378671 h 4898424"/>
              <a:gd name="connsiteX7" fmla="*/ 9616 w 3356814"/>
              <a:gd name="connsiteY7" fmla="*/ 546821 h 4898424"/>
              <a:gd name="connsiteX8" fmla="*/ 0 w 3356814"/>
              <a:gd name="connsiteY8" fmla="*/ 556437 h 489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6814" h="4898424">
                <a:moveTo>
                  <a:pt x="0" y="0"/>
                </a:moveTo>
                <a:lnTo>
                  <a:pt x="3356814" y="0"/>
                </a:lnTo>
                <a:lnTo>
                  <a:pt x="3356814" y="4898424"/>
                </a:lnTo>
                <a:lnTo>
                  <a:pt x="0" y="4898424"/>
                </a:lnTo>
                <a:lnTo>
                  <a:pt x="0" y="2200905"/>
                </a:lnTo>
                <a:lnTo>
                  <a:pt x="9616" y="2210521"/>
                </a:lnTo>
                <a:lnTo>
                  <a:pt x="841466" y="1378671"/>
                </a:lnTo>
                <a:lnTo>
                  <a:pt x="9616" y="546821"/>
                </a:lnTo>
                <a:lnTo>
                  <a:pt x="0" y="556437"/>
                </a:lnTo>
                <a:close/>
              </a:path>
            </a:pathLst>
          </a:custGeom>
          <a:solidFill>
            <a:srgbClr val="92A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05" name="PA_组合 104"/>
          <p:cNvGrpSpPr/>
          <p:nvPr>
            <p:custDataLst>
              <p:tags r:id="rId11"/>
            </p:custDataLst>
          </p:nvPr>
        </p:nvGrpSpPr>
        <p:grpSpPr>
          <a:xfrm>
            <a:off x="9227457" y="1315171"/>
            <a:ext cx="1427843" cy="159899"/>
            <a:chOff x="9107714" y="1206258"/>
            <a:chExt cx="1427843" cy="159899"/>
          </a:xfrm>
        </p:grpSpPr>
        <p:sp>
          <p:nvSpPr>
            <p:cNvPr id="28" name="椭圆 27"/>
            <p:cNvSpPr/>
            <p:nvPr/>
          </p:nvSpPr>
          <p:spPr>
            <a:xfrm>
              <a:off x="9107714" y="1206258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9740900" y="1206500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0375900" y="1206500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2" name="PA_任意多边形 31"/>
          <p:cNvSpPr/>
          <p:nvPr>
            <p:custDataLst>
              <p:tags r:id="rId12"/>
            </p:custDataLst>
          </p:nvPr>
        </p:nvSpPr>
        <p:spPr>
          <a:xfrm>
            <a:off x="8851900" y="3789412"/>
            <a:ext cx="2033814" cy="1109013"/>
          </a:xfrm>
          <a:custGeom>
            <a:avLst/>
            <a:gdLst>
              <a:gd name="connsiteX0" fmla="*/ 1016907 w 2033814"/>
              <a:gd name="connsiteY0" fmla="*/ 0 h 1109013"/>
              <a:gd name="connsiteX1" fmla="*/ 2033814 w 2033814"/>
              <a:gd name="connsiteY1" fmla="*/ 1016907 h 1109013"/>
              <a:gd name="connsiteX2" fmla="*/ 2029163 w 2033814"/>
              <a:gd name="connsiteY2" fmla="*/ 1109013 h 1109013"/>
              <a:gd name="connsiteX3" fmla="*/ 4651 w 2033814"/>
              <a:gd name="connsiteY3" fmla="*/ 1109013 h 1109013"/>
              <a:gd name="connsiteX4" fmla="*/ 0 w 2033814"/>
              <a:gd name="connsiteY4" fmla="*/ 1016907 h 1109013"/>
              <a:gd name="connsiteX5" fmla="*/ 1016907 w 2033814"/>
              <a:gd name="connsiteY5" fmla="*/ 0 h 1109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3814" h="1109013">
                <a:moveTo>
                  <a:pt x="1016907" y="0"/>
                </a:moveTo>
                <a:cubicBezTo>
                  <a:pt x="1578529" y="0"/>
                  <a:pt x="2033814" y="455285"/>
                  <a:pt x="2033814" y="1016907"/>
                </a:cubicBezTo>
                <a:lnTo>
                  <a:pt x="2029163" y="1109013"/>
                </a:lnTo>
                <a:lnTo>
                  <a:pt x="4651" y="1109013"/>
                </a:lnTo>
                <a:lnTo>
                  <a:pt x="0" y="1016907"/>
                </a:lnTo>
                <a:cubicBezTo>
                  <a:pt x="0" y="455285"/>
                  <a:pt x="455285" y="0"/>
                  <a:pt x="1016907" y="0"/>
                </a:cubicBezTo>
                <a:close/>
              </a:path>
            </a:pathLst>
          </a:custGeom>
          <a:solidFill>
            <a:srgbClr val="F6C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3" name="PA_任意多边形 92"/>
          <p:cNvSpPr/>
          <p:nvPr>
            <p:custDataLst>
              <p:tags r:id="rId13"/>
            </p:custDataLst>
          </p:nvPr>
        </p:nvSpPr>
        <p:spPr>
          <a:xfrm rot="16200000">
            <a:off x="2150796" y="5263089"/>
            <a:ext cx="180000" cy="2333482"/>
          </a:xfrm>
          <a:custGeom>
            <a:avLst/>
            <a:gdLst>
              <a:gd name="connsiteX0" fmla="*/ 180000 w 180000"/>
              <a:gd name="connsiteY0" fmla="*/ 0 h 2333482"/>
              <a:gd name="connsiteX1" fmla="*/ 180000 w 180000"/>
              <a:gd name="connsiteY1" fmla="*/ 2153482 h 2333482"/>
              <a:gd name="connsiteX2" fmla="*/ 0 w 180000"/>
              <a:gd name="connsiteY2" fmla="*/ 2333482 h 2333482"/>
              <a:gd name="connsiteX3" fmla="*/ 0 w 180000"/>
              <a:gd name="connsiteY3" fmla="*/ 0 h 2333482"/>
              <a:gd name="connsiteX4" fmla="*/ 180000 w 180000"/>
              <a:gd name="connsiteY4" fmla="*/ 0 h 233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33482">
                <a:moveTo>
                  <a:pt x="180000" y="0"/>
                </a:moveTo>
                <a:lnTo>
                  <a:pt x="180000" y="2153482"/>
                </a:lnTo>
                <a:lnTo>
                  <a:pt x="0" y="2333482"/>
                </a:lnTo>
                <a:lnTo>
                  <a:pt x="0" y="0"/>
                </a:lnTo>
                <a:lnTo>
                  <a:pt x="1800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PA_任意多边形 88"/>
          <p:cNvSpPr/>
          <p:nvPr>
            <p:custDataLst>
              <p:tags r:id="rId14"/>
            </p:custDataLst>
          </p:nvPr>
        </p:nvSpPr>
        <p:spPr>
          <a:xfrm rot="16200000">
            <a:off x="1446043" y="4558335"/>
            <a:ext cx="139507" cy="883482"/>
          </a:xfrm>
          <a:custGeom>
            <a:avLst/>
            <a:gdLst>
              <a:gd name="connsiteX0" fmla="*/ 139507 w 139507"/>
              <a:gd name="connsiteY0" fmla="*/ 0 h 883482"/>
              <a:gd name="connsiteX1" fmla="*/ 139507 w 139507"/>
              <a:gd name="connsiteY1" fmla="*/ 743975 h 883482"/>
              <a:gd name="connsiteX2" fmla="*/ 0 w 139507"/>
              <a:gd name="connsiteY2" fmla="*/ 883482 h 883482"/>
              <a:gd name="connsiteX3" fmla="*/ 0 w 139507"/>
              <a:gd name="connsiteY3" fmla="*/ 0 h 883482"/>
              <a:gd name="connsiteX4" fmla="*/ 139507 w 139507"/>
              <a:gd name="connsiteY4" fmla="*/ 0 h 88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507" h="883482">
                <a:moveTo>
                  <a:pt x="139507" y="0"/>
                </a:moveTo>
                <a:lnTo>
                  <a:pt x="139507" y="743975"/>
                </a:lnTo>
                <a:lnTo>
                  <a:pt x="0" y="883482"/>
                </a:lnTo>
                <a:lnTo>
                  <a:pt x="0" y="0"/>
                </a:lnTo>
                <a:lnTo>
                  <a:pt x="1395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PA_任意多边形 85"/>
          <p:cNvSpPr/>
          <p:nvPr>
            <p:custDataLst>
              <p:tags r:id="rId15"/>
            </p:custDataLst>
          </p:nvPr>
        </p:nvSpPr>
        <p:spPr>
          <a:xfrm rot="16200000">
            <a:off x="1605796" y="4718089"/>
            <a:ext cx="137500" cy="1200982"/>
          </a:xfrm>
          <a:custGeom>
            <a:avLst/>
            <a:gdLst>
              <a:gd name="connsiteX0" fmla="*/ 137500 w 137500"/>
              <a:gd name="connsiteY0" fmla="*/ 0 h 1200982"/>
              <a:gd name="connsiteX1" fmla="*/ 137500 w 137500"/>
              <a:gd name="connsiteY1" fmla="*/ 1063482 h 1200982"/>
              <a:gd name="connsiteX2" fmla="*/ 0 w 137500"/>
              <a:gd name="connsiteY2" fmla="*/ 1200982 h 1200982"/>
              <a:gd name="connsiteX3" fmla="*/ 0 w 137500"/>
              <a:gd name="connsiteY3" fmla="*/ 0 h 1200982"/>
              <a:gd name="connsiteX4" fmla="*/ 137500 w 137500"/>
              <a:gd name="connsiteY4" fmla="*/ 0 h 120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500" h="1200982">
                <a:moveTo>
                  <a:pt x="137500" y="0"/>
                </a:moveTo>
                <a:lnTo>
                  <a:pt x="137500" y="1063482"/>
                </a:lnTo>
                <a:lnTo>
                  <a:pt x="0" y="1200982"/>
                </a:lnTo>
                <a:lnTo>
                  <a:pt x="0" y="0"/>
                </a:lnTo>
                <a:lnTo>
                  <a:pt x="1375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PA_任意多边形 82"/>
          <p:cNvSpPr/>
          <p:nvPr>
            <p:custDataLst>
              <p:tags r:id="rId16"/>
            </p:custDataLst>
          </p:nvPr>
        </p:nvSpPr>
        <p:spPr>
          <a:xfrm rot="16200000">
            <a:off x="1764546" y="4876839"/>
            <a:ext cx="137500" cy="1518482"/>
          </a:xfrm>
          <a:custGeom>
            <a:avLst/>
            <a:gdLst>
              <a:gd name="connsiteX0" fmla="*/ 137500 w 137500"/>
              <a:gd name="connsiteY0" fmla="*/ 0 h 1518482"/>
              <a:gd name="connsiteX1" fmla="*/ 137500 w 137500"/>
              <a:gd name="connsiteY1" fmla="*/ 1380982 h 1518482"/>
              <a:gd name="connsiteX2" fmla="*/ 0 w 137500"/>
              <a:gd name="connsiteY2" fmla="*/ 1518482 h 1518482"/>
              <a:gd name="connsiteX3" fmla="*/ 0 w 137500"/>
              <a:gd name="connsiteY3" fmla="*/ 0 h 1518482"/>
              <a:gd name="connsiteX4" fmla="*/ 137500 w 137500"/>
              <a:gd name="connsiteY4" fmla="*/ 0 h 151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500" h="1518482">
                <a:moveTo>
                  <a:pt x="137500" y="0"/>
                </a:moveTo>
                <a:lnTo>
                  <a:pt x="137500" y="1380982"/>
                </a:lnTo>
                <a:lnTo>
                  <a:pt x="0" y="1518482"/>
                </a:lnTo>
                <a:lnTo>
                  <a:pt x="0" y="0"/>
                </a:lnTo>
                <a:lnTo>
                  <a:pt x="1375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_任意多边形 79"/>
          <p:cNvSpPr/>
          <p:nvPr>
            <p:custDataLst>
              <p:tags r:id="rId17"/>
            </p:custDataLst>
          </p:nvPr>
        </p:nvSpPr>
        <p:spPr>
          <a:xfrm rot="16200000">
            <a:off x="1923296" y="5035589"/>
            <a:ext cx="137500" cy="1835982"/>
          </a:xfrm>
          <a:custGeom>
            <a:avLst/>
            <a:gdLst>
              <a:gd name="connsiteX0" fmla="*/ 137500 w 137500"/>
              <a:gd name="connsiteY0" fmla="*/ 0 h 1835982"/>
              <a:gd name="connsiteX1" fmla="*/ 137500 w 137500"/>
              <a:gd name="connsiteY1" fmla="*/ 1698482 h 1835982"/>
              <a:gd name="connsiteX2" fmla="*/ 0 w 137500"/>
              <a:gd name="connsiteY2" fmla="*/ 1835982 h 1835982"/>
              <a:gd name="connsiteX3" fmla="*/ 0 w 137500"/>
              <a:gd name="connsiteY3" fmla="*/ 0 h 1835982"/>
              <a:gd name="connsiteX4" fmla="*/ 137500 w 137500"/>
              <a:gd name="connsiteY4" fmla="*/ 0 h 18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500" h="1835982">
                <a:moveTo>
                  <a:pt x="137500" y="0"/>
                </a:moveTo>
                <a:lnTo>
                  <a:pt x="137500" y="1698482"/>
                </a:lnTo>
                <a:lnTo>
                  <a:pt x="0" y="1835982"/>
                </a:lnTo>
                <a:lnTo>
                  <a:pt x="0" y="0"/>
                </a:lnTo>
                <a:lnTo>
                  <a:pt x="1375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PA_任意多边形 76"/>
          <p:cNvSpPr/>
          <p:nvPr>
            <p:custDataLst>
              <p:tags r:id="rId18"/>
            </p:custDataLst>
          </p:nvPr>
        </p:nvSpPr>
        <p:spPr>
          <a:xfrm rot="16200000">
            <a:off x="2082046" y="5194339"/>
            <a:ext cx="137500" cy="2153482"/>
          </a:xfrm>
          <a:custGeom>
            <a:avLst/>
            <a:gdLst>
              <a:gd name="connsiteX0" fmla="*/ 137500 w 137500"/>
              <a:gd name="connsiteY0" fmla="*/ 0 h 2153482"/>
              <a:gd name="connsiteX1" fmla="*/ 137500 w 137500"/>
              <a:gd name="connsiteY1" fmla="*/ 2015982 h 2153482"/>
              <a:gd name="connsiteX2" fmla="*/ 0 w 137500"/>
              <a:gd name="connsiteY2" fmla="*/ 2153482 h 2153482"/>
              <a:gd name="connsiteX3" fmla="*/ 0 w 137500"/>
              <a:gd name="connsiteY3" fmla="*/ 0 h 2153482"/>
              <a:gd name="connsiteX4" fmla="*/ 137500 w 137500"/>
              <a:gd name="connsiteY4" fmla="*/ 0 h 215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500" h="2153482">
                <a:moveTo>
                  <a:pt x="137500" y="0"/>
                </a:moveTo>
                <a:lnTo>
                  <a:pt x="137500" y="2015982"/>
                </a:lnTo>
                <a:lnTo>
                  <a:pt x="0" y="2153482"/>
                </a:lnTo>
                <a:lnTo>
                  <a:pt x="0" y="0"/>
                </a:lnTo>
                <a:lnTo>
                  <a:pt x="1375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PA_组合 4"/>
          <p:cNvGrpSpPr>
            <a:grpSpLocks noChangeAspect="1"/>
          </p:cNvGrpSpPr>
          <p:nvPr>
            <p:custDataLst>
              <p:tags r:id="rId19"/>
            </p:custDataLst>
          </p:nvPr>
        </p:nvGrpSpPr>
        <p:grpSpPr bwMode="auto">
          <a:xfrm flipH="1">
            <a:off x="8851900" y="2028640"/>
            <a:ext cx="6575425" cy="1654175"/>
            <a:chOff x="0" y="145"/>
            <a:chExt cx="4142" cy="1042"/>
          </a:xfrm>
        </p:grpSpPr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0" y="1089"/>
              <a:ext cx="3549" cy="98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8"/>
            <p:cNvSpPr>
              <a:spLocks/>
            </p:cNvSpPr>
            <p:nvPr/>
          </p:nvSpPr>
          <p:spPr bwMode="auto">
            <a:xfrm>
              <a:off x="0" y="854"/>
              <a:ext cx="3549" cy="97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9"/>
            <p:cNvSpPr>
              <a:spLocks/>
            </p:cNvSpPr>
            <p:nvPr/>
          </p:nvSpPr>
          <p:spPr bwMode="auto">
            <a:xfrm>
              <a:off x="0" y="616"/>
              <a:ext cx="4142" cy="98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0"/>
            <p:cNvSpPr>
              <a:spLocks/>
            </p:cNvSpPr>
            <p:nvPr/>
          </p:nvSpPr>
          <p:spPr bwMode="auto">
            <a:xfrm>
              <a:off x="0" y="381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1"/>
            <p:cNvSpPr>
              <a:spLocks/>
            </p:cNvSpPr>
            <p:nvPr/>
          </p:nvSpPr>
          <p:spPr bwMode="auto">
            <a:xfrm>
              <a:off x="0" y="145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6" name="PA_文本框 65"/>
          <p:cNvSpPr txBox="1"/>
          <p:nvPr>
            <p:custDataLst>
              <p:tags r:id="rId20"/>
            </p:custDataLst>
          </p:nvPr>
        </p:nvSpPr>
        <p:spPr>
          <a:xfrm>
            <a:off x="3664397" y="1274687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F</a:t>
            </a:r>
          </a:p>
        </p:txBody>
      </p:sp>
      <p:sp>
        <p:nvSpPr>
          <p:cNvPr id="67" name="PA_文本框 66"/>
          <p:cNvSpPr txBox="1"/>
          <p:nvPr>
            <p:custDataLst>
              <p:tags r:id="rId21"/>
            </p:custDataLst>
          </p:nvPr>
        </p:nvSpPr>
        <p:spPr>
          <a:xfrm>
            <a:off x="4388671" y="2660205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S</a:t>
            </a:r>
          </a:p>
        </p:txBody>
      </p:sp>
      <p:sp>
        <p:nvSpPr>
          <p:cNvPr id="68" name="PA_文本框 67"/>
          <p:cNvSpPr txBox="1"/>
          <p:nvPr>
            <p:custDataLst>
              <p:tags r:id="rId22"/>
            </p:custDataLst>
          </p:nvPr>
        </p:nvSpPr>
        <p:spPr>
          <a:xfrm>
            <a:off x="3664397" y="4164758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>
                <a:solidFill>
                  <a:schemeClr val="bg1">
                    <a:lumMod val="95000"/>
                    <a:alpha val="20000"/>
                  </a:schemeClr>
                </a:solidFill>
              </a:rPr>
              <a:t>O</a:t>
            </a:r>
          </a:p>
        </p:txBody>
      </p:sp>
      <p:sp>
        <p:nvSpPr>
          <p:cNvPr id="69" name="PA_文本框 68"/>
          <p:cNvSpPr txBox="1"/>
          <p:nvPr>
            <p:custDataLst>
              <p:tags r:id="rId23"/>
            </p:custDataLst>
          </p:nvPr>
        </p:nvSpPr>
        <p:spPr>
          <a:xfrm>
            <a:off x="5455380" y="1274687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>
                <a:solidFill>
                  <a:schemeClr val="bg1">
                    <a:lumMod val="95000"/>
                    <a:alpha val="20000"/>
                  </a:schemeClr>
                </a:solidFill>
              </a:rPr>
              <a:t>A</a:t>
            </a:r>
          </a:p>
        </p:txBody>
      </p:sp>
      <p:sp>
        <p:nvSpPr>
          <p:cNvPr id="71" name="PA_文本框 70"/>
          <p:cNvSpPr txBox="1"/>
          <p:nvPr>
            <p:custDataLst>
              <p:tags r:id="rId24"/>
            </p:custDataLst>
          </p:nvPr>
        </p:nvSpPr>
        <p:spPr>
          <a:xfrm>
            <a:off x="6342941" y="2660205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I</a:t>
            </a:r>
          </a:p>
        </p:txBody>
      </p:sp>
      <p:sp>
        <p:nvSpPr>
          <p:cNvPr id="34" name="PA_文本框 65"/>
          <p:cNvSpPr txBox="1"/>
          <p:nvPr>
            <p:custDataLst>
              <p:tags r:id="rId25"/>
            </p:custDataLst>
          </p:nvPr>
        </p:nvSpPr>
        <p:spPr>
          <a:xfrm>
            <a:off x="1390311" y="3713463"/>
            <a:ext cx="3872585" cy="784830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zh-TW" altLang="en-US" sz="4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第一組</a:t>
            </a:r>
            <a:endParaRPr lang="en-US" altLang="zh-CN" sz="4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PA_文本框 65"/>
          <p:cNvSpPr txBox="1"/>
          <p:nvPr>
            <p:custDataLst>
              <p:tags r:id="rId26"/>
            </p:custDataLst>
          </p:nvPr>
        </p:nvSpPr>
        <p:spPr>
          <a:xfrm>
            <a:off x="962488" y="2625925"/>
            <a:ext cx="4963947" cy="969496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zh-TW" altLang="en-US" sz="6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電力資訊分析</a:t>
            </a:r>
            <a:endParaRPr lang="en-US" altLang="zh-CN" sz="6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PA_文本框 65"/>
          <p:cNvSpPr txBox="1"/>
          <p:nvPr>
            <p:custDataLst>
              <p:tags r:id="rId27"/>
            </p:custDataLst>
          </p:nvPr>
        </p:nvSpPr>
        <p:spPr>
          <a:xfrm rot="2729929">
            <a:off x="1710297" y="5561166"/>
            <a:ext cx="2960406" cy="784830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fashion</a:t>
            </a:r>
          </a:p>
        </p:txBody>
      </p:sp>
      <p:sp>
        <p:nvSpPr>
          <p:cNvPr id="38" name="PA_文本框 66"/>
          <p:cNvSpPr txBox="1"/>
          <p:nvPr>
            <p:custDataLst>
              <p:tags r:id="rId28"/>
            </p:custDataLst>
          </p:nvPr>
        </p:nvSpPr>
        <p:spPr>
          <a:xfrm>
            <a:off x="1955915" y="-403685"/>
            <a:ext cx="2582291" cy="3724096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239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H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4DE77DC-E574-5CEB-9638-7ACC34F6D341}"/>
              </a:ext>
            </a:extLst>
          </p:cNvPr>
          <p:cNvSpPr txBox="1"/>
          <p:nvPr/>
        </p:nvSpPr>
        <p:spPr>
          <a:xfrm>
            <a:off x="9085012" y="4924349"/>
            <a:ext cx="2991525" cy="1892826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C111112133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張昌暉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C111112109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陳韋翔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C111112111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程竣豪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C110118223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龔倢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C110118213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陳盈臻</a:t>
            </a:r>
          </a:p>
        </p:txBody>
      </p:sp>
    </p:spTree>
    <p:extLst>
      <p:ext uri="{BB962C8B-B14F-4D97-AF65-F5344CB8AC3E}">
        <p14:creationId xmlns:p14="http://schemas.microsoft.com/office/powerpoint/2010/main" val="53867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923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1224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2466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2614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362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968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1291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2557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2981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1397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2232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2219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9" presetClass="entr" presetSubtype="0" decel="100000" fill="hold" grpId="0" nodeType="withEffect">
                                      <p:stCondLst>
                                        <p:cond delay="2768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75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49" presetClass="entr" presetSubtype="0" decel="100000" fill="hold" grpId="0" nodeType="withEffect">
                                      <p:stCondLst>
                                        <p:cond delay="2531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7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49" presetClass="entr" presetSubtype="0" decel="100000" fill="hold" grpId="0" nodeType="withEffect">
                                      <p:stCondLst>
                                        <p:cond delay="2206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7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49" presetClass="entr" presetSubtype="0" decel="100000" fill="hold" grpId="0" nodeType="withEffect">
                                      <p:stCondLst>
                                        <p:cond delay="2554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7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49" presetClass="entr" presetSubtype="0" decel="100000" fill="hold" grpId="0" nodeType="withEffect">
                                      <p:stCondLst>
                                        <p:cond delay="1662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7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7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7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75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49" presetClass="entr" presetSubtype="0" decel="100000" fill="hold" grpId="0" nodeType="withEffect">
                                      <p:stCondLst>
                                        <p:cond delay="241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7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49" presetClass="entr" presetSubtype="0" decel="100000" fill="hold" grpId="0" nodeType="withEffect">
                                      <p:stCondLst>
                                        <p:cond delay="2768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7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49" presetClass="entr" presetSubtype="0" decel="100000" fill="hold" grpId="0" nodeType="withEffect">
                                      <p:stCondLst>
                                        <p:cond delay="2768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7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49" presetClass="entr" presetSubtype="0" decel="100000" fill="hold" grpId="0" nodeType="withEffect">
                                      <p:stCondLst>
                                        <p:cond delay="2768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7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49" presetClass="entr" presetSubtype="0" decel="100000" fill="hold" grpId="0" nodeType="withEffect">
                                      <p:stCondLst>
                                        <p:cond delay="2206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75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/>
          <p:bldP spid="52" grpId="0" animBg="1"/>
          <p:bldP spid="53" grpId="0" animBg="1"/>
          <p:bldP spid="54" grpId="0" animBg="1"/>
          <p:bldP spid="55" grpId="0" animBg="1"/>
          <p:bldP spid="61" grpId="0" animBg="1"/>
          <p:bldP spid="14" grpId="0" animBg="1"/>
          <p:bldP spid="93" grpId="0" animBg="1"/>
          <p:bldP spid="89" grpId="0" animBg="1"/>
          <p:bldP spid="86" grpId="0" animBg="1"/>
          <p:bldP spid="83" grpId="0" animBg="1"/>
          <p:bldP spid="80" grpId="0" animBg="1"/>
          <p:bldP spid="77" grpId="0" animBg="1"/>
          <p:bldP spid="66" grpId="0"/>
          <p:bldP spid="67" grpId="0"/>
          <p:bldP spid="68" grpId="0"/>
          <p:bldP spid="69" grpId="0"/>
          <p:bldP spid="71" grpId="0"/>
          <p:bldP spid="34" grpId="0"/>
          <p:bldP spid="35" grpId="0"/>
          <p:bldP spid="36" grpId="0"/>
          <p:bldP spid="3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923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1224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2466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2614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362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968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1291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2557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2981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1397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2232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2219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9" presetClass="entr" presetSubtype="0" decel="100000" fill="hold" grpId="0" nodeType="withEffect">
                                      <p:stCondLst>
                                        <p:cond delay="2768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75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49" presetClass="entr" presetSubtype="0" decel="100000" fill="hold" grpId="0" nodeType="withEffect">
                                      <p:stCondLst>
                                        <p:cond delay="2531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7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49" presetClass="entr" presetSubtype="0" decel="100000" fill="hold" grpId="0" nodeType="withEffect">
                                      <p:stCondLst>
                                        <p:cond delay="2206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7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49" presetClass="entr" presetSubtype="0" decel="100000" fill="hold" grpId="0" nodeType="withEffect">
                                      <p:stCondLst>
                                        <p:cond delay="2554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7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49" presetClass="entr" presetSubtype="0" decel="100000" fill="hold" grpId="0" nodeType="withEffect">
                                      <p:stCondLst>
                                        <p:cond delay="1662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7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7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7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75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49" presetClass="entr" presetSubtype="0" decel="100000" fill="hold" grpId="0" nodeType="withEffect">
                                      <p:stCondLst>
                                        <p:cond delay="241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7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49" presetClass="entr" presetSubtype="0" decel="100000" fill="hold" grpId="0" nodeType="withEffect">
                                      <p:stCondLst>
                                        <p:cond delay="2768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7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49" presetClass="entr" presetSubtype="0" decel="100000" fill="hold" grpId="0" nodeType="withEffect">
                                      <p:stCondLst>
                                        <p:cond delay="2768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7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49" presetClass="entr" presetSubtype="0" decel="100000" fill="hold" grpId="0" nodeType="withEffect">
                                      <p:stCondLst>
                                        <p:cond delay="2768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7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49" presetClass="entr" presetSubtype="0" decel="100000" fill="hold" grpId="0" nodeType="withEffect">
                                      <p:stCondLst>
                                        <p:cond delay="2206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75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/>
          <p:bldP spid="52" grpId="0" animBg="1"/>
          <p:bldP spid="53" grpId="0" animBg="1"/>
          <p:bldP spid="54" grpId="0" animBg="1"/>
          <p:bldP spid="55" grpId="0" animBg="1"/>
          <p:bldP spid="61" grpId="0" animBg="1"/>
          <p:bldP spid="14" grpId="0" animBg="1"/>
          <p:bldP spid="93" grpId="0" animBg="1"/>
          <p:bldP spid="89" grpId="0" animBg="1"/>
          <p:bldP spid="86" grpId="0" animBg="1"/>
          <p:bldP spid="83" grpId="0" animBg="1"/>
          <p:bldP spid="80" grpId="0" animBg="1"/>
          <p:bldP spid="77" grpId="0" animBg="1"/>
          <p:bldP spid="66" grpId="0"/>
          <p:bldP spid="67" grpId="0"/>
          <p:bldP spid="68" grpId="0"/>
          <p:bldP spid="69" grpId="0"/>
          <p:bldP spid="71" grpId="0"/>
          <p:bldP spid="34" grpId="0"/>
          <p:bldP spid="35" grpId="0"/>
          <p:bldP spid="36" grpId="0"/>
          <p:bldP spid="38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-34014" y="4107883"/>
            <a:ext cx="2889437" cy="1271459"/>
            <a:chOff x="1379387" y="4489351"/>
            <a:chExt cx="1733701" cy="762893"/>
          </a:xfrm>
        </p:grpSpPr>
        <p:sp>
          <p:nvSpPr>
            <p:cNvPr id="13" name="任意多边形 12"/>
            <p:cNvSpPr/>
            <p:nvPr/>
          </p:nvSpPr>
          <p:spPr>
            <a:xfrm>
              <a:off x="1379387" y="4489351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384300" y="46736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384300" y="48641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384300" y="50546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334670" y="713405"/>
            <a:ext cx="8909203" cy="543118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rPr>
              <a:t>資料內容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005830" y="1968993"/>
            <a:ext cx="2622834" cy="538609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CN" sz="3200" dirty="0">
                <a:solidFill>
                  <a:srgbClr val="EC9689"/>
                </a:solidFill>
              </a:rPr>
              <a:t>YOUR TITLE</a:t>
            </a:r>
            <a:endParaRPr lang="zh-CN" altLang="en-US" sz="3200" dirty="0">
              <a:solidFill>
                <a:srgbClr val="EC9689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062887" y="2507851"/>
            <a:ext cx="3570514" cy="261610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zh-CN" altLang="en-US" sz="1400" b="1" dirty="0">
                <a:solidFill>
                  <a:srgbClr val="EC9689"/>
                </a:solidFill>
              </a:rPr>
              <a:t>在此输入您的标题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620D77D8-A96F-70AB-024F-097D5BEE2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382588"/>
              </p:ext>
            </p:extLst>
          </p:nvPr>
        </p:nvGraphicFramePr>
        <p:xfrm>
          <a:off x="2863611" y="1736339"/>
          <a:ext cx="7885465" cy="403785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67791">
                  <a:extLst>
                    <a:ext uri="{9D8B030D-6E8A-4147-A177-3AD203B41FA5}">
                      <a16:colId xmlns:a16="http://schemas.microsoft.com/office/drawing/2014/main" val="3021208206"/>
                    </a:ext>
                  </a:extLst>
                </a:gridCol>
                <a:gridCol w="1506010">
                  <a:extLst>
                    <a:ext uri="{9D8B030D-6E8A-4147-A177-3AD203B41FA5}">
                      <a16:colId xmlns:a16="http://schemas.microsoft.com/office/drawing/2014/main" val="2309965977"/>
                    </a:ext>
                  </a:extLst>
                </a:gridCol>
                <a:gridCol w="1372489">
                  <a:extLst>
                    <a:ext uri="{9D8B030D-6E8A-4147-A177-3AD203B41FA5}">
                      <a16:colId xmlns:a16="http://schemas.microsoft.com/office/drawing/2014/main" val="2377917696"/>
                    </a:ext>
                  </a:extLst>
                </a:gridCol>
                <a:gridCol w="1767243">
                  <a:extLst>
                    <a:ext uri="{9D8B030D-6E8A-4147-A177-3AD203B41FA5}">
                      <a16:colId xmlns:a16="http://schemas.microsoft.com/office/drawing/2014/main" val="2285733919"/>
                    </a:ext>
                  </a:extLst>
                </a:gridCol>
                <a:gridCol w="1771932">
                  <a:extLst>
                    <a:ext uri="{9D8B030D-6E8A-4147-A177-3AD203B41FA5}">
                      <a16:colId xmlns:a16="http://schemas.microsoft.com/office/drawing/2014/main" val="3097209931"/>
                    </a:ext>
                  </a:extLst>
                </a:gridCol>
              </a:tblGrid>
              <a:tr h="98200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年度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季節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區域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自家用戶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分析資訊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390065"/>
                  </a:ext>
                </a:extLst>
              </a:tr>
              <a:tr h="763963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</a:t>
                      </a:r>
                    </a:p>
                    <a:p>
                      <a:pPr 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︱</a:t>
                      </a:r>
                    </a:p>
                    <a:p>
                      <a:pPr 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2022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分為四季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住宅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每季平均</a:t>
                      </a:r>
                      <a:endParaRPr lang="en-US" altLang="zh-TW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用電量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327452"/>
                  </a:ext>
                </a:extLst>
              </a:tr>
              <a:tr h="7639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601876"/>
                  </a:ext>
                </a:extLst>
              </a:tr>
              <a:tr h="7639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工業用戶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每季平均</a:t>
                      </a:r>
                      <a:endParaRPr lang="en-US" altLang="zh-TW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備轉率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08775"/>
                  </a:ext>
                </a:extLst>
              </a:tr>
              <a:tr h="7639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東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591705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DE9A2B06-AC1B-8C79-0EDD-5CC4C617A0E7}"/>
              </a:ext>
            </a:extLst>
          </p:cNvPr>
          <p:cNvSpPr txBox="1"/>
          <p:nvPr/>
        </p:nvSpPr>
        <p:spPr>
          <a:xfrm>
            <a:off x="5839922" y="977041"/>
            <a:ext cx="2031325" cy="600164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zh-TW" altLang="en-US" sz="3600" b="1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</a:p>
        </p:txBody>
      </p:sp>
    </p:spTree>
    <p:extLst>
      <p:ext uri="{BB962C8B-B14F-4D97-AF65-F5344CB8AC3E}">
        <p14:creationId xmlns:p14="http://schemas.microsoft.com/office/powerpoint/2010/main" val="839355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6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-34014" y="4107883"/>
            <a:ext cx="2889437" cy="1271459"/>
            <a:chOff x="1379387" y="4489351"/>
            <a:chExt cx="1733701" cy="762893"/>
          </a:xfrm>
        </p:grpSpPr>
        <p:sp>
          <p:nvSpPr>
            <p:cNvPr id="13" name="任意多边形 12"/>
            <p:cNvSpPr/>
            <p:nvPr/>
          </p:nvSpPr>
          <p:spPr>
            <a:xfrm>
              <a:off x="1379387" y="4489351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384300" y="46736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384300" y="48641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384300" y="50546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334670" y="713405"/>
            <a:ext cx="8909203" cy="543118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E9A2B06-AC1B-8C79-0EDD-5CC4C617A0E7}"/>
              </a:ext>
            </a:extLst>
          </p:cNvPr>
          <p:cNvSpPr txBox="1"/>
          <p:nvPr/>
        </p:nvSpPr>
        <p:spPr>
          <a:xfrm>
            <a:off x="5299558" y="978535"/>
            <a:ext cx="2954655" cy="600164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zh-TW" altLang="en-US" sz="3600" b="1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網站圖表內容</a:t>
            </a:r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BAAF27F9-EA73-F6C4-2BE1-D5D132FE3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3574388"/>
              </p:ext>
            </p:extLst>
          </p:nvPr>
        </p:nvGraphicFramePr>
        <p:xfrm>
          <a:off x="3052641" y="1771697"/>
          <a:ext cx="7539620" cy="4037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36802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6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-34014" y="4107883"/>
            <a:ext cx="2889437" cy="1271459"/>
            <a:chOff x="1379387" y="4489351"/>
            <a:chExt cx="1733701" cy="762893"/>
          </a:xfrm>
        </p:grpSpPr>
        <p:sp>
          <p:nvSpPr>
            <p:cNvPr id="13" name="任意多边形 12"/>
            <p:cNvSpPr/>
            <p:nvPr/>
          </p:nvSpPr>
          <p:spPr>
            <a:xfrm>
              <a:off x="1379387" y="4489351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384300" y="46736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384300" y="48641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384300" y="50546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334670" y="713405"/>
            <a:ext cx="8909203" cy="543118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E9A2B06-AC1B-8C79-0EDD-5CC4C617A0E7}"/>
              </a:ext>
            </a:extLst>
          </p:cNvPr>
          <p:cNvSpPr txBox="1"/>
          <p:nvPr/>
        </p:nvSpPr>
        <p:spPr>
          <a:xfrm>
            <a:off x="4883458" y="1000036"/>
            <a:ext cx="3877985" cy="600164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zh-TW" altLang="en-US" sz="3600" b="1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網站資訊分析目的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1940A9D-1281-4DE3-000C-4AB5E321EB3C}"/>
              </a:ext>
            </a:extLst>
          </p:cNvPr>
          <p:cNvSpPr txBox="1"/>
          <p:nvPr/>
        </p:nvSpPr>
        <p:spPr>
          <a:xfrm>
            <a:off x="3263818" y="1739426"/>
            <a:ext cx="7686720" cy="2091150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3600" b="1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各</a:t>
            </a:r>
            <a:r>
              <a:rPr lang="zh-TW" altLang="en-US" sz="3600" b="1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地區季節對用電量的影響</a:t>
            </a:r>
            <a:endParaRPr lang="en-US" altLang="zh-TW" sz="3600" b="1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3600" b="1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分析各地區住宅與工廠用電量比較</a:t>
            </a:r>
            <a:endParaRPr lang="en-US" altLang="zh-TW" sz="3600" b="1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4652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6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-34014" y="4107883"/>
            <a:ext cx="2889437" cy="1271459"/>
            <a:chOff x="1379387" y="4489351"/>
            <a:chExt cx="1733701" cy="762893"/>
          </a:xfrm>
        </p:grpSpPr>
        <p:sp>
          <p:nvSpPr>
            <p:cNvPr id="13" name="任意多边形 12"/>
            <p:cNvSpPr/>
            <p:nvPr/>
          </p:nvSpPr>
          <p:spPr>
            <a:xfrm>
              <a:off x="1379387" y="4489351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384300" y="46736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384300" y="48641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384300" y="50546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334670" y="713405"/>
            <a:ext cx="8909203" cy="543118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rPr>
              <a:t>資料內容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620D77D8-A96F-70AB-024F-097D5BEE2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16741"/>
              </p:ext>
            </p:extLst>
          </p:nvPr>
        </p:nvGraphicFramePr>
        <p:xfrm>
          <a:off x="2681845" y="2092335"/>
          <a:ext cx="8214851" cy="3331251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867408">
                  <a:extLst>
                    <a:ext uri="{9D8B030D-6E8A-4147-A177-3AD203B41FA5}">
                      <a16:colId xmlns:a16="http://schemas.microsoft.com/office/drawing/2014/main" val="3021208206"/>
                    </a:ext>
                  </a:extLst>
                </a:gridCol>
                <a:gridCol w="1785381">
                  <a:extLst>
                    <a:ext uri="{9D8B030D-6E8A-4147-A177-3AD203B41FA5}">
                      <a16:colId xmlns:a16="http://schemas.microsoft.com/office/drawing/2014/main" val="2285733919"/>
                    </a:ext>
                  </a:extLst>
                </a:gridCol>
                <a:gridCol w="2562062">
                  <a:extLst>
                    <a:ext uri="{9D8B030D-6E8A-4147-A177-3AD203B41FA5}">
                      <a16:colId xmlns:a16="http://schemas.microsoft.com/office/drawing/2014/main" val="3571586197"/>
                    </a:ext>
                  </a:extLst>
                </a:gridCol>
              </a:tblGrid>
              <a:tr h="666250">
                <a:tc>
                  <a:txBody>
                    <a:bodyPr/>
                    <a:lstStyle/>
                    <a:p>
                      <a:pPr marL="0" indent="265113" algn="l"/>
                      <a:r>
                        <a:rPr lang="en-US" altLang="zh-TW" sz="2800" b="1" dirty="0">
                          <a:solidFill>
                            <a:schemeClr val="accent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C111112133 </a:t>
                      </a:r>
                      <a:r>
                        <a:rPr lang="zh-TW" altLang="en-US" sz="2800" b="1" dirty="0">
                          <a:solidFill>
                            <a:schemeClr val="accent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張昌暉</a:t>
                      </a:r>
                      <a:endParaRPr lang="en-US" altLang="zh-TW" sz="2800" b="1" dirty="0">
                        <a:solidFill>
                          <a:schemeClr val="accent3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accent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電子系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>
                          <a:solidFill>
                            <a:schemeClr val="accent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前端設計</a:t>
                      </a:r>
                      <a:endParaRPr lang="en-US" altLang="zh-TW" sz="2800" b="1" dirty="0">
                        <a:solidFill>
                          <a:schemeClr val="accent3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0327452"/>
                  </a:ext>
                </a:extLst>
              </a:tr>
              <a:tr h="666250">
                <a:tc>
                  <a:txBody>
                    <a:bodyPr/>
                    <a:lstStyle/>
                    <a:p>
                      <a:pPr marL="0" indent="265113" algn="l"/>
                      <a:r>
                        <a:rPr lang="en-US" altLang="zh-TW" sz="2800" b="1" dirty="0">
                          <a:solidFill>
                            <a:schemeClr val="accent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C111112109 </a:t>
                      </a:r>
                      <a:r>
                        <a:rPr lang="zh-TW" altLang="en-US" sz="2800" b="1" dirty="0">
                          <a:solidFill>
                            <a:schemeClr val="accent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陳韋翔</a:t>
                      </a:r>
                      <a:endParaRPr lang="en-US" altLang="zh-TW" sz="2800" b="1" dirty="0">
                        <a:solidFill>
                          <a:schemeClr val="accent3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>
                          <a:solidFill>
                            <a:schemeClr val="accent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電子系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chemeClr val="accent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前端設計</a:t>
                      </a:r>
                      <a:endParaRPr lang="en-US" altLang="zh-TW" sz="2800" b="1" dirty="0">
                        <a:solidFill>
                          <a:schemeClr val="accent3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327328"/>
                  </a:ext>
                </a:extLst>
              </a:tr>
              <a:tr h="666251">
                <a:tc>
                  <a:txBody>
                    <a:bodyPr/>
                    <a:lstStyle/>
                    <a:p>
                      <a:pPr marL="0" indent="265113" algn="l"/>
                      <a:r>
                        <a:rPr lang="en-US" altLang="zh-TW" sz="2800" b="1" dirty="0">
                          <a:solidFill>
                            <a:schemeClr val="accent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C111112111 </a:t>
                      </a:r>
                      <a:r>
                        <a:rPr lang="zh-TW" altLang="en-US" sz="2800" b="1" dirty="0">
                          <a:solidFill>
                            <a:schemeClr val="accent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程竣豪</a:t>
                      </a:r>
                      <a:endParaRPr lang="en-US" altLang="zh-TW" sz="2800" b="1" dirty="0">
                        <a:solidFill>
                          <a:schemeClr val="accent3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>
                          <a:solidFill>
                            <a:schemeClr val="accent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電子系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chemeClr val="accent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資料蒐集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714054"/>
                  </a:ext>
                </a:extLst>
              </a:tr>
              <a:tr h="666250">
                <a:tc>
                  <a:txBody>
                    <a:bodyPr/>
                    <a:lstStyle/>
                    <a:p>
                      <a:pPr marL="0" indent="265113" algn="l"/>
                      <a:r>
                        <a:rPr lang="en-US" altLang="zh-TW" sz="2800" b="1" dirty="0">
                          <a:solidFill>
                            <a:schemeClr val="accent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C110118223 </a:t>
                      </a:r>
                      <a:r>
                        <a:rPr lang="zh-TW" altLang="en-US" sz="2800" b="1" dirty="0">
                          <a:solidFill>
                            <a:schemeClr val="accent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龔倢</a:t>
                      </a:r>
                      <a:endParaRPr lang="en-US" altLang="zh-TW" sz="2800" b="1" dirty="0">
                        <a:solidFill>
                          <a:schemeClr val="accent3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chemeClr val="accent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資管系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chemeClr val="accent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後端分析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614520"/>
                  </a:ext>
                </a:extLst>
              </a:tr>
              <a:tr h="666250">
                <a:tc>
                  <a:txBody>
                    <a:bodyPr/>
                    <a:lstStyle/>
                    <a:p>
                      <a:pPr marL="0" marR="0" lvl="0" indent="2651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dirty="0">
                          <a:solidFill>
                            <a:schemeClr val="accent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C110118213 </a:t>
                      </a:r>
                      <a:r>
                        <a:rPr lang="zh-TW" altLang="en-US" sz="2800" b="1" dirty="0">
                          <a:solidFill>
                            <a:schemeClr val="accent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陳盈臻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chemeClr val="accent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資管系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chemeClr val="accent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後端分析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961806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DE9A2B06-AC1B-8C79-0EDD-5CC4C617A0E7}"/>
              </a:ext>
            </a:extLst>
          </p:cNvPr>
          <p:cNvSpPr txBox="1"/>
          <p:nvPr/>
        </p:nvSpPr>
        <p:spPr>
          <a:xfrm>
            <a:off x="5968595" y="1146290"/>
            <a:ext cx="1569660" cy="600164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zh-TW" altLang="en-US" sz="3600" b="1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分工表</a:t>
            </a:r>
          </a:p>
        </p:txBody>
      </p:sp>
    </p:spTree>
    <p:extLst>
      <p:ext uri="{BB962C8B-B14F-4D97-AF65-F5344CB8AC3E}">
        <p14:creationId xmlns:p14="http://schemas.microsoft.com/office/powerpoint/2010/main" val="1474124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6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V="1">
            <a:off x="1738086" y="3982"/>
            <a:ext cx="3393812" cy="7859488"/>
            <a:chOff x="8215086" y="-1001488"/>
            <a:chExt cx="3393812" cy="7859488"/>
          </a:xfrm>
        </p:grpSpPr>
        <p:sp>
          <p:nvSpPr>
            <p:cNvPr id="52" name="矩形 51"/>
            <p:cNvSpPr/>
            <p:nvPr/>
          </p:nvSpPr>
          <p:spPr>
            <a:xfrm>
              <a:off x="8548914" y="-188686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8851900" y="-478971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9169400" y="-740228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9486900" y="-972458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9804400" y="-1001488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215086" y="0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8215086" y="0"/>
              <a:ext cx="3356814" cy="4898424"/>
            </a:xfrm>
            <a:prstGeom prst="rect">
              <a:avLst/>
            </a:prstGeom>
            <a:solidFill>
              <a:srgbClr val="92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9107714" y="1206258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9740900" y="1206500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0375900" y="1206500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 rot="5400000">
              <a:off x="10037485" y="4343918"/>
              <a:ext cx="2033814" cy="1109013"/>
            </a:xfrm>
            <a:custGeom>
              <a:avLst/>
              <a:gdLst>
                <a:gd name="connsiteX0" fmla="*/ 1016907 w 2033814"/>
                <a:gd name="connsiteY0" fmla="*/ 0 h 1109013"/>
                <a:gd name="connsiteX1" fmla="*/ 2033814 w 2033814"/>
                <a:gd name="connsiteY1" fmla="*/ 1016907 h 1109013"/>
                <a:gd name="connsiteX2" fmla="*/ 2029163 w 2033814"/>
                <a:gd name="connsiteY2" fmla="*/ 1109013 h 1109013"/>
                <a:gd name="connsiteX3" fmla="*/ 4651 w 2033814"/>
                <a:gd name="connsiteY3" fmla="*/ 1109013 h 1109013"/>
                <a:gd name="connsiteX4" fmla="*/ 0 w 2033814"/>
                <a:gd name="connsiteY4" fmla="*/ 1016907 h 1109013"/>
                <a:gd name="connsiteX5" fmla="*/ 1016907 w 2033814"/>
                <a:gd name="connsiteY5" fmla="*/ 0 h 1109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3814" h="1109013">
                  <a:moveTo>
                    <a:pt x="1016907" y="0"/>
                  </a:moveTo>
                  <a:cubicBezTo>
                    <a:pt x="1578529" y="0"/>
                    <a:pt x="2033814" y="455285"/>
                    <a:pt x="2033814" y="1016907"/>
                  </a:cubicBezTo>
                  <a:lnTo>
                    <a:pt x="2029163" y="1109013"/>
                  </a:lnTo>
                  <a:lnTo>
                    <a:pt x="4651" y="1109013"/>
                  </a:lnTo>
                  <a:lnTo>
                    <a:pt x="0" y="1016907"/>
                  </a:lnTo>
                  <a:cubicBezTo>
                    <a:pt x="0" y="455285"/>
                    <a:pt x="455285" y="0"/>
                    <a:pt x="1016907" y="0"/>
                  </a:cubicBezTo>
                  <a:close/>
                </a:path>
              </a:pathLst>
            </a:custGeom>
            <a:solidFill>
              <a:srgbClr val="F6C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椭圆 24"/>
          <p:cNvSpPr/>
          <p:nvPr/>
        </p:nvSpPr>
        <p:spPr>
          <a:xfrm>
            <a:off x="9797143" y="5486116"/>
            <a:ext cx="740228" cy="740228"/>
          </a:xfrm>
          <a:prstGeom prst="ellipse">
            <a:avLst/>
          </a:prstGeom>
          <a:solidFill>
            <a:srgbClr val="92A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775665" y="5682273"/>
            <a:ext cx="347914" cy="347914"/>
          </a:xfrm>
          <a:prstGeom prst="ellipse">
            <a:avLst/>
          </a:prstGeom>
          <a:solidFill>
            <a:srgbClr val="EF9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 flipH="1">
            <a:off x="8904287" y="2029407"/>
            <a:ext cx="6575425" cy="2405063"/>
            <a:chOff x="0" y="145"/>
            <a:chExt cx="4142" cy="1515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0" y="1562"/>
              <a:ext cx="2957" cy="98"/>
            </a:xfrm>
            <a:custGeom>
              <a:avLst/>
              <a:gdLst>
                <a:gd name="T0" fmla="*/ 0 w 1948"/>
                <a:gd name="T1" fmla="*/ 0 h 64"/>
                <a:gd name="T2" fmla="*/ 195 w 1948"/>
                <a:gd name="T3" fmla="*/ 64 h 64"/>
                <a:gd name="T4" fmla="*/ 390 w 1948"/>
                <a:gd name="T5" fmla="*/ 0 h 64"/>
                <a:gd name="T6" fmla="*/ 584 w 1948"/>
                <a:gd name="T7" fmla="*/ 64 h 64"/>
                <a:gd name="T8" fmla="*/ 779 w 1948"/>
                <a:gd name="T9" fmla="*/ 0 h 64"/>
                <a:gd name="T10" fmla="*/ 974 w 1948"/>
                <a:gd name="T11" fmla="*/ 64 h 64"/>
                <a:gd name="T12" fmla="*/ 1169 w 1948"/>
                <a:gd name="T13" fmla="*/ 0 h 64"/>
                <a:gd name="T14" fmla="*/ 1364 w 1948"/>
                <a:gd name="T15" fmla="*/ 64 h 64"/>
                <a:gd name="T16" fmla="*/ 1559 w 1948"/>
                <a:gd name="T17" fmla="*/ 0 h 64"/>
                <a:gd name="T18" fmla="*/ 1753 w 1948"/>
                <a:gd name="T19" fmla="*/ 64 h 64"/>
                <a:gd name="T20" fmla="*/ 1948 w 1948"/>
                <a:gd name="T2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0" y="1327"/>
              <a:ext cx="2957" cy="97"/>
            </a:xfrm>
            <a:custGeom>
              <a:avLst/>
              <a:gdLst>
                <a:gd name="T0" fmla="*/ 0 w 1948"/>
                <a:gd name="T1" fmla="*/ 0 h 64"/>
                <a:gd name="T2" fmla="*/ 195 w 1948"/>
                <a:gd name="T3" fmla="*/ 64 h 64"/>
                <a:gd name="T4" fmla="*/ 390 w 1948"/>
                <a:gd name="T5" fmla="*/ 0 h 64"/>
                <a:gd name="T6" fmla="*/ 584 w 1948"/>
                <a:gd name="T7" fmla="*/ 64 h 64"/>
                <a:gd name="T8" fmla="*/ 779 w 1948"/>
                <a:gd name="T9" fmla="*/ 0 h 64"/>
                <a:gd name="T10" fmla="*/ 974 w 1948"/>
                <a:gd name="T11" fmla="*/ 64 h 64"/>
                <a:gd name="T12" fmla="*/ 1169 w 1948"/>
                <a:gd name="T13" fmla="*/ 0 h 64"/>
                <a:gd name="T14" fmla="*/ 1364 w 1948"/>
                <a:gd name="T15" fmla="*/ 64 h 64"/>
                <a:gd name="T16" fmla="*/ 1559 w 1948"/>
                <a:gd name="T17" fmla="*/ 0 h 64"/>
                <a:gd name="T18" fmla="*/ 1753 w 1948"/>
                <a:gd name="T19" fmla="*/ 64 h 64"/>
                <a:gd name="T20" fmla="*/ 1948 w 1948"/>
                <a:gd name="T2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0" y="1089"/>
              <a:ext cx="3549" cy="98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0" y="854"/>
              <a:ext cx="3549" cy="97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0" y="616"/>
              <a:ext cx="4142" cy="98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0" y="381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0" y="145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PA_文本框 69"/>
          <p:cNvSpPr txBox="1"/>
          <p:nvPr>
            <p:custDataLst>
              <p:tags r:id="rId1"/>
            </p:custDataLst>
          </p:nvPr>
        </p:nvSpPr>
        <p:spPr>
          <a:xfrm>
            <a:off x="7955080" y="4410462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U</a:t>
            </a:r>
          </a:p>
        </p:txBody>
      </p:sp>
      <p:sp>
        <p:nvSpPr>
          <p:cNvPr id="40" name="PA_文本框 65"/>
          <p:cNvSpPr txBox="1"/>
          <p:nvPr>
            <p:custDataLst>
              <p:tags r:id="rId2"/>
            </p:custDataLst>
          </p:nvPr>
        </p:nvSpPr>
        <p:spPr>
          <a:xfrm>
            <a:off x="6164097" y="1520391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H</a:t>
            </a:r>
          </a:p>
        </p:txBody>
      </p:sp>
      <p:sp>
        <p:nvSpPr>
          <p:cNvPr id="41" name="PA_文本框 66"/>
          <p:cNvSpPr txBox="1"/>
          <p:nvPr>
            <p:custDataLst>
              <p:tags r:id="rId3"/>
            </p:custDataLst>
          </p:nvPr>
        </p:nvSpPr>
        <p:spPr>
          <a:xfrm>
            <a:off x="6888371" y="2905909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N</a:t>
            </a:r>
          </a:p>
        </p:txBody>
      </p:sp>
      <p:sp>
        <p:nvSpPr>
          <p:cNvPr id="42" name="PA_文本框 67"/>
          <p:cNvSpPr txBox="1"/>
          <p:nvPr>
            <p:custDataLst>
              <p:tags r:id="rId4"/>
            </p:custDataLst>
          </p:nvPr>
        </p:nvSpPr>
        <p:spPr>
          <a:xfrm>
            <a:off x="6164097" y="4410462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O</a:t>
            </a:r>
          </a:p>
        </p:txBody>
      </p:sp>
      <p:sp>
        <p:nvSpPr>
          <p:cNvPr id="43" name="PA_文本框 68"/>
          <p:cNvSpPr txBox="1"/>
          <p:nvPr>
            <p:custDataLst>
              <p:tags r:id="rId5"/>
            </p:custDataLst>
          </p:nvPr>
        </p:nvSpPr>
        <p:spPr>
          <a:xfrm>
            <a:off x="7955080" y="1520391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>
                <a:solidFill>
                  <a:schemeClr val="bg1">
                    <a:lumMod val="95000"/>
                    <a:alpha val="20000"/>
                  </a:schemeClr>
                </a:solidFill>
              </a:rPr>
              <a:t>A</a:t>
            </a:r>
          </a:p>
        </p:txBody>
      </p:sp>
      <p:sp>
        <p:nvSpPr>
          <p:cNvPr id="44" name="PA_文本框 70"/>
          <p:cNvSpPr txBox="1"/>
          <p:nvPr>
            <p:custDataLst>
              <p:tags r:id="rId6"/>
            </p:custDataLst>
          </p:nvPr>
        </p:nvSpPr>
        <p:spPr>
          <a:xfrm>
            <a:off x="8842641" y="2905909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K</a:t>
            </a:r>
          </a:p>
        </p:txBody>
      </p:sp>
      <p:sp>
        <p:nvSpPr>
          <p:cNvPr id="45" name="PA_文本框 66"/>
          <p:cNvSpPr txBox="1"/>
          <p:nvPr>
            <p:custDataLst>
              <p:tags r:id="rId7"/>
            </p:custDataLst>
          </p:nvPr>
        </p:nvSpPr>
        <p:spPr>
          <a:xfrm>
            <a:off x="4455615" y="-157981"/>
            <a:ext cx="2582291" cy="3724096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239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T</a:t>
            </a:r>
          </a:p>
        </p:txBody>
      </p:sp>
      <p:sp>
        <p:nvSpPr>
          <p:cNvPr id="46" name="PA_文本框 67"/>
          <p:cNvSpPr txBox="1"/>
          <p:nvPr>
            <p:custDataLst>
              <p:tags r:id="rId8"/>
            </p:custDataLst>
          </p:nvPr>
        </p:nvSpPr>
        <p:spPr>
          <a:xfrm>
            <a:off x="4352818" y="4412770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Y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F52CCE3-2409-E971-8CE5-B2D9009EE9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2346" b="92593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7059" y="2735639"/>
            <a:ext cx="2302763" cy="270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66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2768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531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206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2554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1662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241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2206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2554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B5CF261-4E9C-4A09-A17E-40FB79BB2D9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色块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">
  <a:themeElements>
    <a:clrScheme name="0-色彩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6CBC8"/>
      </a:accent1>
      <a:accent2>
        <a:srgbClr val="92A8D1"/>
      </a:accent2>
      <a:accent3>
        <a:srgbClr val="42406F"/>
      </a:accent3>
      <a:accent4>
        <a:srgbClr val="EC9689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-无衬线">
      <a:majorFont>
        <a:latin typeface="Helvetica"/>
        <a:ea typeface="方正正中黑简体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chemeClr val="accent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bIns="0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152</Words>
  <Application>Microsoft Office PowerPoint</Application>
  <PresentationFormat>寬螢幕</PresentationFormat>
  <Paragraphs>72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微软雅黑</vt:lpstr>
      <vt:lpstr>微软雅黑 Light</vt:lpstr>
      <vt:lpstr>微軟正黑體</vt:lpstr>
      <vt:lpstr>Arial</vt:lpstr>
      <vt:lpstr>Calibri</vt:lpstr>
      <vt:lpstr>Helvetica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ying</cp:lastModifiedBy>
  <cp:revision>552</cp:revision>
  <dcterms:created xsi:type="dcterms:W3CDTF">2017-04-24T01:40:05Z</dcterms:created>
  <dcterms:modified xsi:type="dcterms:W3CDTF">2023-05-25T12:21:50Z</dcterms:modified>
</cp:coreProperties>
</file>