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0" r:id="rId3"/>
    <p:sldId id="353" r:id="rId4"/>
    <p:sldId id="354" r:id="rId5"/>
    <p:sldId id="360" r:id="rId6"/>
    <p:sldId id="357" r:id="rId7"/>
    <p:sldId id="355" r:id="rId8"/>
    <p:sldId id="356" r:id="rId9"/>
    <p:sldId id="358" r:id="rId10"/>
    <p:sldId id="3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0"/>
    <p:restoredTop sz="86390"/>
  </p:normalViewPr>
  <p:slideViewPr>
    <p:cSldViewPr snapToGrid="0" snapToObjects="1">
      <p:cViewPr varScale="1">
        <p:scale>
          <a:sx n="63" d="100"/>
          <a:sy n="63" d="100"/>
        </p:scale>
        <p:origin x="-128" y="-1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5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8DEE-7A99-D148-95CC-22B727447B66}" type="datetime1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52B24-C5C9-5D41-8CC1-C45B31C0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0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972B9-BA4E-1044-96CD-9A1485C263C9}" type="datetime1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6CD0-68A5-D14F-B096-5F94EC1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21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6FF41E2-7C4C-6F44-BCBE-792648FAE7E7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076CD0-68A5-D14F-B096-5F94EC16550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5029200"/>
            <a:ext cx="10668000" cy="820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Title is Arial Bold 48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5950147"/>
            <a:ext cx="10668000" cy="450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is Arial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1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Slide Header is Arial Bold 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Arial 28</a:t>
            </a:r>
          </a:p>
          <a:p>
            <a:pPr lvl="1"/>
            <a:r>
              <a:rPr lang="en-US" dirty="0" smtClean="0"/>
              <a:t>Arial 24</a:t>
            </a:r>
          </a:p>
          <a:p>
            <a:pPr lvl="2"/>
            <a:r>
              <a:rPr lang="en-US" dirty="0" smtClean="0"/>
              <a:t>Arial 20</a:t>
            </a:r>
          </a:p>
          <a:p>
            <a:pPr lvl="3"/>
            <a:r>
              <a:rPr lang="en-US" dirty="0" smtClean="0"/>
              <a:t>Arial 18</a:t>
            </a:r>
          </a:p>
          <a:p>
            <a:pPr lvl="4"/>
            <a:r>
              <a:rPr lang="en-US" dirty="0" smtClean="0"/>
              <a:t>Arial 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11/7/18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904" userDrawn="1">
          <p15:clr>
            <a:srgbClr val="FBAE40"/>
          </p15:clr>
        </p15:guide>
        <p15:guide id="2" pos="70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o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11/7/18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Slide Header is Arial Bold 40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Arial 28</a:t>
            </a:r>
          </a:p>
          <a:p>
            <a:pPr lvl="1"/>
            <a:r>
              <a:rPr lang="en-US" dirty="0" smtClean="0"/>
              <a:t>Arial 24</a:t>
            </a:r>
          </a:p>
          <a:p>
            <a:pPr lvl="2"/>
            <a:r>
              <a:rPr lang="en-US" dirty="0" smtClean="0"/>
              <a:t>Arial 20</a:t>
            </a:r>
          </a:p>
          <a:p>
            <a:pPr lvl="3"/>
            <a:r>
              <a:rPr lang="en-US" dirty="0" smtClean="0"/>
              <a:t>Arial 18</a:t>
            </a:r>
          </a:p>
          <a:p>
            <a:pPr lvl="4"/>
            <a:r>
              <a:rPr lang="en-US" dirty="0" smtClean="0"/>
              <a:t>Arial 18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7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0"/>
            <a:ext cx="12192001" cy="68580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Slide Header is </a:t>
            </a:r>
            <a:br>
              <a:rPr lang="en-US" dirty="0" smtClean="0"/>
            </a:br>
            <a:r>
              <a:rPr lang="en-US" dirty="0" smtClean="0"/>
              <a:t>Arial Bold 40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Arial 28</a:t>
            </a:r>
          </a:p>
          <a:p>
            <a:pPr lvl="1"/>
            <a:r>
              <a:rPr lang="en-US" dirty="0" smtClean="0"/>
              <a:t>Arial 24</a:t>
            </a:r>
          </a:p>
          <a:p>
            <a:pPr lvl="2"/>
            <a:r>
              <a:rPr lang="en-US" dirty="0" smtClean="0"/>
              <a:t>Arial 20</a:t>
            </a:r>
          </a:p>
          <a:p>
            <a:pPr lvl="3"/>
            <a:r>
              <a:rPr lang="en-US" dirty="0" smtClean="0"/>
              <a:t>Arial 18</a:t>
            </a:r>
          </a:p>
          <a:p>
            <a:pPr lvl="4"/>
            <a:r>
              <a:rPr lang="en-US" dirty="0" smtClean="0"/>
              <a:t>Arial 18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11/7/18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8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5112" userDrawn="1">
          <p15:clr>
            <a:srgbClr val="FBAE40"/>
          </p15:clr>
        </p15:guide>
        <p15:guide id="3" orient="horz" pos="39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56"/>
            <a:ext cx="12201877" cy="6863556"/>
          </a:xfrm>
          <a:prstGeom prst="rect">
            <a:avLst/>
          </a:prstGeom>
        </p:spPr>
      </p:pic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-4763"/>
            <a:ext cx="12192000" cy="2301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54462"/>
            <a:ext cx="10668000" cy="590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Slide Header is Arial Bold 40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3382297"/>
            <a:ext cx="10668000" cy="18889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Arial 28</a:t>
            </a:r>
          </a:p>
          <a:p>
            <a:pPr lvl="1"/>
            <a:r>
              <a:rPr lang="en-US" dirty="0" smtClean="0"/>
              <a:t>Arial 24</a:t>
            </a:r>
          </a:p>
          <a:p>
            <a:pPr lvl="2"/>
            <a:r>
              <a:rPr lang="en-US" dirty="0" smtClean="0"/>
              <a:t>Arial 20</a:t>
            </a:r>
          </a:p>
          <a:p>
            <a:pPr lvl="3"/>
            <a:r>
              <a:rPr lang="en-US" dirty="0" smtClean="0"/>
              <a:t>Arial 18</a:t>
            </a:r>
          </a:p>
          <a:p>
            <a:pPr lvl="4"/>
            <a:r>
              <a:rPr lang="en-US" dirty="0" smtClean="0"/>
              <a:t>Arial 18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11/7/18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78224" y="0"/>
            <a:ext cx="4037076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78224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11/7/18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91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0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3" r:id="rId5"/>
    <p:sldLayoutId id="214748365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150730"/>
            <a:ext cx="10668000" cy="8205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ea typeface="Helvetica"/>
                <a:cs typeface="Arial"/>
              </a:rPr>
              <a:t>Programming for Analytics: Python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/>
              <a:t>U</a:t>
            </a:r>
            <a:r>
              <a:rPr lang="en-US" dirty="0" smtClean="0"/>
              <a:t>tku Pamuksuz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4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8-02-05 at 12.12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" r="4668"/>
          <a:stretch>
            <a:fillRect/>
          </a:stretch>
        </p:blipFill>
        <p:spPr>
          <a:xfrm>
            <a:off x="609600" y="453973"/>
            <a:ext cx="10972800" cy="5354610"/>
          </a:xfrm>
        </p:spPr>
      </p:pic>
    </p:spTree>
    <p:extLst>
      <p:ext uri="{BB962C8B-B14F-4D97-AF65-F5344CB8AC3E}">
        <p14:creationId xmlns:p14="http://schemas.microsoft.com/office/powerpoint/2010/main" val="396087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90" y="648305"/>
            <a:ext cx="1135820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Georgia"/>
                <a:cs typeface="Georgia"/>
              </a:rPr>
              <a:t>Lists, strings and tuples are ordered sequences of objects. </a:t>
            </a:r>
            <a:endParaRPr lang="en-US" sz="2800" dirty="0" smtClean="0">
              <a:latin typeface="Georgia"/>
              <a:cs typeface="Georgia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Georgia"/>
              <a:cs typeface="Georgi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Unlike </a:t>
            </a:r>
            <a:r>
              <a:rPr lang="en-US" sz="2800" dirty="0">
                <a:latin typeface="Georgia"/>
                <a:cs typeface="Georgia"/>
              </a:rPr>
              <a:t>strings that contain only characters, list and tuples can contain any type of objects. </a:t>
            </a:r>
            <a:endParaRPr lang="en-US" sz="2800" dirty="0" smtClean="0">
              <a:latin typeface="Georgia"/>
              <a:cs typeface="Georgia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Georgia"/>
              <a:cs typeface="Georgi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Lists </a:t>
            </a:r>
            <a:r>
              <a:rPr lang="en-US" sz="2800" dirty="0">
                <a:latin typeface="Georgia"/>
                <a:cs typeface="Georgia"/>
              </a:rPr>
              <a:t>and tuples are like arrays. Tuples like strings are </a:t>
            </a:r>
            <a:r>
              <a:rPr lang="en-US" sz="2800" dirty="0" err="1">
                <a:latin typeface="Georgia"/>
                <a:cs typeface="Georgia"/>
              </a:rPr>
              <a:t>immutables</a:t>
            </a:r>
            <a:r>
              <a:rPr lang="en-US" sz="2800" dirty="0">
                <a:latin typeface="Georgia"/>
                <a:cs typeface="Georgia"/>
              </a:rPr>
              <a:t>. </a:t>
            </a:r>
            <a:endParaRPr lang="en-US" sz="2800" dirty="0" smtClean="0">
              <a:latin typeface="Georgia"/>
              <a:cs typeface="Georgia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Georgia"/>
              <a:cs typeface="Georgi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Lists </a:t>
            </a:r>
            <a:r>
              <a:rPr lang="en-US" sz="2800" dirty="0">
                <a:latin typeface="Georgia"/>
                <a:cs typeface="Georgia"/>
              </a:rPr>
              <a:t>are </a:t>
            </a:r>
            <a:r>
              <a:rPr lang="en-US" sz="2800" dirty="0" err="1">
                <a:latin typeface="Georgia"/>
                <a:cs typeface="Georgia"/>
              </a:rPr>
              <a:t>mutables</a:t>
            </a:r>
            <a:r>
              <a:rPr lang="en-US" sz="2800" dirty="0">
                <a:latin typeface="Georgia"/>
                <a:cs typeface="Georgia"/>
              </a:rPr>
              <a:t> so they can be extended or reduced at will. </a:t>
            </a:r>
            <a:endParaRPr lang="en-US" sz="2800" dirty="0" smtClean="0">
              <a:latin typeface="Georgia"/>
              <a:cs typeface="Georgia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Georgia"/>
              <a:cs typeface="Georgi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Sets </a:t>
            </a:r>
            <a:r>
              <a:rPr lang="en-US" sz="2800" dirty="0">
                <a:latin typeface="Georgia"/>
                <a:cs typeface="Georgia"/>
              </a:rPr>
              <a:t>are mutable unordered sequence of unique elements whereas </a:t>
            </a:r>
            <a:r>
              <a:rPr lang="en-US" sz="2800" dirty="0" err="1">
                <a:latin typeface="Georgia"/>
                <a:cs typeface="Georgia"/>
              </a:rPr>
              <a:t>frozensets</a:t>
            </a:r>
            <a:r>
              <a:rPr lang="en-US" sz="2800" dirty="0">
                <a:latin typeface="Georgia"/>
                <a:cs typeface="Georgia"/>
              </a:rPr>
              <a:t> are immutable sets.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6774" y="134707"/>
            <a:ext cx="3386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800000"/>
                </a:solidFill>
              </a:rPr>
              <a:t>RECAP</a:t>
            </a:r>
            <a:endParaRPr lang="en-US" sz="3200" b="1" u="sng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7034" y="309570"/>
            <a:ext cx="11192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Georgia"/>
                <a:cs typeface="Georgia"/>
              </a:rPr>
              <a:t>Lists are enclosed in brackets:</a:t>
            </a:r>
          </a:p>
          <a:p>
            <a:r>
              <a:rPr lang="en-US" sz="3200" dirty="0" smtClean="0">
                <a:latin typeface="Georgia"/>
                <a:cs typeface="Georgia"/>
              </a:rPr>
              <a:t>	</a:t>
            </a:r>
            <a:r>
              <a:rPr lang="mr-IN" sz="3200" dirty="0" smtClean="0">
                <a:latin typeface="Georgia"/>
                <a:cs typeface="Georgia"/>
              </a:rPr>
              <a:t>l = [1, 2, "a"]</a:t>
            </a:r>
            <a:endParaRPr lang="en-US" sz="3200" dirty="0" smtClean="0">
              <a:latin typeface="Georgia"/>
              <a:cs typeface="Georgia"/>
            </a:endParaRPr>
          </a:p>
          <a:p>
            <a:endParaRPr lang="mr-IN" sz="3200" dirty="0" smtClean="0">
              <a:latin typeface="Georgia"/>
              <a:cs typeface="Georgia"/>
            </a:endParaRPr>
          </a:p>
          <a:p>
            <a:r>
              <a:rPr lang="en-US" sz="3200" dirty="0" smtClean="0">
                <a:latin typeface="Georgia"/>
                <a:cs typeface="Georgia"/>
              </a:rPr>
              <a:t>Tuples are enclosed in parentheses:</a:t>
            </a:r>
          </a:p>
          <a:p>
            <a:r>
              <a:rPr lang="en-US" sz="3200" dirty="0" smtClean="0">
                <a:latin typeface="Georgia"/>
                <a:cs typeface="Georgia"/>
              </a:rPr>
              <a:t>	</a:t>
            </a:r>
            <a:r>
              <a:rPr lang="mr-IN" sz="3200" dirty="0" smtClean="0">
                <a:latin typeface="Georgia"/>
                <a:cs typeface="Georgia"/>
              </a:rPr>
              <a:t>t = (1, 2, "a")</a:t>
            </a:r>
          </a:p>
          <a:p>
            <a:r>
              <a:rPr lang="en-US" sz="2400" dirty="0" smtClean="0">
                <a:latin typeface="Georgia"/>
                <a:cs typeface="Georgia"/>
              </a:rPr>
              <a:t>Tuples are faster and consume less memory. See 		</a:t>
            </a:r>
            <a:r>
              <a:rPr lang="en-US" sz="2400" i="1" u="sng" dirty="0" smtClean="0">
                <a:latin typeface="Georgia"/>
                <a:cs typeface="Georgia"/>
                <a:hlinkClick r:id=""/>
              </a:rPr>
              <a:t>Tuples for more information.</a:t>
            </a:r>
          </a:p>
          <a:p>
            <a:endParaRPr lang="en-US" sz="2400" i="1" u="sng" dirty="0" smtClean="0">
              <a:latin typeface="Georgia"/>
              <a:cs typeface="Georgia"/>
              <a:hlinkClick r:id=""/>
            </a:endParaRPr>
          </a:p>
          <a:p>
            <a:r>
              <a:rPr lang="en-US" sz="3200" dirty="0" smtClean="0">
                <a:latin typeface="Georgia"/>
                <a:cs typeface="Georgia"/>
              </a:rPr>
              <a:t>Dictionaries are built with curly brackets:</a:t>
            </a:r>
          </a:p>
          <a:p>
            <a:r>
              <a:rPr lang="en-US" sz="3200" dirty="0" smtClean="0">
                <a:latin typeface="Georgia"/>
                <a:cs typeface="Georgia"/>
              </a:rPr>
              <a:t>	</a:t>
            </a:r>
            <a:r>
              <a:rPr lang="mr-IN" sz="3200" dirty="0" smtClean="0">
                <a:latin typeface="Georgia"/>
                <a:cs typeface="Georgia"/>
              </a:rPr>
              <a:t>d = {"a":1, "b":2}</a:t>
            </a:r>
            <a:endParaRPr lang="en-US" sz="3200" dirty="0" smtClean="0">
              <a:latin typeface="Georgia"/>
              <a:cs typeface="Georgia"/>
            </a:endParaRPr>
          </a:p>
          <a:p>
            <a:endParaRPr lang="mr-IN" sz="3200" dirty="0" smtClean="0">
              <a:latin typeface="Georgia"/>
              <a:cs typeface="Georgia"/>
            </a:endParaRPr>
          </a:p>
          <a:p>
            <a:r>
              <a:rPr lang="en-US" sz="3200" dirty="0" smtClean="0">
                <a:latin typeface="Georgia"/>
                <a:cs typeface="Georgia"/>
              </a:rPr>
              <a:t>Sets are made using the set() </a:t>
            </a:r>
            <a:r>
              <a:rPr lang="en-US" sz="3200" dirty="0" smtClean="0">
                <a:latin typeface="Georgia"/>
                <a:cs typeface="Georgia"/>
              </a:rPr>
              <a:t>built-in </a:t>
            </a:r>
            <a:r>
              <a:rPr lang="en-US" sz="3200" dirty="0" smtClean="0">
                <a:latin typeface="Georgia"/>
                <a:cs typeface="Georgia"/>
              </a:rPr>
              <a:t>function</a:t>
            </a:r>
            <a:endParaRPr lang="en-US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965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1965"/>
            <a:ext cx="10668000" cy="1157160"/>
          </a:xfrm>
        </p:spPr>
        <p:txBody>
          <a:bodyPr/>
          <a:lstStyle/>
          <a:p>
            <a:r>
              <a:rPr lang="en-US" dirty="0" smtClean="0"/>
              <a:t>Week</a:t>
            </a:r>
            <a:r>
              <a:rPr lang="en-US" dirty="0" smtClean="0"/>
              <a:t>-7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85542"/>
            <a:ext cx="10668000" cy="3445622"/>
          </a:xfrm>
        </p:spPr>
        <p:txBody>
          <a:bodyPr/>
          <a:lstStyle/>
          <a:p>
            <a:pPr marL="0" indent="0">
              <a:buNone/>
            </a:pPr>
            <a:r>
              <a:rPr lang="en-US" b="1" spc="85" dirty="0" smtClean="0">
                <a:latin typeface="Georgia"/>
                <a:cs typeface="Georgia"/>
              </a:rPr>
              <a:t>Fundamentals </a:t>
            </a:r>
            <a:r>
              <a:rPr lang="en-US" b="1" spc="85" dirty="0" smtClean="0">
                <a:latin typeface="Georgia"/>
                <a:cs typeface="Georgia"/>
              </a:rPr>
              <a:t>Cont</a:t>
            </a:r>
            <a:r>
              <a:rPr lang="en-US" b="1" spc="85" dirty="0">
                <a:latin typeface="Georgia"/>
                <a:cs typeface="Georgia"/>
              </a:rPr>
              <a:t>. (</a:t>
            </a:r>
            <a:r>
              <a:rPr lang="en-US" b="1" spc="85" dirty="0" err="1" smtClean="0">
                <a:latin typeface="Georgia"/>
                <a:cs typeface="Georgia"/>
              </a:rPr>
              <a:t>Python_Fundamentals_I</a:t>
            </a:r>
            <a:r>
              <a:rPr lang="en-US" b="1" spc="85" dirty="0" smtClean="0">
                <a:latin typeface="Georgia"/>
                <a:cs typeface="Georgia"/>
              </a:rPr>
              <a:t> &amp; II)</a:t>
            </a:r>
            <a:endParaRPr lang="en-US" b="1" spc="85" dirty="0" smtClean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b="1" spc="85" dirty="0" smtClean="0">
                <a:latin typeface="Georgia"/>
                <a:cs typeface="Georgia"/>
              </a:rPr>
              <a:t>. </a:t>
            </a:r>
            <a:r>
              <a:rPr lang="en-US" b="1" spc="85" dirty="0">
                <a:latin typeface="Georgia"/>
                <a:cs typeface="Georgia"/>
              </a:rPr>
              <a:t>Lists (Intro_lists_week_7.</a:t>
            </a:r>
            <a:r>
              <a:rPr lang="en-US" b="1" spc="85" dirty="0" smtClean="0">
                <a:latin typeface="Georgia"/>
                <a:cs typeface="Georgia"/>
              </a:rPr>
              <a:t>ipynb)</a:t>
            </a:r>
            <a:endParaRPr lang="en-US" b="1" spc="85" dirty="0" smtClean="0">
              <a:latin typeface="Georgia"/>
              <a:cs typeface="Georgia"/>
            </a:endParaRPr>
          </a:p>
          <a:p>
            <a:r>
              <a:rPr lang="en-US" b="1" spc="85" dirty="0" smtClean="0">
                <a:latin typeface="Georgia"/>
                <a:cs typeface="Georgia"/>
              </a:rPr>
              <a:t>Date and </a:t>
            </a:r>
            <a:r>
              <a:rPr lang="en-US" b="1" spc="85" dirty="0">
                <a:latin typeface="Georgia"/>
                <a:cs typeface="Georgia"/>
              </a:rPr>
              <a:t>Time (In_class_Exercise_Week7.</a:t>
            </a:r>
            <a:r>
              <a:rPr lang="en-US" b="1" spc="85" dirty="0" smtClean="0">
                <a:latin typeface="Georgia"/>
                <a:cs typeface="Georgia"/>
              </a:rPr>
              <a:t>ipynb)</a:t>
            </a:r>
            <a:endParaRPr lang="en-US" b="1" spc="85" dirty="0" smtClean="0">
              <a:latin typeface="Georgia"/>
              <a:cs typeface="Georgia"/>
            </a:endParaRPr>
          </a:p>
          <a:p>
            <a:r>
              <a:rPr lang="en-US" b="1" spc="85" dirty="0" smtClean="0">
                <a:latin typeface="Georgia"/>
                <a:cs typeface="Georgia"/>
              </a:rPr>
              <a:t>Objects &amp; Map Function </a:t>
            </a:r>
          </a:p>
          <a:p>
            <a:r>
              <a:rPr lang="en-US" b="1" spc="85" dirty="0" err="1" smtClean="0">
                <a:latin typeface="Georgia"/>
                <a:cs typeface="Georgia"/>
              </a:rPr>
              <a:t>NumPy</a:t>
            </a:r>
            <a:r>
              <a:rPr lang="en-US" b="1" spc="85" dirty="0" smtClean="0">
                <a:latin typeface="Georgia"/>
                <a:cs typeface="Georgia"/>
              </a:rPr>
              <a:t> (intro)</a:t>
            </a:r>
            <a:endParaRPr lang="en-US" b="1" spc="85" dirty="0" smtClean="0">
              <a:latin typeface="Georgia"/>
              <a:cs typeface="Georgia"/>
            </a:endParaRPr>
          </a:p>
          <a:p>
            <a:r>
              <a:rPr lang="en-US" b="1" spc="85" dirty="0" smtClean="0">
                <a:latin typeface="Georgia"/>
                <a:cs typeface="Georgia"/>
              </a:rPr>
              <a:t>Pandas (intro)</a:t>
            </a:r>
            <a:endParaRPr lang="en-US" b="1" spc="85" dirty="0" smtClean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b="1" spc="85" dirty="0">
                <a:latin typeface="Georgia"/>
                <a:cs typeface="Georgia"/>
              </a:rPr>
              <a:t>	</a:t>
            </a:r>
            <a:r>
              <a:rPr lang="en-US" b="1" spc="85" dirty="0" smtClean="0">
                <a:latin typeface="Georgia"/>
                <a:cs typeface="Georgia"/>
              </a:rPr>
              <a:t>Series, </a:t>
            </a:r>
            <a:r>
              <a:rPr lang="en-US" b="1" spc="85" dirty="0" err="1" smtClean="0">
                <a:latin typeface="Georgia"/>
                <a:cs typeface="Georgia"/>
              </a:rPr>
              <a:t>DataFrame</a:t>
            </a:r>
            <a:endParaRPr lang="en-US" b="1" spc="85" dirty="0" smtClean="0">
              <a:latin typeface="Georgia"/>
              <a:cs typeface="Georgia"/>
            </a:endParaRPr>
          </a:p>
          <a:p>
            <a:r>
              <a:rPr lang="en-US" b="1" spc="85" dirty="0" smtClean="0">
                <a:latin typeface="Georgia"/>
                <a:cs typeface="Georgia"/>
              </a:rPr>
              <a:t>Assignment Overview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232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(Comprehensive)</a:t>
            </a:r>
          </a:p>
          <a:p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(Comprehensive)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11/7/18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8-02-05 at 12.14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" r="2387"/>
          <a:stretch>
            <a:fillRect/>
          </a:stretch>
        </p:blipFill>
        <p:spPr>
          <a:xfrm>
            <a:off x="609600" y="546911"/>
            <a:ext cx="10972800" cy="4889923"/>
          </a:xfrm>
        </p:spPr>
      </p:pic>
    </p:spTree>
    <p:extLst>
      <p:ext uri="{BB962C8B-B14F-4D97-AF65-F5344CB8AC3E}">
        <p14:creationId xmlns:p14="http://schemas.microsoft.com/office/powerpoint/2010/main" val="202685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02-05 at 12.11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r="3928"/>
          <a:stretch>
            <a:fillRect/>
          </a:stretch>
        </p:blipFill>
        <p:spPr>
          <a:xfrm>
            <a:off x="609600" y="929373"/>
            <a:ext cx="10972800" cy="5196791"/>
          </a:xfrm>
        </p:spPr>
      </p:pic>
    </p:spTree>
    <p:extLst>
      <p:ext uri="{BB962C8B-B14F-4D97-AF65-F5344CB8AC3E}">
        <p14:creationId xmlns:p14="http://schemas.microsoft.com/office/powerpoint/2010/main" val="217159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8-02-05 at 12.11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" r="2923"/>
          <a:stretch>
            <a:fillRect/>
          </a:stretch>
        </p:blipFill>
        <p:spPr>
          <a:xfrm>
            <a:off x="609600" y="717296"/>
            <a:ext cx="10972800" cy="5184224"/>
          </a:xfrm>
        </p:spPr>
      </p:pic>
    </p:spTree>
    <p:extLst>
      <p:ext uri="{BB962C8B-B14F-4D97-AF65-F5344CB8AC3E}">
        <p14:creationId xmlns:p14="http://schemas.microsoft.com/office/powerpoint/2010/main" val="81460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8-02-05 at 12.14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1" b="-17731"/>
          <a:stretch>
            <a:fillRect/>
          </a:stretch>
        </p:blipFill>
        <p:spPr>
          <a:xfrm>
            <a:off x="256411" y="274639"/>
            <a:ext cx="11584517" cy="4905375"/>
          </a:xfrm>
        </p:spPr>
      </p:pic>
    </p:spTree>
    <p:extLst>
      <p:ext uri="{BB962C8B-B14F-4D97-AF65-F5344CB8AC3E}">
        <p14:creationId xmlns:p14="http://schemas.microsoft.com/office/powerpoint/2010/main" val="30987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150</Words>
  <Application>Microsoft Macintosh PowerPoint</Application>
  <PresentationFormat>Custom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Programming for Analytics: Python</vt:lpstr>
      <vt:lpstr>PowerPoint Presentation</vt:lpstr>
      <vt:lpstr>PowerPoint Presentation</vt:lpstr>
      <vt:lpstr>Week-7 with Python</vt:lpstr>
      <vt:lpstr>Next Week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Utku Pamuksuz</cp:lastModifiedBy>
  <cp:revision>43</cp:revision>
  <cp:lastPrinted>2017-05-16T16:43:49Z</cp:lastPrinted>
  <dcterms:created xsi:type="dcterms:W3CDTF">2017-05-16T14:53:42Z</dcterms:created>
  <dcterms:modified xsi:type="dcterms:W3CDTF">2018-11-07T20:11:16Z</dcterms:modified>
</cp:coreProperties>
</file>