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AEE"/>
    <a:srgbClr val="DDF7E0"/>
    <a:srgbClr val="CC0000"/>
    <a:srgbClr val="782F20"/>
    <a:srgbClr val="233999"/>
    <a:srgbClr val="1A66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57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93194-5FDE-4589-8777-70DE36F10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0F17F5-3BF6-945F-2AF5-525B193A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D7D0C9-404A-3DC4-4794-EFF68409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9BD53F-8F28-04A7-F2F1-6587E95D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1C7996-2BF5-4B98-34BD-3E00C465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52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E4C62-105C-1CBF-4DB9-ADE9B663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9B9EE5-AB58-30D7-FA76-59593D439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7B1A52-80D8-FE9D-CE55-DBE87FE3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4F9774-5783-E8F0-63D9-21B58FCA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F4C86C-540E-270E-570B-2C2DED1E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2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57088-4333-2E07-C47D-4B695F911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B3E0BD-C3C1-7677-1B03-903AB75C4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8E56F-D80D-F665-E090-1BC99A5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8FE308-57D1-922D-C8EC-BAE0DB07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C6C2FC-F76F-B116-FADF-91D767AC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62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F335D-FFC5-7C65-FEA0-C241962B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921D1-CD72-2B8D-95D5-189143FA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B7279-5DE6-2CC7-2F63-92A0633A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6BC20C-25A2-AD83-0F92-03F2F384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BFD9A-CE89-6EE6-24B7-203AFBA4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05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CCBD6-5E67-EEE8-9DA1-52AB97B89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266945-0987-DFD2-4F28-EFA3A71FD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B3AF16-4D55-A49D-E635-7558BD2E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750621-A3B1-A6CF-BADA-B4D708A2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CBE2E3-FED0-26EB-22EC-D72965E5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99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32D1DB-16E8-4B18-70E2-8B57E39F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E0C89-CD8C-E3FE-748F-1FD3F847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45E537-2A84-1FAC-31F0-BF958DFBE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D5B93E-9F79-C0B5-60F4-4122BA6E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C3F358-A4A1-AA38-2C36-6B80CF02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F9600D-04FD-B5BC-C5F8-57CF3B76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10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E875F-1621-565C-635F-06613BC1D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9B3BC8-5121-1015-1A5F-7709350F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E1D5F-BEBA-420C-DE11-26FDC6BE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62E26F-283A-9B71-1FCD-B80AE3022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FE62FA-352F-A7E5-7230-1CD05CED5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8FC0F5-6B3D-FB75-A518-D2B0231C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915097-9DC8-1F76-2077-FAF3BEB6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E404522-0E0C-CB67-FF53-CE19111B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04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4A8DB-0648-2E1B-EBEA-D294513C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33216F-E06F-0DF4-8120-F91ED2AC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03A25C0-2C86-74BE-B35F-B1AFA10D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76878C-EBDA-44A5-249C-AD523731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26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3E70421-429F-168D-B214-51CBA046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5465C7-6C9E-F6E4-A43F-16BA8BF7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F43839-DA3A-4C06-8D92-AB57F34B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42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40A3F9-0C27-8FFB-DCAB-62B5808E2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E8B29-3DDC-253B-02ED-19E58E60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D4D039-759C-7C05-8EC4-A7A8B4FD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E147EE-EE31-7980-DA41-88667BC4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FFEE07-5C6D-0AD9-4675-E33BF5A1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A63D29-2228-E61C-2669-D24EB12E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44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49FDD-55A0-8534-AC98-181C0D84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0B7C15-DA20-5B42-D99F-89A4D5329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0227F9-61C7-B7F2-B821-DA6593C8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FF7692-8DFD-435F-6357-A576ED1CD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7F415F-654C-2AB2-95A7-78611F83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2A553A-5732-D480-6404-D0893879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03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110A69-B3E9-576F-B62C-DED31D92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056627-E5BF-8DDB-34CC-421F9B37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B5EF98-3DD9-6344-DED4-843CEB570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5FF6E-CF43-42F5-B8EE-C6B952480253}" type="datetimeFigureOut">
              <a:rPr lang="zh-TW" altLang="en-US" smtClean="0"/>
              <a:t>2025/6/3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6BFF07-8516-2032-BD65-F5C8521BC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08DEC8-87E2-81C7-21B9-D51672697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068EB-9F52-48BB-855D-C4AFF6E15B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25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197099A-9F5A-3A0A-3A91-605E4853B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994358"/>
              </p:ext>
            </p:extLst>
          </p:nvPr>
        </p:nvGraphicFramePr>
        <p:xfrm>
          <a:off x="-1" y="0"/>
          <a:ext cx="1064833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667">
                  <a:extLst>
                    <a:ext uri="{9D8B030D-6E8A-4147-A177-3AD203B41FA5}">
                      <a16:colId xmlns:a16="http://schemas.microsoft.com/office/drawing/2014/main" val="3792000175"/>
                    </a:ext>
                  </a:extLst>
                </a:gridCol>
                <a:gridCol w="2129667">
                  <a:extLst>
                    <a:ext uri="{9D8B030D-6E8A-4147-A177-3AD203B41FA5}">
                      <a16:colId xmlns:a16="http://schemas.microsoft.com/office/drawing/2014/main" val="3422999106"/>
                    </a:ext>
                  </a:extLst>
                </a:gridCol>
                <a:gridCol w="2129667">
                  <a:extLst>
                    <a:ext uri="{9D8B030D-6E8A-4147-A177-3AD203B41FA5}">
                      <a16:colId xmlns:a16="http://schemas.microsoft.com/office/drawing/2014/main" val="1536839669"/>
                    </a:ext>
                  </a:extLst>
                </a:gridCol>
                <a:gridCol w="2129667">
                  <a:extLst>
                    <a:ext uri="{9D8B030D-6E8A-4147-A177-3AD203B41FA5}">
                      <a16:colId xmlns:a16="http://schemas.microsoft.com/office/drawing/2014/main" val="2453626967"/>
                    </a:ext>
                  </a:extLst>
                </a:gridCol>
                <a:gridCol w="2129667">
                  <a:extLst>
                    <a:ext uri="{9D8B030D-6E8A-4147-A177-3AD203B41FA5}">
                      <a16:colId xmlns:a16="http://schemas.microsoft.com/office/drawing/2014/main" val="3414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Different Direction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Bank + SVM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Bank + LDA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Bank + Decision Tree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LSM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0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direction (6755)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49.5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48.8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±1.7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0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(1172)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±6.6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57.1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±4.5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58.6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±4.6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01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 (1205)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47.9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±5.3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48.9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±5.6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53.3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±2.1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308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(1141)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40.7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±5.6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44.2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±7.1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±11.0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52.8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650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±60 (1235)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±10.0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35.8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±11.0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44.7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±6.5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90853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8CAFF81-005A-4673-2A0A-7A0DBC995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93449"/>
              </p:ext>
            </p:extLst>
          </p:nvPr>
        </p:nvGraphicFramePr>
        <p:xfrm>
          <a:off x="-1" y="2871020"/>
          <a:ext cx="8790039" cy="3603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8990">
                  <a:extLst>
                    <a:ext uri="{9D8B030D-6E8A-4147-A177-3AD203B41FA5}">
                      <a16:colId xmlns:a16="http://schemas.microsoft.com/office/drawing/2014/main" val="3792000175"/>
                    </a:ext>
                  </a:extLst>
                </a:gridCol>
                <a:gridCol w="1833683">
                  <a:extLst>
                    <a:ext uri="{9D8B030D-6E8A-4147-A177-3AD203B41FA5}">
                      <a16:colId xmlns:a16="http://schemas.microsoft.com/office/drawing/2014/main" val="3422999106"/>
                    </a:ext>
                  </a:extLst>
                </a:gridCol>
                <a:gridCol w="1833683">
                  <a:extLst>
                    <a:ext uri="{9D8B030D-6E8A-4147-A177-3AD203B41FA5}">
                      <a16:colId xmlns:a16="http://schemas.microsoft.com/office/drawing/2014/main" val="1536839669"/>
                    </a:ext>
                  </a:extLst>
                </a:gridCol>
                <a:gridCol w="1833683">
                  <a:extLst>
                    <a:ext uri="{9D8B030D-6E8A-4147-A177-3AD203B41FA5}">
                      <a16:colId xmlns:a16="http://schemas.microsoft.com/office/drawing/2014/main" val="2453626967"/>
                    </a:ext>
                  </a:extLst>
                </a:gridCol>
              </a:tblGrid>
              <a:tr h="450466"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CSP-filter (</a:t>
                      </a:r>
                      <a:r>
                        <a:rPr lang="en-US" altLang="zh-TW" sz="1800" b="1" i="0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±90, 1175)</a:t>
                      </a:r>
                      <a:endParaRPr lang="zh-TW" altLang="en-US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Tree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807697"/>
                  </a:ext>
                </a:extLst>
              </a:tr>
              <a:tr h="4504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Bank (1~40, 14 Bank)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58.0±8.4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56.2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±8.5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56.2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±11.1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096047"/>
                  </a:ext>
                </a:extLst>
              </a:tr>
              <a:tr h="4504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1−4 Hz (</a:t>
                      </a:r>
                      <a:r>
                        <a:rPr lang="el-GR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55.5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52.2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±6.4</a:t>
                      </a:r>
                      <a:endParaRPr lang="zh-TW" alt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401063"/>
                  </a:ext>
                </a:extLst>
              </a:tr>
              <a:tr h="4504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4−8 Hz (</a:t>
                      </a:r>
                      <a:r>
                        <a:rPr lang="el-GR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θ)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56.1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±3.0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55.0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±2.3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±4.6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897889"/>
                  </a:ext>
                </a:extLst>
              </a:tr>
              <a:tr h="4504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8−12 Hz (</a:t>
                      </a:r>
                      <a:r>
                        <a:rPr lang="el-GR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α)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54.0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±9.6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57.9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±7.4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56.7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±5.8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308571"/>
                  </a:ext>
                </a:extLst>
              </a:tr>
              <a:tr h="4504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12~20 Hz 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66.2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±7.5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56.7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±5.9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53.2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±7.5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7672538"/>
                  </a:ext>
                </a:extLst>
              </a:tr>
              <a:tr h="4504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Bank (12~22, 4 Bank)</a:t>
                      </a:r>
                      <a:r>
                        <a:rPr lang="zh-TW" altLang="en-US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±6.6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57.1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±4.5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637773"/>
                  </a:ext>
                </a:extLst>
              </a:tr>
              <a:tr h="450466"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12−30 Hz (</a:t>
                      </a:r>
                      <a:r>
                        <a:rPr lang="el-GR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β)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56.7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±1.6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57.7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±9.1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57.3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±8.3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65044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61C71419-F734-6A5A-C1DE-CC7978FCBEF4}"/>
              </a:ext>
            </a:extLst>
          </p:cNvPr>
          <p:cNvSpPr txBox="1"/>
          <p:nvPr/>
        </p:nvSpPr>
        <p:spPr>
          <a:xfrm>
            <a:off x="9773265" y="3883742"/>
            <a:ext cx="328397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ctr" latinLnBrk="0" hangingPunct="1">
              <a:buNone/>
            </a:pPr>
            <a:r>
              <a:rPr lang="en-US" altLang="zh-TW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Bank (1~40, 14 Bank)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58.0±8.4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56.2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±8.5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1" i="0" u="none" strike="noStrike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56.2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±11.1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1−4 Hz (</a:t>
            </a:r>
            <a:r>
              <a:rPr lang="el-GR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δ)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55.5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±3.3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52.6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±3.3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52.2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±6.4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4−8 Hz (</a:t>
            </a:r>
            <a:r>
              <a:rPr lang="el-GR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θ)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56.1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±3.0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55.0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±2.3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54.4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±4.6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8−12 Hz (</a:t>
            </a:r>
            <a:r>
              <a:rPr lang="el-GR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α)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54.0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±9.6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57.9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±7.4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56.7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±5.8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12~20 Hz 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66.2</a:t>
            </a:r>
            <a:r>
              <a:rPr lang="en-US" altLang="zh-TW" sz="1800" b="1" i="0" u="none" strike="noStrike" kern="1200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±7.5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56.7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±5.9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53.2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±7.5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buNone/>
            </a:pPr>
            <a:r>
              <a:rPr lang="en-US" altLang="zh-TW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 Bank (12~22, 4 Bank)</a:t>
            </a:r>
            <a:r>
              <a:rPr lang="zh-TW" altLang="zh-TW" sz="1800" b="1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62.4</a:t>
            </a:r>
            <a:r>
              <a:rPr lang="en-US" altLang="zh-TW" sz="1800" b="0" i="0" u="none" strike="noStrike" kern="1200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±6.6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57.1</a:t>
            </a:r>
            <a:r>
              <a:rPr lang="en-US" altLang="zh-TW" sz="1800" b="0" i="0" u="none" strike="noStrike" kern="1200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±3.3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58.0</a:t>
            </a:r>
            <a:r>
              <a:rPr lang="en-US" altLang="zh-TW" sz="1800" b="0" i="0" u="none" strike="noStrike" kern="1200" dirty="0"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±4.5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12−30 Hz (</a:t>
            </a:r>
            <a:r>
              <a:rPr lang="el-GR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β)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56.7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±1.6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buNone/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57.7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±9.1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/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57.3</a:t>
            </a: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±8.3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483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A43EFE-B8D5-0FE3-14A7-76B1DF1DD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3816"/>
              </p:ext>
            </p:extLst>
          </p:nvPr>
        </p:nvGraphicFramePr>
        <p:xfrm>
          <a:off x="838200" y="1825625"/>
          <a:ext cx="1064833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667">
                  <a:extLst>
                    <a:ext uri="{9D8B030D-6E8A-4147-A177-3AD203B41FA5}">
                      <a16:colId xmlns:a16="http://schemas.microsoft.com/office/drawing/2014/main" val="4005760949"/>
                    </a:ext>
                  </a:extLst>
                </a:gridCol>
                <a:gridCol w="2129667">
                  <a:extLst>
                    <a:ext uri="{9D8B030D-6E8A-4147-A177-3AD203B41FA5}">
                      <a16:colId xmlns:a16="http://schemas.microsoft.com/office/drawing/2014/main" val="1808099459"/>
                    </a:ext>
                  </a:extLst>
                </a:gridCol>
                <a:gridCol w="2129667">
                  <a:extLst>
                    <a:ext uri="{9D8B030D-6E8A-4147-A177-3AD203B41FA5}">
                      <a16:colId xmlns:a16="http://schemas.microsoft.com/office/drawing/2014/main" val="2487142232"/>
                    </a:ext>
                  </a:extLst>
                </a:gridCol>
                <a:gridCol w="2129667">
                  <a:extLst>
                    <a:ext uri="{9D8B030D-6E8A-4147-A177-3AD203B41FA5}">
                      <a16:colId xmlns:a16="http://schemas.microsoft.com/office/drawing/2014/main" val="1564926231"/>
                    </a:ext>
                  </a:extLst>
                </a:gridCol>
                <a:gridCol w="2129667">
                  <a:extLst>
                    <a:ext uri="{9D8B030D-6E8A-4147-A177-3AD203B41FA5}">
                      <a16:colId xmlns:a16="http://schemas.microsoft.com/office/drawing/2014/main" val="4190098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Windows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Bank + SVM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Bank + LDA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Filter Bank + Decision Tree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LSM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13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seconds (1172)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  <a:r>
                        <a:rPr lang="en-US" altLang="zh-TW" sz="1800" b="1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±6.6</a:t>
                      </a:r>
                      <a:endParaRPr lang="zh-TW" altLang="en-US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57.1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±3.3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±4.5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58.6</a:t>
                      </a:r>
                      <a:r>
                        <a:rPr lang="en-US" altLang="zh-TW" sz="1800" b="0" i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±4.6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80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 seconds</a:t>
                      </a:r>
                      <a:r>
                        <a:rPr lang="zh-TW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(2380)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62.4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57.1</a:t>
                      </a: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±3.3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58.0</a:t>
                      </a: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±4.5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58.6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±4.6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3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seconds ()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47.9</a:t>
                      </a: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±5.3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48.9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±6.6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47.4</a:t>
                      </a:r>
                      <a:r>
                        <a:rPr lang="en-US" altLang="zh-TW" sz="1800" b="0" i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±5.6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53.3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±2.1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46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31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矩形 243">
            <a:extLst>
              <a:ext uri="{FF2B5EF4-FFF2-40B4-BE49-F238E27FC236}">
                <a16:creationId xmlns:a16="http://schemas.microsoft.com/office/drawing/2014/main" id="{D6D314EF-88B7-8011-8E98-C23010FB9769}"/>
              </a:ext>
            </a:extLst>
          </p:cNvPr>
          <p:cNvSpPr/>
          <p:nvPr/>
        </p:nvSpPr>
        <p:spPr>
          <a:xfrm>
            <a:off x="-1922585" y="-2883877"/>
            <a:ext cx="18522462" cy="13880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6" name="矩形: 圓角 195">
            <a:extLst>
              <a:ext uri="{FF2B5EF4-FFF2-40B4-BE49-F238E27FC236}">
                <a16:creationId xmlns:a16="http://schemas.microsoft.com/office/drawing/2014/main" id="{9518281D-5A85-0625-55A5-A828C900BDF1}"/>
              </a:ext>
            </a:extLst>
          </p:cNvPr>
          <p:cNvSpPr/>
          <p:nvPr/>
        </p:nvSpPr>
        <p:spPr>
          <a:xfrm>
            <a:off x="-606827" y="1937170"/>
            <a:ext cx="12367138" cy="8091625"/>
          </a:xfrm>
          <a:prstGeom prst="roundRect">
            <a:avLst>
              <a:gd name="adj" fmla="val 7105"/>
            </a:avLst>
          </a:prstGeom>
          <a:solidFill>
            <a:srgbClr val="ECFA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44C987D4-0DD4-1B00-D141-5BCE93D59E96}"/>
              </a:ext>
            </a:extLst>
          </p:cNvPr>
          <p:cNvSpPr/>
          <p:nvPr/>
        </p:nvSpPr>
        <p:spPr>
          <a:xfrm>
            <a:off x="-191618" y="4582840"/>
            <a:ext cx="8072511" cy="4228514"/>
          </a:xfrm>
          <a:prstGeom prst="roundRect">
            <a:avLst>
              <a:gd name="adj" fmla="val 441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91AD7B22-6B5F-7CA3-A2A5-86BEB1DC9ECE}"/>
              </a:ext>
            </a:extLst>
          </p:cNvPr>
          <p:cNvSpPr/>
          <p:nvPr/>
        </p:nvSpPr>
        <p:spPr>
          <a:xfrm>
            <a:off x="3706774" y="-2334704"/>
            <a:ext cx="3522997" cy="11307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Raw EEG data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FE077277-61BB-3015-BDA8-EA00A5B90AD9}"/>
              </a:ext>
            </a:extLst>
          </p:cNvPr>
          <p:cNvSpPr/>
          <p:nvPr/>
        </p:nvSpPr>
        <p:spPr>
          <a:xfrm>
            <a:off x="3706774" y="-922705"/>
            <a:ext cx="3522997" cy="113071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Pre-processing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A573D59-C5B3-722E-2DA9-45C088BBAFC3}"/>
              </a:ext>
            </a:extLst>
          </p:cNvPr>
          <p:cNvSpPr/>
          <p:nvPr/>
        </p:nvSpPr>
        <p:spPr>
          <a:xfrm>
            <a:off x="3985077" y="504050"/>
            <a:ext cx="2966391" cy="113071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NJU Dataset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B67982B-2483-AFCD-35AD-DF1E1D6BD07D}"/>
              </a:ext>
            </a:extLst>
          </p:cNvPr>
          <p:cNvSpPr/>
          <p:nvPr/>
        </p:nvSpPr>
        <p:spPr>
          <a:xfrm>
            <a:off x="808628" y="4881007"/>
            <a:ext cx="3490881" cy="11307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Filter Bank CSP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F7DF6B9-A3A7-1758-E7BC-9CF2A59482A6}"/>
              </a:ext>
            </a:extLst>
          </p:cNvPr>
          <p:cNvSpPr/>
          <p:nvPr/>
        </p:nvSpPr>
        <p:spPr>
          <a:xfrm>
            <a:off x="-78026" y="6922920"/>
            <a:ext cx="2153265" cy="11307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B6DBEF9-39A5-799B-32D9-5DC8ED0DF46A}"/>
              </a:ext>
            </a:extLst>
          </p:cNvPr>
          <p:cNvSpPr/>
          <p:nvPr/>
        </p:nvSpPr>
        <p:spPr>
          <a:xfrm>
            <a:off x="5076506" y="4883241"/>
            <a:ext cx="2153265" cy="11307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LSM</a:t>
            </a:r>
            <a:r>
              <a:rPr lang="zh-TW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6B58C84-252F-D61D-A00F-BEB1506A9BCD}"/>
              </a:ext>
            </a:extLst>
          </p:cNvPr>
          <p:cNvSpPr/>
          <p:nvPr/>
        </p:nvSpPr>
        <p:spPr>
          <a:xfrm>
            <a:off x="2271239" y="2737692"/>
            <a:ext cx="2979298" cy="113071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52C5373-572C-D453-F07C-3DD5D97C6556}"/>
              </a:ext>
            </a:extLst>
          </p:cNvPr>
          <p:cNvSpPr/>
          <p:nvPr/>
        </p:nvSpPr>
        <p:spPr>
          <a:xfrm>
            <a:off x="8183665" y="2737692"/>
            <a:ext cx="2885339" cy="11307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Testing Data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7C2C3FB7-DF97-9686-4FA4-83E7FAA6121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468273" y="-1203994"/>
            <a:ext cx="0" cy="281289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A2B7808-6BB8-649C-367F-22C47D656E0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468273" y="208005"/>
            <a:ext cx="0" cy="296045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0D5C6B87-38FE-96D3-6A17-018892E5F080}"/>
              </a:ext>
            </a:extLst>
          </p:cNvPr>
          <p:cNvSpPr/>
          <p:nvPr/>
        </p:nvSpPr>
        <p:spPr>
          <a:xfrm>
            <a:off x="8256946" y="6920683"/>
            <a:ext cx="2738776" cy="1366191"/>
          </a:xfrm>
          <a:prstGeom prst="roundRect">
            <a:avLst/>
          </a:prstGeom>
          <a:solidFill>
            <a:srgbClr val="782F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Evaluation Model</a:t>
            </a:r>
            <a:r>
              <a:rPr lang="zh-TW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E48999D0-EF6C-B351-30E7-4918FF1E3746}"/>
              </a:ext>
            </a:extLst>
          </p:cNvPr>
          <p:cNvSpPr/>
          <p:nvPr/>
        </p:nvSpPr>
        <p:spPr>
          <a:xfrm>
            <a:off x="2271239" y="6920683"/>
            <a:ext cx="2153265" cy="11307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LDA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325E7E0-2626-8A7F-8EDD-42CB587BB95C}"/>
              </a:ext>
            </a:extLst>
          </p:cNvPr>
          <p:cNvSpPr/>
          <p:nvPr/>
        </p:nvSpPr>
        <p:spPr>
          <a:xfrm>
            <a:off x="4620504" y="6922920"/>
            <a:ext cx="2960036" cy="11307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Decision Tree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接點: 肘形 91">
            <a:extLst>
              <a:ext uri="{FF2B5EF4-FFF2-40B4-BE49-F238E27FC236}">
                <a16:creationId xmlns:a16="http://schemas.microsoft.com/office/drawing/2014/main" id="{855665FE-23E9-AA35-B4E5-CC2CE597DF6C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063115" y="1332534"/>
            <a:ext cx="1102932" cy="1707385"/>
          </a:xfrm>
          <a:prstGeom prst="bentConnector3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CA27CF4E-ADF9-51FF-85D6-A86783FA80AA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rot="5400000">
            <a:off x="2651177" y="3771295"/>
            <a:ext cx="1012605" cy="1206819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接點: 肘形 96">
            <a:extLst>
              <a:ext uri="{FF2B5EF4-FFF2-40B4-BE49-F238E27FC236}">
                <a16:creationId xmlns:a16="http://schemas.microsoft.com/office/drawing/2014/main" id="{791193A6-961E-1C6D-4F5B-EF10AA01E4E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4449594" y="3179695"/>
            <a:ext cx="1014839" cy="2392251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接點: 肘形 101">
            <a:extLst>
              <a:ext uri="{FF2B5EF4-FFF2-40B4-BE49-F238E27FC236}">
                <a16:creationId xmlns:a16="http://schemas.microsoft.com/office/drawing/2014/main" id="{F17264BC-8410-256B-94C0-9AC02DBB82E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6995838" y="107195"/>
            <a:ext cx="1102932" cy="4158062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EFFA694D-38D9-16A0-7D31-CF15A080F96F}"/>
              </a:ext>
            </a:extLst>
          </p:cNvPr>
          <p:cNvCxnSpPr>
            <a:cxnSpLocks/>
            <a:stCxn id="8" idx="2"/>
            <a:endCxn id="73" idx="0"/>
          </p:cNvCxnSpPr>
          <p:nvPr/>
        </p:nvCxnSpPr>
        <p:spPr>
          <a:xfrm rot="16200000" flipH="1">
            <a:off x="2496487" y="6069298"/>
            <a:ext cx="908966" cy="79380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BCE61A97-3714-A1C2-B181-4BA33B4A1F8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1320737" y="5689587"/>
            <a:ext cx="911203" cy="1555462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接點: 肘形 111">
            <a:extLst>
              <a:ext uri="{FF2B5EF4-FFF2-40B4-BE49-F238E27FC236}">
                <a16:creationId xmlns:a16="http://schemas.microsoft.com/office/drawing/2014/main" id="{EDD1B42C-B6F6-7AEE-A218-9665173EAD2C}"/>
              </a:ext>
            </a:extLst>
          </p:cNvPr>
          <p:cNvCxnSpPr>
            <a:cxnSpLocks/>
            <a:stCxn id="8" idx="2"/>
            <a:endCxn id="74" idx="0"/>
          </p:cNvCxnSpPr>
          <p:nvPr/>
        </p:nvCxnSpPr>
        <p:spPr>
          <a:xfrm rot="16200000" flipH="1">
            <a:off x="3871694" y="4694091"/>
            <a:ext cx="911203" cy="3546453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5" name="文字方塊 144">
            <a:extLst>
              <a:ext uri="{FF2B5EF4-FFF2-40B4-BE49-F238E27FC236}">
                <a16:creationId xmlns:a16="http://schemas.microsoft.com/office/drawing/2014/main" id="{FC45D5B0-93E9-30B5-C038-E41A06E85E54}"/>
              </a:ext>
            </a:extLst>
          </p:cNvPr>
          <p:cNvSpPr txBox="1"/>
          <p:nvPr/>
        </p:nvSpPr>
        <p:spPr>
          <a:xfrm>
            <a:off x="-214205" y="8288134"/>
            <a:ext cx="2768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Model</a:t>
            </a:r>
            <a:endParaRPr lang="zh-TW" altLang="en-US" sz="2800" b="1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0" name="接點: 弧形 149">
            <a:extLst>
              <a:ext uri="{FF2B5EF4-FFF2-40B4-BE49-F238E27FC236}">
                <a16:creationId xmlns:a16="http://schemas.microsoft.com/office/drawing/2014/main" id="{616455D7-5E22-5B92-B3D3-4EA1EC0D86C8}"/>
              </a:ext>
            </a:extLst>
          </p:cNvPr>
          <p:cNvCxnSpPr>
            <a:cxnSpLocks/>
            <a:stCxn id="83" idx="2"/>
            <a:endCxn id="66" idx="2"/>
          </p:cNvCxnSpPr>
          <p:nvPr/>
        </p:nvCxnSpPr>
        <p:spPr>
          <a:xfrm rot="5400000" flipH="1" flipV="1">
            <a:off x="6473246" y="5658266"/>
            <a:ext cx="524480" cy="5781696"/>
          </a:xfrm>
          <a:prstGeom prst="curvedConnector3">
            <a:avLst>
              <a:gd name="adj1" fmla="val -128523"/>
            </a:avLst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接點: 肘形 174">
            <a:extLst>
              <a:ext uri="{FF2B5EF4-FFF2-40B4-BE49-F238E27FC236}">
                <a16:creationId xmlns:a16="http://schemas.microsoft.com/office/drawing/2014/main" id="{1F5CF912-0C8B-F074-06BC-46E639AD344F}"/>
              </a:ext>
            </a:extLst>
          </p:cNvPr>
          <p:cNvCxnSpPr>
            <a:cxnSpLocks/>
            <a:stCxn id="13" idx="2"/>
            <a:endCxn id="66" idx="0"/>
          </p:cNvCxnSpPr>
          <p:nvPr/>
        </p:nvCxnSpPr>
        <p:spPr>
          <a:xfrm rot="5400000">
            <a:off x="8100195" y="5394542"/>
            <a:ext cx="3052281" cy="1"/>
          </a:xfrm>
          <a:prstGeom prst="bentConnector3">
            <a:avLst>
              <a:gd name="adj1" fmla="val 50000"/>
            </a:avLst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0" name="矩形: 圓角 179">
            <a:extLst>
              <a:ext uri="{FF2B5EF4-FFF2-40B4-BE49-F238E27FC236}">
                <a16:creationId xmlns:a16="http://schemas.microsoft.com/office/drawing/2014/main" id="{CF0A52E4-37D0-3D7E-BCA8-F7340E80D9A1}"/>
              </a:ext>
            </a:extLst>
          </p:cNvPr>
          <p:cNvSpPr/>
          <p:nvPr/>
        </p:nvSpPr>
        <p:spPr>
          <a:xfrm>
            <a:off x="12099347" y="6920682"/>
            <a:ext cx="2632094" cy="136619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Arial" panose="020B0604020202020204" pitchFamily="34" charset="0"/>
                <a:cs typeface="Arial" panose="020B0604020202020204" pitchFamily="34" charset="0"/>
              </a:rPr>
              <a:t>Score * 4</a:t>
            </a:r>
            <a:endParaRPr lang="zh-TW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直線單箭頭接點 190">
            <a:extLst>
              <a:ext uri="{FF2B5EF4-FFF2-40B4-BE49-F238E27FC236}">
                <a16:creationId xmlns:a16="http://schemas.microsoft.com/office/drawing/2014/main" id="{0072E5E4-519C-AD96-5403-700F9AE1F9E3}"/>
              </a:ext>
            </a:extLst>
          </p:cNvPr>
          <p:cNvCxnSpPr>
            <a:cxnSpLocks/>
            <a:stCxn id="66" idx="3"/>
            <a:endCxn id="180" idx="1"/>
          </p:cNvCxnSpPr>
          <p:nvPr/>
        </p:nvCxnSpPr>
        <p:spPr>
          <a:xfrm flipV="1">
            <a:off x="10995722" y="7603778"/>
            <a:ext cx="1103625" cy="1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5" name="箭號: 向右 194">
            <a:extLst>
              <a:ext uri="{FF2B5EF4-FFF2-40B4-BE49-F238E27FC236}">
                <a16:creationId xmlns:a16="http://schemas.microsoft.com/office/drawing/2014/main" id="{A12A2B1C-4730-EC72-04F7-06A08652F2FA}"/>
              </a:ext>
            </a:extLst>
          </p:cNvPr>
          <p:cNvSpPr/>
          <p:nvPr/>
        </p:nvSpPr>
        <p:spPr>
          <a:xfrm rot="1177186">
            <a:off x="1469049" y="-195585"/>
            <a:ext cx="2540837" cy="99288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>
                <a:solidFill>
                  <a:schemeClr val="tx1"/>
                </a:solidFill>
              </a:rPr>
              <a:t>Start Point</a:t>
            </a:r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198" name="文字方塊 197">
            <a:extLst>
              <a:ext uri="{FF2B5EF4-FFF2-40B4-BE49-F238E27FC236}">
                <a16:creationId xmlns:a16="http://schemas.microsoft.com/office/drawing/2014/main" id="{D91F6330-985E-B649-F0CF-F33DE9A1C8A6}"/>
              </a:ext>
            </a:extLst>
          </p:cNvPr>
          <p:cNvSpPr txBox="1"/>
          <p:nvPr/>
        </p:nvSpPr>
        <p:spPr>
          <a:xfrm>
            <a:off x="-191618" y="9444020"/>
            <a:ext cx="4465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Leave-one-group-out</a:t>
            </a:r>
            <a:endParaRPr lang="zh-TW" altLang="en-US" sz="3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2" name="群組 201">
            <a:extLst>
              <a:ext uri="{FF2B5EF4-FFF2-40B4-BE49-F238E27FC236}">
                <a16:creationId xmlns:a16="http://schemas.microsoft.com/office/drawing/2014/main" id="{38044362-5A37-E549-B1B5-BE71231A65B6}"/>
              </a:ext>
            </a:extLst>
          </p:cNvPr>
          <p:cNvGrpSpPr/>
          <p:nvPr/>
        </p:nvGrpSpPr>
        <p:grpSpPr>
          <a:xfrm>
            <a:off x="10045709" y="8533259"/>
            <a:ext cx="1871440" cy="1722876"/>
            <a:chOff x="11206785" y="1141711"/>
            <a:chExt cx="2042006" cy="1938992"/>
          </a:xfrm>
        </p:grpSpPr>
        <p:sp>
          <p:nvSpPr>
            <p:cNvPr id="200" name="乘號 199">
              <a:extLst>
                <a:ext uri="{FF2B5EF4-FFF2-40B4-BE49-F238E27FC236}">
                  <a16:creationId xmlns:a16="http://schemas.microsoft.com/office/drawing/2014/main" id="{06B71BF2-D392-7B4E-5338-128DDC8EA271}"/>
                </a:ext>
              </a:extLst>
            </p:cNvPr>
            <p:cNvSpPr/>
            <p:nvPr/>
          </p:nvSpPr>
          <p:spPr>
            <a:xfrm>
              <a:off x="11206785" y="1886845"/>
              <a:ext cx="1101587" cy="966732"/>
            </a:xfrm>
            <a:prstGeom prst="mathMultiply">
              <a:avLst>
                <a:gd name="adj1" fmla="val 16781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1" name="文字方塊 200">
              <a:extLst>
                <a:ext uri="{FF2B5EF4-FFF2-40B4-BE49-F238E27FC236}">
                  <a16:creationId xmlns:a16="http://schemas.microsoft.com/office/drawing/2014/main" id="{3A97E2DB-7CC3-FCFA-106D-34EB81BF2E37}"/>
                </a:ext>
              </a:extLst>
            </p:cNvPr>
            <p:cNvSpPr txBox="1"/>
            <p:nvPr/>
          </p:nvSpPr>
          <p:spPr>
            <a:xfrm>
              <a:off x="11957635" y="1141711"/>
              <a:ext cx="129115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0" b="1" dirty="0">
                  <a:solidFill>
                    <a:schemeClr val="accent6">
                      <a:lumMod val="75000"/>
                    </a:schemeClr>
                  </a:solidFill>
                </a:rPr>
                <a:t>5</a:t>
              </a:r>
              <a:endParaRPr lang="zh-TW" altLang="en-US" sz="120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65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278</Words>
  <Application>Microsoft Office PowerPoint</Application>
  <PresentationFormat>寬螢幕</PresentationFormat>
  <Paragraphs>126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陳昱祺</dc:creator>
  <cp:lastModifiedBy>陳昱祺</cp:lastModifiedBy>
  <cp:revision>102</cp:revision>
  <dcterms:created xsi:type="dcterms:W3CDTF">2025-06-03T10:06:01Z</dcterms:created>
  <dcterms:modified xsi:type="dcterms:W3CDTF">2025-06-05T13:47:39Z</dcterms:modified>
</cp:coreProperties>
</file>