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7" r:id="rId4"/>
    <p:sldId id="258" r:id="rId5"/>
    <p:sldId id="474" r:id="rId6"/>
    <p:sldId id="329" r:id="rId7"/>
    <p:sldId id="334" r:id="rId8"/>
    <p:sldId id="333" r:id="rId9"/>
    <p:sldId id="472" r:id="rId10"/>
    <p:sldId id="335" r:id="rId11"/>
    <p:sldId id="336" r:id="rId12"/>
    <p:sldId id="438" r:id="rId13"/>
    <p:sldId id="439" r:id="rId14"/>
    <p:sldId id="441" r:id="rId15"/>
    <p:sldId id="440" r:id="rId16"/>
    <p:sldId id="442" r:id="rId17"/>
    <p:sldId id="443" r:id="rId18"/>
    <p:sldId id="444" r:id="rId19"/>
    <p:sldId id="445" r:id="rId20"/>
    <p:sldId id="448" r:id="rId21"/>
    <p:sldId id="456" r:id="rId22"/>
    <p:sldId id="457" r:id="rId23"/>
    <p:sldId id="458" r:id="rId24"/>
    <p:sldId id="450" r:id="rId25"/>
    <p:sldId id="449" r:id="rId26"/>
    <p:sldId id="455" r:id="rId27"/>
    <p:sldId id="480" r:id="rId28"/>
    <p:sldId id="451" r:id="rId29"/>
    <p:sldId id="479" r:id="rId30"/>
    <p:sldId id="453" r:id="rId31"/>
    <p:sldId id="452" r:id="rId32"/>
    <p:sldId id="459" r:id="rId33"/>
    <p:sldId id="461" r:id="rId34"/>
    <p:sldId id="462" r:id="rId35"/>
    <p:sldId id="463" r:id="rId36"/>
    <p:sldId id="460" r:id="rId37"/>
    <p:sldId id="464" r:id="rId38"/>
    <p:sldId id="466" r:id="rId39"/>
    <p:sldId id="465" r:id="rId40"/>
    <p:sldId id="467" r:id="rId41"/>
    <p:sldId id="454" r:id="rId42"/>
    <p:sldId id="475" r:id="rId43"/>
    <p:sldId id="476" r:id="rId44"/>
    <p:sldId id="46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09EB6-4D06-9F40-B9A5-B5F30C954D6C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529B7-8790-4041-81EF-49E71585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Easy to explain to a broad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effective sample size (ESS) is the size of an unweighted sample carrying approximately the same precision as the weighted sample in question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weights scaled to 1 = n / (1 + var in weighted sample)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back and explain why need robust 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4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stats.stackexchange.com</a:t>
            </a:r>
            <a:r>
              <a:rPr lang="en-US" dirty="0"/>
              <a:t>/questions/511294/what-are-the-pros-and-cons-of-using-mahalanobis-distance-instead-of-propensity-s</a:t>
            </a:r>
          </a:p>
          <a:p>
            <a:r>
              <a:rPr lang="en-US" dirty="0"/>
              <a:t>Through the transpose of the covariance matrix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scale-free Euclidean distance; I think if have all CVs and scale to mean 0 and SD 1; MD and Euclidian are the same</a:t>
            </a: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For two units to have a Mahalanobis distance of 0, they must have identical covariate values. Large more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dispariate</a:t>
            </a: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PS just gives balance overall (King paradox </a:t>
            </a:r>
            <a:r>
              <a:rPr lang="en-US" b="0" i="0" dirty="0" err="1">
                <a:solidFill>
                  <a:srgbClr val="232629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(often performs very well)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1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Weights all 1 so no need to account for; doesn’t hurt if you want to learn one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not to form the weights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is this scaling factor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529B7-8790-4041-81EF-49E71585E1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1C75-296C-0F37-56EF-F2290B9E3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42C9-A148-E1BC-9E34-F4D15E9B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5215-F31A-29CE-5683-33270C1F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C5AA-98C3-35C5-2C16-7A07FAAF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F2F9-9FD5-F5DE-FFF0-7BD510D6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6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6323-E756-9D0D-1FA4-31395F20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39D04-D7C6-52C4-87AE-99C2988E1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7FCB-B3E0-CACE-FF85-B955847D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C979-09C2-52D0-81D7-D24892C4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C522-F4AF-2759-08FD-83289D97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4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CD27E-82E9-21E4-CEE9-446CC8FE5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EFA5-AC07-39FB-9E48-0E924AF24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BC1FC-F938-D087-BB19-2C2F37FD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393E-F403-1F17-0E76-F6941DE6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15621-9FA5-BC51-770D-612668BB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4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10363200" cy="1470025"/>
          </a:xfrm>
        </p:spPr>
        <p:txBody>
          <a:bodyPr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3/8/23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534400" cy="133578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07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380773"/>
            <a:ext cx="10972798" cy="1143000"/>
          </a:xfrm>
        </p:spPr>
        <p:txBody>
          <a:bodyPr anchor="ctr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790246"/>
            <a:ext cx="10809514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18364" y="114300"/>
            <a:ext cx="3068836" cy="930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1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3/8/23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8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BCE1-9DE6-B7E8-B261-22E6DC82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A6413-3319-EAC7-AA1A-DD464C5BD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02E16-CCBE-2A4B-4677-CAE16802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24F41-ECB6-8153-B522-163CF12C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1847-EE6C-0A55-7379-F6A8397E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2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F10-51AA-80D2-AA90-69E9FAF8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CC715-52E6-38CB-00DA-6A2D0D5A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6E6B-7548-7546-58EA-ED734028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C585-C9AC-FAB4-3FDC-682C6973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78BB4-D4F9-B377-4634-A75B3AFD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8CC0-8112-3B3E-20F2-FDE7E1C0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A34-E79C-4746-AFE0-8FE99BC3F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4E12B-A6DD-6CB7-B5E7-B8404022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9CFA-C204-9195-9189-DBAAD5A7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FB3BE-2C47-4D15-A9BB-0B907B14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E019-1DEE-B2C1-7416-DB25F7F4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0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23CF-64A9-B8C0-6CDA-A6CA8D9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A600-F083-222A-D596-091BA8304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04E44-6D04-DA62-048F-D157ACE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CA673-0803-2E08-D78A-6CD1222E7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514F-AE00-1212-07BC-F6068A915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E9EA1-6D01-9897-45D7-9E93D760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4DDB-1FE9-57D0-D55F-FD014977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AE232-4F60-125F-38F9-7658B2C0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31A2-3964-34AC-5646-916401B2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EFD25-BFEC-47DE-4CBF-7D2E0E12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79781-40E6-EB4E-F3D3-A9489E14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92D0B-28E8-2750-5D1E-10C802E3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6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9CD31-1ED9-AA46-EBA7-93EC788EF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E8152-9B39-F92E-3EC7-042D54E4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E48E-375C-C199-9D37-723696C5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C016-5AF5-A425-AEB2-727B8F90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3AF8-68AE-9EC9-0C32-84D7D8EB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2F06F-0819-788A-0BB4-E10706ED3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E988A-830A-3460-AE31-28B76D9F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29363-04F3-037A-5F48-F84D80DC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29C56-DF86-5573-49B6-2FCE3ECC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4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741E-B8AD-D6DB-4739-D66FD0A8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5A960-76B1-0BB9-56BD-C45A19B06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164DE-36EE-2282-3465-984BB4BA6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0401F-F91C-4B0A-8644-DA5A641D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F4D5F-656B-9118-7C6A-8DAE8A33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BAF2F-BAA2-BE89-402F-801808C7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0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4E4B0-EBB1-061C-06E3-30A6C2EC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556A2-452A-BB2A-9E60-EB113349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674C-7DC5-0A11-70C2-7B871414E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381-570C-6145-9A55-8047F8F7E6A2}" type="datetimeFigureOut">
              <a:rPr lang="en-US" smtClean="0"/>
              <a:t>3/8/23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6F63-7964-ABA8-6C52-57CF321E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C997-D052-C826-9571-FE9417E5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777C-E4A1-E941-BFB6-354DEB1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2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820876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DB5D8-907B-5946-AAB2-6BF76B9AA4A9}" type="datetimeFigureOut">
              <a:rPr lang="en-US" smtClean="0">
                <a:solidFill>
                  <a:srgbClr val="565A5C">
                    <a:tint val="75000"/>
                  </a:srgbClr>
                </a:solidFill>
              </a:rPr>
              <a:pPr/>
              <a:t>3/8/23</a:t>
            </a:fld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lnSpc>
                <a:spcPct val="7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565A5C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cholas.ollberding@cchmc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osukeimai.github.io/MatchIt/articles/estimating-effect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pan/mpr01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tchIt/index.html" TargetMode="External"/><Relationship Id="rId2" Type="http://schemas.openxmlformats.org/officeDocument/2006/relationships/hyperlink" Target="https://www.jstatsoft.org/article/view/v042i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ademic.oup.com/epirev/article/43/1/118/6295793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drr.io/pkg/optmatch/man/fullmatch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D9FF-4CF8-B4DF-ADC4-BAFC83B42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Matching Methods for Covariate Adjustment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6C2FB-6DFD-89F7-3A65-D7EE51051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Nicholas J. Ollberding, PhD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 Professor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Division of Biostatistics and Epidemiology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Cincinnati Children’s Hospital Medical Center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E-mail: 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 tooltip="mailto:nicholas.ollberding@cchmc.org"/>
              </a:rPr>
              <a:t>nicholas.ollberding@cchmc.org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5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E9CB-DB45-8A58-5256-8FCB377F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Lots of Options!</a:t>
            </a:r>
          </a:p>
        </p:txBody>
      </p: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A8E2526-E47F-BFF6-9342-3EEAA9DD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87" y="1564564"/>
            <a:ext cx="10675991" cy="4468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4944CF-455B-0EAD-AED0-5AF67947A1C8}"/>
              </a:ext>
            </a:extLst>
          </p:cNvPr>
          <p:cNvSpPr txBox="1"/>
          <p:nvPr/>
        </p:nvSpPr>
        <p:spPr>
          <a:xfrm>
            <a:off x="8092966" y="6308209"/>
            <a:ext cx="4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Greifer and Stuart. Epidemiol Rev. 2022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1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25D2-B2FE-59AF-4D44-C09FEE3F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Simulated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47B0-46FA-BE7C-6013-29A3C0A0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9700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Sample size: n = 1000 </a:t>
            </a:r>
          </a:p>
          <a:p>
            <a:r>
              <a:rPr lang="en-US" dirty="0"/>
              <a:t>Exposure status: 20% exposed </a:t>
            </a:r>
          </a:p>
          <a:p>
            <a:r>
              <a:rPr lang="en-US" dirty="0"/>
              <a:t>10 baseline confounders:</a:t>
            </a:r>
          </a:p>
          <a:p>
            <a:pPr marL="457200" lvl="1" indent="0">
              <a:buNone/>
            </a:pPr>
            <a:r>
              <a:rPr lang="en-US" dirty="0"/>
              <a:t>- 5 continuous and 5 binary</a:t>
            </a:r>
          </a:p>
          <a:p>
            <a:pPr marL="457200" lvl="1" indent="0">
              <a:buNone/>
            </a:pPr>
            <a:r>
              <a:rPr lang="en-US" dirty="0"/>
              <a:t>- confounding varies from modest to severe (0.2 to 0.6 SMD)</a:t>
            </a:r>
          </a:p>
          <a:p>
            <a:r>
              <a:rPr lang="en-US" dirty="0"/>
              <a:t>Continuous outcome with true difference between groups of 1 unit </a:t>
            </a:r>
          </a:p>
          <a:p>
            <a:r>
              <a:rPr lang="en-US" dirty="0"/>
              <a:t>No repeated measures, missing data, etc. 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72356-303A-52D4-D99E-11081261B512}"/>
              </a:ext>
            </a:extLst>
          </p:cNvPr>
          <p:cNvSpPr txBox="1"/>
          <p:nvPr/>
        </p:nvSpPr>
        <p:spPr>
          <a:xfrm>
            <a:off x="1114095" y="6084641"/>
            <a:ext cx="533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AdvTIR"/>
              </a:rPr>
              <a:t>Peter Austin. Biometrical Journal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AdvTIB"/>
              </a:rPr>
              <a:t>51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AdvTIR"/>
              </a:rPr>
              <a:t>(2009).</a:t>
            </a:r>
          </a:p>
          <a:p>
            <a:r>
              <a:rPr lang="en-US" dirty="0">
                <a:solidFill>
                  <a:srgbClr val="0070C0"/>
                </a:solidFill>
                <a:latin typeface="AdvTIR"/>
              </a:rPr>
              <a:t>Code at: https://</a:t>
            </a:r>
            <a:r>
              <a:rPr lang="en-US" dirty="0" err="1">
                <a:solidFill>
                  <a:srgbClr val="0070C0"/>
                </a:solidFill>
                <a:latin typeface="AdvTIR"/>
              </a:rPr>
              <a:t>rpubs.com</a:t>
            </a:r>
            <a:r>
              <a:rPr lang="en-US" dirty="0">
                <a:solidFill>
                  <a:srgbClr val="0070C0"/>
                </a:solidFill>
                <a:latin typeface="AdvTIR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AdvTIR"/>
              </a:rPr>
              <a:t>kaz_yos</a:t>
            </a:r>
            <a:r>
              <a:rPr lang="en-US" dirty="0">
                <a:solidFill>
                  <a:srgbClr val="0070C0"/>
                </a:solidFill>
                <a:latin typeface="AdvTIR"/>
              </a:rPr>
              <a:t>/confounder1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EE173-99F8-BC58-852B-5313620D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47" y="1187709"/>
            <a:ext cx="4709182" cy="5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4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24FF5E-3093-55A8-D461-43796D3C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Covariate Distribution According </a:t>
            </a:r>
            <a:br>
              <a:rPr lang="en-US" b="1" dirty="0"/>
            </a:br>
            <a:r>
              <a:rPr lang="en-US" b="1" dirty="0"/>
              <a:t>to Exposure Status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FBB9CB8-EBD7-A70C-CE0D-DF17A3D0F0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1995709"/>
              </p:ext>
            </p:extLst>
          </p:nvPr>
        </p:nvGraphicFramePr>
        <p:xfrm>
          <a:off x="838200" y="1825625"/>
          <a:ext cx="5181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03">
                  <a:extLst>
                    <a:ext uri="{9D8B030D-6E8A-4147-A177-3AD203B41FA5}">
                      <a16:colId xmlns:a16="http://schemas.microsoft.com/office/drawing/2014/main" val="3344408450"/>
                    </a:ext>
                  </a:extLst>
                </a:gridCol>
                <a:gridCol w="2053897">
                  <a:extLst>
                    <a:ext uri="{9D8B030D-6E8A-4147-A177-3AD203B41FA5}">
                      <a16:colId xmlns:a16="http://schemas.microsoft.com/office/drawing/2014/main" val="265047969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29987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Unexposed (n = 802)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Exposed (n=198)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 (1.01)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 (0.98)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978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 (1.00)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 (0.93)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1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C3,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(1.00)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 (1.00)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683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C4,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 (1.01)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 (0.96)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9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 (0.98)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 (0.99)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B1 = 1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(9.9)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(15.7)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829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 = 1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 (21.2)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(32.8)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047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B3 = 1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(29.8)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(48.0)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22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B4 = 1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 (38.0)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(69.7)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877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B5 = 1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 (47.8)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 (79.8)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00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Y, mean (SD)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 (8.35)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10.29 (8.96)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4625"/>
                  </a:ext>
                </a:extLst>
              </a:tr>
            </a:tbl>
          </a:graphicData>
        </a:graphic>
      </p:graphicFrame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B60AF93C-B8E0-8E34-BA6C-C1002CA90B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9268" y="2573795"/>
            <a:ext cx="4984531" cy="2972519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E27D82-084D-7B82-8977-D8A797055B1A}"/>
              </a:ext>
            </a:extLst>
          </p:cNvPr>
          <p:cNvSpPr/>
          <p:nvPr/>
        </p:nvSpPr>
        <p:spPr>
          <a:xfrm>
            <a:off x="672662" y="5875283"/>
            <a:ext cx="5423338" cy="525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F5EA5-CA52-27EA-DF29-9167707BBAF7}"/>
              </a:ext>
            </a:extLst>
          </p:cNvPr>
          <p:cNvSpPr txBox="1"/>
          <p:nvPr/>
        </p:nvSpPr>
        <p:spPr>
          <a:xfrm>
            <a:off x="6261538" y="5569545"/>
            <a:ext cx="509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Yoshida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Bartel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(2021).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Tableone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Version 0.13.0. </a:t>
            </a:r>
          </a:p>
        </p:txBody>
      </p:sp>
    </p:spTree>
    <p:extLst>
      <p:ext uri="{BB962C8B-B14F-4D97-AF65-F5344CB8AC3E}">
        <p14:creationId xmlns:p14="http://schemas.microsoft.com/office/powerpoint/2010/main" val="260070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6327-1EFC-C68F-42E6-65EC31E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Exact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3C3AF-7E7E-E596-5B0A-43A89298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and powerful matching method</a:t>
            </a:r>
            <a:endParaRPr lang="en-US" dirty="0"/>
          </a:p>
          <a:p>
            <a:endParaRPr lang="en-US" sz="1200" dirty="0"/>
          </a:p>
          <a:p>
            <a:r>
              <a:rPr lang="en-US" sz="3200" dirty="0"/>
              <a:t>Matches each treated unit to all possible control units with the same values on all covariates</a:t>
            </a:r>
          </a:p>
          <a:p>
            <a:pPr lvl="1">
              <a:buFontTx/>
              <a:buChar char="-"/>
            </a:pPr>
            <a:r>
              <a:rPr lang="en-US" dirty="0"/>
              <a:t>confounding due to measured covariates is eliminated within matched strata</a:t>
            </a:r>
          </a:p>
          <a:p>
            <a:pPr lvl="1">
              <a:buFontTx/>
              <a:buChar char="-"/>
            </a:pPr>
            <a:r>
              <a:rPr lang="en-US" dirty="0"/>
              <a:t>non-parametric (i.e., no reliance on correctly specified model, etc.)</a:t>
            </a:r>
          </a:p>
          <a:p>
            <a:pPr lvl="1">
              <a:buFontTx/>
              <a:buChar char="-"/>
            </a:pPr>
            <a:r>
              <a:rPr lang="en-US" i="1" dirty="0"/>
              <a:t>strata without both treated and control units discarded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Rarely used (alone) in practice due to 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279347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B441C1-0FFF-817A-F4F7-1037E9FE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Exact Matching in R</a:t>
            </a:r>
          </a:p>
        </p:txBody>
      </p:sp>
      <p:pic>
        <p:nvPicPr>
          <p:cNvPr id="3" name="Content Placeholder 2" descr="Text&#10;&#10;Description automatically generated">
            <a:extLst>
              <a:ext uri="{FF2B5EF4-FFF2-40B4-BE49-F238E27FC236}">
                <a16:creationId xmlns:a16="http://schemas.microsoft.com/office/drawing/2014/main" id="{92C203B8-33E2-7E07-B805-30DBE532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6100" y="2043359"/>
            <a:ext cx="6085928" cy="2115369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2D2042CB-F314-2E74-D2C8-E10F2D05C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00" y="4263831"/>
            <a:ext cx="3048438" cy="1773830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4D7CD9D6-E210-0520-1E4F-D2B0C2B82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962" y="2389048"/>
            <a:ext cx="5309038" cy="353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2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53907-2389-3394-960F-A33A8194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3" y="365125"/>
            <a:ext cx="6127531" cy="1325563"/>
          </a:xfrm>
        </p:spPr>
        <p:txBody>
          <a:bodyPr>
            <a:noAutofit/>
          </a:bodyPr>
          <a:lstStyle/>
          <a:p>
            <a:r>
              <a:rPr lang="en-US" b="1" dirty="0"/>
              <a:t>Matching as Stratification and Weighting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D3FC4-1240-0DFA-C6BC-913BE5470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742" y="1825625"/>
            <a:ext cx="5653058" cy="4848444"/>
          </a:xfrm>
        </p:spPr>
        <p:txBody>
          <a:bodyPr>
            <a:normAutofit/>
          </a:bodyPr>
          <a:lstStyle/>
          <a:p>
            <a:r>
              <a:rPr lang="en-US" sz="2400" dirty="0"/>
              <a:t>Exact matching produces strata of treated and controls that have identical covariate values</a:t>
            </a:r>
          </a:p>
          <a:p>
            <a:r>
              <a:rPr lang="en-US" sz="2400" dirty="0"/>
              <a:t>Effect estimates within strata are unconfounded</a:t>
            </a:r>
          </a:p>
          <a:p>
            <a:r>
              <a:rPr lang="en-US" sz="2400" dirty="0"/>
              <a:t>Need to average estimates over all strata while accounting for the numbers in each</a:t>
            </a:r>
          </a:p>
          <a:p>
            <a:r>
              <a:rPr lang="en-US" sz="2400" dirty="0"/>
              <a:t>Weights let us do this</a:t>
            </a:r>
          </a:p>
          <a:p>
            <a:r>
              <a:rPr lang="en-US" sz="2400" dirty="0"/>
              <a:t>All treated assigned weight of 1</a:t>
            </a:r>
          </a:p>
          <a:p>
            <a:r>
              <a:rPr lang="en-US" sz="2400" dirty="0"/>
              <a:t>Control weight is strata specific: (# treated in strata / # controls in strata) * (total controls / total treated)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1B59B740-1632-A806-8611-DACADC8D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84" y="365125"/>
            <a:ext cx="5018816" cy="3411483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392F7EF6-7855-CA2D-38AC-523634A7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84" y="3911108"/>
            <a:ext cx="3243068" cy="1406524"/>
          </a:xfrm>
          <a:prstGeom prst="rect">
            <a:avLst/>
          </a:prstGeom>
        </p:spPr>
      </p:pic>
      <p:pic>
        <p:nvPicPr>
          <p:cNvPr id="14" name="Picture 1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4141FC05-6001-6F35-4981-4317B19B6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84" y="5452132"/>
            <a:ext cx="5653058" cy="86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B18-9D8E-A313-1DC3-B1F8809A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Estimating Effects After Exact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1D8F-3402-2AAC-4D38-742C34522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34" y="1825625"/>
            <a:ext cx="5181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approach is to regress outcome on exposure in model that includes matching factors and weights</a:t>
            </a:r>
          </a:p>
          <a:p>
            <a:endParaRPr lang="en-US" sz="900" dirty="0"/>
          </a:p>
          <a:p>
            <a:r>
              <a:rPr lang="en-US" dirty="0"/>
              <a:t>Robust standard errors can be used to account for matching</a:t>
            </a:r>
          </a:p>
          <a:p>
            <a:endParaRPr lang="en-US" sz="900" dirty="0"/>
          </a:p>
          <a:p>
            <a:r>
              <a:rPr lang="en-US" dirty="0"/>
              <a:t>G-computation is an approach to get marginal estimates for non-collapsible effect measures or models with interactions</a:t>
            </a:r>
          </a:p>
          <a:p>
            <a:endParaRPr lang="en-US" sz="900" dirty="0"/>
          </a:p>
          <a:p>
            <a:r>
              <a:rPr lang="en-US" dirty="0">
                <a:hlinkClick r:id="rId3"/>
              </a:rPr>
              <a:t>https://kosukeimai.github.io/MatchIt/articles/estimating-effects.html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D4DC3-8869-14B6-C333-48A8440DF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87838" y="1690688"/>
            <a:ext cx="6057789" cy="24816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7919EF-DF6E-EFE5-C2CB-1328B88FFC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87838" y="4217696"/>
            <a:ext cx="5370637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1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50FAA-4190-13F9-D1E5-B929218F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Coarsened Exact Matching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6BE39-A201-F8B1-F750-4B39150C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CEM is exact matching after “coarsening” variables before matching</a:t>
            </a:r>
          </a:p>
          <a:p>
            <a:pPr marL="457200" lvl="1" indent="0">
              <a:buNone/>
            </a:pPr>
            <a:r>
              <a:rPr lang="en-US" sz="2800" dirty="0"/>
              <a:t>- Collapsing levels of categorical variables</a:t>
            </a:r>
          </a:p>
          <a:p>
            <a:pPr lvl="1">
              <a:buFontTx/>
              <a:buChar char="-"/>
            </a:pPr>
            <a:r>
              <a:rPr lang="en-US" sz="2800" dirty="0"/>
              <a:t>Binning of continuous of variables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Benefit is substantive knowledge can be used to coarsen data and still perform exact matching</a:t>
            </a:r>
          </a:p>
          <a:p>
            <a:endParaRPr lang="en-US" sz="1200" dirty="0"/>
          </a:p>
          <a:p>
            <a:r>
              <a:rPr lang="en-US" sz="3200" dirty="0"/>
              <a:t>Often not viable solution with many covariates</a:t>
            </a:r>
          </a:p>
          <a:p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5578F-2008-A70B-165A-A4CF475492E5}"/>
              </a:ext>
            </a:extLst>
          </p:cNvPr>
          <p:cNvSpPr txBox="1"/>
          <p:nvPr/>
        </p:nvSpPr>
        <p:spPr>
          <a:xfrm>
            <a:off x="4254063" y="5850235"/>
            <a:ext cx="7937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Iacus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Stefano M., Gary King, and Giuseppe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Porro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2012. “Causal Inference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Without Balance Checking: Coarsened Exact Matching.” </a:t>
            </a:r>
          </a:p>
          <a:p>
            <a:r>
              <a:rPr lang="en-US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Political Analysis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20 (1): 1–24.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latin typeface="Helvetica Neue" panose="02000503000000020004" pitchFamily="2" charset="0"/>
                <a:hlinkClick r:id="rId2"/>
              </a:rPr>
              <a:t>https://doi.org/10.1093/pan/mpr013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34AD-449E-F725-8B1D-284DF2B7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487510" cy="1325563"/>
          </a:xfrm>
        </p:spPr>
        <p:txBody>
          <a:bodyPr/>
          <a:lstStyle/>
          <a:p>
            <a:pPr algn="ctr"/>
            <a:r>
              <a:rPr lang="en-US" b="1" dirty="0"/>
              <a:t>CEM in R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FC2ED5C-48DE-C76E-501C-8143F248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1" y="1690688"/>
            <a:ext cx="5674029" cy="3052817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3507B84-5761-8BEE-37D6-732D04A1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1" y="4817077"/>
            <a:ext cx="3104860" cy="1860714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3F57C957-DA6F-5084-DE6A-67064F27D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718" y="514240"/>
            <a:ext cx="4704282" cy="3136188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2C368EA8-B90F-A447-C0AB-FB7DB8989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7718" y="3650428"/>
            <a:ext cx="4704282" cy="31361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25821B-66FE-7812-74DD-F4DA8FDF1EB1}"/>
              </a:ext>
            </a:extLst>
          </p:cNvPr>
          <p:cNvSpPr txBox="1"/>
          <p:nvPr/>
        </p:nvSpPr>
        <p:spPr>
          <a:xfrm>
            <a:off x="3668110" y="4817077"/>
            <a:ext cx="358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Cutpoints</a:t>
            </a:r>
            <a:r>
              <a:rPr lang="en-US" dirty="0"/>
              <a:t> automatic or user-defined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calls </a:t>
            </a:r>
            <a:r>
              <a:rPr lang="en-US" dirty="0" err="1"/>
              <a:t>nclass.Sturges</a:t>
            </a:r>
            <a:r>
              <a:rPr lang="en-US" dirty="0"/>
              <a:t>() by default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11 bins per CV @ n=1000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Returns n=2 matches</a:t>
            </a:r>
          </a:p>
        </p:txBody>
      </p:sp>
    </p:spTree>
    <p:extLst>
      <p:ext uri="{BB962C8B-B14F-4D97-AF65-F5344CB8AC3E}">
        <p14:creationId xmlns:p14="http://schemas.microsoft.com/office/powerpoint/2010/main" val="286055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BB18-9D8E-A313-1DC3-B1F8809A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Estimating Effects After CEM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1D8F-3402-2AAC-4D38-742C34522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34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US" dirty="0"/>
              <a:t>Same approach as for exact matching</a:t>
            </a:r>
          </a:p>
          <a:p>
            <a:pPr lvl="1"/>
            <a:r>
              <a:rPr lang="en-US" dirty="0"/>
              <a:t>Output matched dataset</a:t>
            </a:r>
          </a:p>
          <a:p>
            <a:pPr lvl="1"/>
            <a:r>
              <a:rPr lang="en-US" dirty="0"/>
              <a:t>Account for weights</a:t>
            </a:r>
          </a:p>
          <a:p>
            <a:endParaRPr lang="en-US" sz="900" dirty="0"/>
          </a:p>
          <a:p>
            <a:r>
              <a:rPr lang="en-US" dirty="0"/>
              <a:t>Bias reduced relative to exact matching on categorical covariates only</a:t>
            </a:r>
          </a:p>
          <a:p>
            <a:pPr lvl="1"/>
            <a:r>
              <a:rPr lang="en-US" dirty="0"/>
              <a:t>CEM prior to regression commonly used</a:t>
            </a:r>
          </a:p>
          <a:p>
            <a:pPr lvl="1"/>
            <a:endParaRPr lang="en-US" sz="900" dirty="0"/>
          </a:p>
          <a:p>
            <a:r>
              <a:rPr lang="en-US" dirty="0"/>
              <a:t>95% CI contains true effect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B368B-924D-B8D1-D511-DB2CA51E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36576" y="2343807"/>
            <a:ext cx="6139862" cy="1701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97FB1-94AF-985B-F3E6-C0DF30D1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36576" y="4159250"/>
            <a:ext cx="5768312" cy="15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0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6FA-7536-3C36-D002-D53DDB11F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BB26-56EA-6D4A-5C6B-69139B1A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Background on confounding bias and benefits and limitations of matching methods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600" dirty="0"/>
              <a:t>Introduction to common matching methods and how to implement them in </a:t>
            </a:r>
          </a:p>
          <a:p>
            <a:pPr lvl="1">
              <a:buFontTx/>
              <a:buChar char="-"/>
            </a:pPr>
            <a:r>
              <a:rPr lang="en-US" sz="2800" dirty="0" err="1"/>
              <a:t>MatchIt</a:t>
            </a:r>
            <a:r>
              <a:rPr lang="en-US" sz="2800" dirty="0"/>
              <a:t> package</a:t>
            </a:r>
          </a:p>
          <a:p>
            <a:pPr lvl="1">
              <a:buFontTx/>
              <a:buChar char="-"/>
            </a:pPr>
            <a:r>
              <a:rPr lang="en-US" sz="2800" dirty="0"/>
              <a:t>Exact, MD, PS, Optimal</a:t>
            </a:r>
          </a:p>
          <a:p>
            <a:pPr lvl="1">
              <a:buFontTx/>
              <a:buChar char="-"/>
            </a:pPr>
            <a:r>
              <a:rPr lang="en-US" sz="2800" dirty="0"/>
              <a:t>Outcome estimation after matching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6F08B6D-388B-3098-3928-96258AD3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47" y="4162096"/>
            <a:ext cx="1933987" cy="224669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D1D7E1E-33C3-1250-F59A-F9FC552D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82" y="3860937"/>
            <a:ext cx="746235" cy="6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5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A37E-D597-41EB-E378-E85207CE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Mahalanobis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2E7F-B4E9-FF0E-3481-694C7150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Provides a measure of how similar two subjects are in terms of their covariate distributions </a:t>
            </a:r>
            <a:r>
              <a:rPr lang="en-US" sz="2200" dirty="0"/>
              <a:t>(i.e., covariate proximity)</a:t>
            </a:r>
          </a:p>
          <a:p>
            <a:pPr lvl="1">
              <a:buFontTx/>
              <a:buChar char="-"/>
            </a:pPr>
            <a:r>
              <a:rPr lang="en-US" dirty="0"/>
              <a:t>MD = 0 would reflect identical covariate values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Similar to Euclidian distance except considers correlations between variables</a:t>
            </a:r>
          </a:p>
          <a:p>
            <a:pPr lvl="1">
              <a:buFontTx/>
              <a:buChar char="-"/>
            </a:pPr>
            <a:r>
              <a:rPr lang="en-US" dirty="0"/>
              <a:t>incorporates transpose of the covariance matrix in calculation</a:t>
            </a:r>
          </a:p>
          <a:p>
            <a:pPr lvl="1">
              <a:buFontTx/>
              <a:buChar char="-"/>
            </a:pPr>
            <a:r>
              <a:rPr lang="en-US" dirty="0"/>
              <a:t>handles variables of different types and scales</a:t>
            </a:r>
          </a:p>
          <a:p>
            <a:pPr lvl="1">
              <a:buFontTx/>
              <a:buChar char="-"/>
            </a:pPr>
            <a:r>
              <a:rPr lang="en-US" dirty="0"/>
              <a:t>robust version performed on ranks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Benefit is that MD creates pairs close on covariate values</a:t>
            </a:r>
          </a:p>
          <a:p>
            <a:pPr marL="457200" lvl="1" indent="0">
              <a:buNone/>
            </a:pPr>
            <a:r>
              <a:rPr lang="en-US" sz="2800" dirty="0"/>
              <a:t>- l</a:t>
            </a:r>
            <a:r>
              <a:rPr lang="en-US" dirty="0"/>
              <a:t>imitation is that may not perform well in high dimensions  </a:t>
            </a:r>
          </a:p>
        </p:txBody>
      </p:sp>
    </p:spTree>
    <p:extLst>
      <p:ext uri="{BB962C8B-B14F-4D97-AF65-F5344CB8AC3E}">
        <p14:creationId xmlns:p14="http://schemas.microsoft.com/office/powerpoint/2010/main" val="187999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5D2B-B717-4513-32B3-8DE3B44E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Nearest Neighbor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E7E2-8E8F-C330-E695-1DA92D6D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Greedy matching: for each treated unit select closest eligible control</a:t>
            </a:r>
          </a:p>
          <a:p>
            <a:pPr lvl="1">
              <a:buFontTx/>
              <a:buChar char="-"/>
            </a:pPr>
            <a:r>
              <a:rPr lang="en-US" dirty="0"/>
              <a:t>no consideration to how other units will be or have been paired</a:t>
            </a:r>
          </a:p>
          <a:p>
            <a:pPr lvl="1">
              <a:buFontTx/>
              <a:buChar char="-"/>
            </a:pPr>
            <a:r>
              <a:rPr lang="en-US" dirty="0"/>
              <a:t>does not aim to optimize any criterion</a:t>
            </a:r>
          </a:p>
          <a:p>
            <a:pPr lvl="1">
              <a:buFontTx/>
              <a:buChar char="-"/>
            </a:pPr>
            <a:endParaRPr lang="en-US" sz="1700" dirty="0"/>
          </a:p>
          <a:p>
            <a:r>
              <a:rPr lang="en-US" sz="3500" dirty="0"/>
              <a:t>Most common form of matching</a:t>
            </a:r>
          </a:p>
          <a:p>
            <a:endParaRPr lang="en-US" sz="1500" dirty="0"/>
          </a:p>
          <a:p>
            <a:r>
              <a:rPr lang="en-US" sz="3500" dirty="0"/>
              <a:t>Order in which the treated units are paired must be specified</a:t>
            </a:r>
          </a:p>
          <a:p>
            <a:pPr lvl="1">
              <a:buFontTx/>
              <a:buChar char="-"/>
            </a:pPr>
            <a:r>
              <a:rPr lang="en-US" dirty="0"/>
              <a:t>reordering can change the matched pairs</a:t>
            </a:r>
          </a:p>
          <a:p>
            <a:pPr lvl="1">
              <a:buFontTx/>
              <a:buChar char="-"/>
            </a:pPr>
            <a:r>
              <a:rPr lang="en-US" dirty="0"/>
              <a:t>matchIt default is descending order from the highest PS</a:t>
            </a:r>
          </a:p>
          <a:p>
            <a:pPr lvl="1">
              <a:buFontTx/>
              <a:buChar char="-"/>
            </a:pPr>
            <a:r>
              <a:rPr lang="en-US" dirty="0"/>
              <a:t>allows matching those with greatest difficulty in finding close matches first</a:t>
            </a:r>
          </a:p>
          <a:p>
            <a:pPr lvl="1">
              <a:buFontTx/>
              <a:buChar char="-"/>
            </a:pPr>
            <a:r>
              <a:rPr lang="en-US" dirty="0"/>
              <a:t>K:1 matches each treated to a control and then cycles through list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B0978-B427-779D-C8D1-34D952FC0B27}"/>
              </a:ext>
            </a:extLst>
          </p:cNvPr>
          <p:cNvSpPr txBox="1"/>
          <p:nvPr/>
        </p:nvSpPr>
        <p:spPr>
          <a:xfrm>
            <a:off x="0" y="6385473"/>
            <a:ext cx="1228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cran.r-project.org</a:t>
            </a:r>
            <a:r>
              <a:rPr lang="en-US" dirty="0">
                <a:solidFill>
                  <a:srgbClr val="0070C0"/>
                </a:solidFill>
              </a:rPr>
              <a:t>/web/packages/MatchIt/vignettes/</a:t>
            </a:r>
            <a:r>
              <a:rPr lang="en-US" dirty="0" err="1">
                <a:solidFill>
                  <a:srgbClr val="0070C0"/>
                </a:solidFill>
              </a:rPr>
              <a:t>matching-methods.html#nearest-neighbor-matching-method-nearest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0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464E-93D7-D828-A795-11709BE7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Caliper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C099-3315-49F2-D9B1-7399DA30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Caliper defines the maximum distance allowable for matching two units</a:t>
            </a:r>
          </a:p>
          <a:p>
            <a:pPr marL="457200" lvl="1" indent="0">
              <a:buNone/>
            </a:pPr>
            <a:r>
              <a:rPr lang="en-US" sz="2800" dirty="0"/>
              <a:t>-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caliper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can be though of as a ring around each unit that limits to which other units that unit can be paired*</a:t>
            </a:r>
            <a:endParaRPr lang="en-US" sz="2800" dirty="0"/>
          </a:p>
          <a:p>
            <a:endParaRPr lang="en-US" sz="1400" dirty="0"/>
          </a:p>
          <a:p>
            <a:r>
              <a:rPr lang="en-US" sz="3200" dirty="0"/>
              <a:t>Commonly applied to the propensity score</a:t>
            </a:r>
          </a:p>
          <a:p>
            <a:pPr lvl="1">
              <a:buFontTx/>
              <a:buChar char="-"/>
            </a:pPr>
            <a:r>
              <a:rPr lang="en-US" sz="2800" dirty="0"/>
              <a:t>can be applied to other distances or on the raw scale 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Typically improves balance on observed covariates</a:t>
            </a:r>
          </a:p>
          <a:p>
            <a:pPr marL="457200" lvl="1" indent="0">
              <a:buNone/>
            </a:pPr>
            <a:r>
              <a:rPr lang="en-US" sz="2800" dirty="0"/>
              <a:t>- trimming of treated subjects shifts estimand from ATT to ATM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37F3-B7A4-BBFF-4F8E-19A18EFB49BD}"/>
              </a:ext>
            </a:extLst>
          </p:cNvPr>
          <p:cNvSpPr txBox="1"/>
          <p:nvPr/>
        </p:nvSpPr>
        <p:spPr>
          <a:xfrm>
            <a:off x="838200" y="640649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*https://</a:t>
            </a:r>
            <a:r>
              <a:rPr lang="en-US" dirty="0" err="1">
                <a:solidFill>
                  <a:srgbClr val="0070C0"/>
                </a:solidFill>
              </a:rPr>
              <a:t>cran.r-project.org</a:t>
            </a:r>
            <a:r>
              <a:rPr lang="en-US" dirty="0">
                <a:solidFill>
                  <a:srgbClr val="0070C0"/>
                </a:solidFill>
              </a:rPr>
              <a:t>/web/packages/MatchIt/vignettes/</a:t>
            </a:r>
            <a:r>
              <a:rPr lang="en-US" dirty="0" err="1">
                <a:solidFill>
                  <a:srgbClr val="0070C0"/>
                </a:solidFill>
              </a:rPr>
              <a:t>matching-methods.html#caliper-matching-caliper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7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260A-5E26-A8AC-BCF4-230B67D7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Mahalanobis Distance Matching in R</a:t>
            </a:r>
            <a:br>
              <a:rPr lang="en-US" sz="4900" b="1" dirty="0"/>
            </a:br>
            <a:r>
              <a:rPr lang="en-US" sz="2400" b="1" dirty="0"/>
              <a:t>1:1 nearest neighbor matching</a:t>
            </a:r>
            <a:endParaRPr lang="en-US" b="1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E2FFDC90-A00C-FB6B-1598-ED00C34C3A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52028"/>
          <a:stretch/>
        </p:blipFill>
        <p:spPr>
          <a:xfrm>
            <a:off x="1144407" y="2217682"/>
            <a:ext cx="9903185" cy="3468414"/>
          </a:xfrm>
        </p:spPr>
      </p:pic>
    </p:spTree>
    <p:extLst>
      <p:ext uri="{BB962C8B-B14F-4D97-AF65-F5344CB8AC3E}">
        <p14:creationId xmlns:p14="http://schemas.microsoft.com/office/powerpoint/2010/main" val="321708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03B6-2961-0392-0804-FF16A049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Mahalanobis Distance Matching in R</a:t>
            </a:r>
            <a:br>
              <a:rPr lang="en-US" sz="4400" b="1" dirty="0"/>
            </a:br>
            <a:r>
              <a:rPr lang="en-US" sz="1800" b="1" dirty="0"/>
              <a:t>1:1 nearest neighbor matching</a:t>
            </a:r>
            <a:endParaRPr lang="en-US" dirty="0"/>
          </a:p>
        </p:txBody>
      </p:sp>
      <p:pic>
        <p:nvPicPr>
          <p:cNvPr id="5" name="Content Placeholder 4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44F491F8-10C8-7E30-DD53-EBACD854E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860"/>
          <a:stretch/>
        </p:blipFill>
        <p:spPr>
          <a:xfrm>
            <a:off x="1182371" y="2088384"/>
            <a:ext cx="10555171" cy="3387506"/>
          </a:xfrm>
        </p:spPr>
      </p:pic>
    </p:spTree>
    <p:extLst>
      <p:ext uri="{BB962C8B-B14F-4D97-AF65-F5344CB8AC3E}">
        <p14:creationId xmlns:p14="http://schemas.microsoft.com/office/powerpoint/2010/main" val="235906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D2D91-0EA7-1D95-D406-CDE19625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Propensity Score Distance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5EE1E-A09D-C247-93AE-D3421FCD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Conditional probability of treatment given the observed covariates: </a:t>
            </a:r>
            <a:r>
              <a:rPr lang="en-US" sz="2000" dirty="0"/>
              <a:t>Pr(A</a:t>
            </a:r>
            <a:r>
              <a:rPr lang="en-US" sz="2000" baseline="-25000" dirty="0"/>
              <a:t>i</a:t>
            </a:r>
            <a:r>
              <a:rPr lang="en-US" sz="2000" dirty="0"/>
              <a:t> =1 | 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Exposure status independent of treatment within strata of PS</a:t>
            </a:r>
          </a:p>
          <a:p>
            <a:pPr lvl="1">
              <a:buFontTx/>
              <a:buChar char="-"/>
            </a:pPr>
            <a:r>
              <a:rPr lang="en-US" sz="2800" dirty="0"/>
              <a:t>balances exposed and unexposed </a:t>
            </a:r>
            <a:r>
              <a:rPr lang="en-US" sz="2800" u="sng" dirty="0"/>
              <a:t>groups</a:t>
            </a:r>
            <a:r>
              <a:rPr lang="en-US" sz="2800" dirty="0"/>
              <a:t> on measured covariates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Used to overcome high-dimensionality problem</a:t>
            </a:r>
          </a:p>
          <a:p>
            <a:endParaRPr lang="en-US" sz="1400" dirty="0"/>
          </a:p>
          <a:p>
            <a:r>
              <a:rPr lang="en-US" sz="3200" dirty="0"/>
              <a:t>Not known and must be estimated from the data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sz="2800" u="sng" dirty="0"/>
              <a:t>tautology</a:t>
            </a:r>
            <a:r>
              <a:rPr lang="en-US" sz="2800" dirty="0"/>
              <a:t>: the estimated PS is appropriate if it balances covariates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3200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8260A-5E26-A8AC-BCF4-230B67D7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900" b="1" dirty="0"/>
              <a:t>PS Matching in R</a:t>
            </a:r>
            <a:br>
              <a:rPr lang="en-US" sz="4900" b="1" dirty="0"/>
            </a:br>
            <a:r>
              <a:rPr lang="en-US" sz="2400" b="1" dirty="0"/>
              <a:t>1:1 nearest neighbor matching</a:t>
            </a:r>
            <a:endParaRPr lang="en-US" b="1" dirty="0"/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426E596E-F0F0-80B9-8E2F-E4DFC85B9B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9641"/>
          <a:stretch/>
        </p:blipFill>
        <p:spPr>
          <a:xfrm>
            <a:off x="1177923" y="2225297"/>
            <a:ext cx="10175877" cy="2998343"/>
          </a:xfrm>
        </p:spPr>
      </p:pic>
    </p:spTree>
    <p:extLst>
      <p:ext uri="{BB962C8B-B14F-4D97-AF65-F5344CB8AC3E}">
        <p14:creationId xmlns:p14="http://schemas.microsoft.com/office/powerpoint/2010/main" val="2297703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AC39FE-0765-FA21-56DE-C47B3119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Impact of Imposing Caliper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FF80648E-5A67-A69F-4691-264D255C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63" y="2249789"/>
            <a:ext cx="4627104" cy="281414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5D9291C-4F6F-331F-C35B-0246FD45367D}"/>
              </a:ext>
            </a:extLst>
          </p:cNvPr>
          <p:cNvGrpSpPr/>
          <p:nvPr/>
        </p:nvGrpSpPr>
        <p:grpSpPr>
          <a:xfrm>
            <a:off x="6096001" y="2514544"/>
            <a:ext cx="5365536" cy="3346888"/>
            <a:chOff x="6096001" y="2514544"/>
            <a:chExt cx="5365536" cy="3346888"/>
          </a:xfrm>
        </p:grpSpPr>
        <p:pic>
          <p:nvPicPr>
            <p:cNvPr id="10" name="Picture 9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6D6A5C56-11E7-AF13-9B3D-18AE53B41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1" y="2514544"/>
              <a:ext cx="2367419" cy="1371600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4D87C91B-962C-1E74-B5C8-7FD86758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4117" y="2514544"/>
              <a:ext cx="2367419" cy="1371600"/>
            </a:xfrm>
            <a:prstGeom prst="rect">
              <a:avLst/>
            </a:prstGeom>
          </p:spPr>
        </p:pic>
        <p:pic>
          <p:nvPicPr>
            <p:cNvPr id="14" name="Picture 13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504C38F9-44B6-0FFE-0178-E0549941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1" y="4489832"/>
              <a:ext cx="2367419" cy="1371600"/>
            </a:xfrm>
            <a:prstGeom prst="rect">
              <a:avLst/>
            </a:prstGeom>
          </p:spPr>
        </p:pic>
        <p:pic>
          <p:nvPicPr>
            <p:cNvPr id="16" name="Picture 15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68A92223-1642-BD7A-18CF-C44E1309D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4117" y="4489832"/>
              <a:ext cx="2367420" cy="13716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9AA1B3-177F-520F-8A46-65C6386C9FCF}"/>
              </a:ext>
            </a:extLst>
          </p:cNvPr>
          <p:cNvSpPr txBox="1"/>
          <p:nvPr/>
        </p:nvSpPr>
        <p:spPr>
          <a:xfrm>
            <a:off x="6001408" y="2109710"/>
            <a:ext cx="14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Mahalanobis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7AA20-3795-F498-EE4A-FB820A5C55EB}"/>
              </a:ext>
            </a:extLst>
          </p:cNvPr>
          <p:cNvSpPr txBox="1"/>
          <p:nvPr/>
        </p:nvSpPr>
        <p:spPr>
          <a:xfrm>
            <a:off x="9020545" y="2109710"/>
            <a:ext cx="28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Mahalanobis: caliper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BC0786-D0A7-AEC4-62FC-B51D3A5D30BE}"/>
              </a:ext>
            </a:extLst>
          </p:cNvPr>
          <p:cNvSpPr txBox="1"/>
          <p:nvPr/>
        </p:nvSpPr>
        <p:spPr>
          <a:xfrm>
            <a:off x="6001408" y="4120500"/>
            <a:ext cx="28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Propensity score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F35D7-3BBB-D663-F62C-E2EE95072384}"/>
              </a:ext>
            </a:extLst>
          </p:cNvPr>
          <p:cNvSpPr txBox="1"/>
          <p:nvPr/>
        </p:nvSpPr>
        <p:spPr>
          <a:xfrm>
            <a:off x="9020544" y="4120500"/>
            <a:ext cx="289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Propensity score: caliper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53E9B-0A7B-1700-09C8-6F329291D541}"/>
              </a:ext>
            </a:extLst>
          </p:cNvPr>
          <p:cNvSpPr txBox="1"/>
          <p:nvPr/>
        </p:nvSpPr>
        <p:spPr>
          <a:xfrm>
            <a:off x="743608" y="5150069"/>
            <a:ext cx="46271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</a:t>
            </a:r>
            <a:r>
              <a:rPr lang="en-US" dirty="0"/>
              <a:t>Rows are treated and columns potential controls to match</a:t>
            </a:r>
          </a:p>
          <a:p>
            <a:r>
              <a:rPr lang="en-US" dirty="0"/>
              <a:t>- Penalty adds distance to those outside of caliper region making match less likely</a:t>
            </a:r>
          </a:p>
          <a:p>
            <a:r>
              <a:rPr lang="en-US" dirty="0"/>
              <a:t>- </a:t>
            </a:r>
            <a:r>
              <a:rPr lang="en-US" dirty="0" err="1"/>
              <a:t>matchIT</a:t>
            </a:r>
            <a:r>
              <a:rPr lang="en-US" dirty="0"/>
              <a:t> sets distance to ∞ for those outside of caliper to prevent matching</a:t>
            </a:r>
          </a:p>
          <a:p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F5B2F-422F-44A3-6D72-C3FD7E186619}"/>
              </a:ext>
            </a:extLst>
          </p:cNvPr>
          <p:cNvSpPr txBox="1"/>
          <p:nvPr/>
        </p:nvSpPr>
        <p:spPr>
          <a:xfrm>
            <a:off x="6096000" y="5990897"/>
            <a:ext cx="536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Treated subject dropped when no control is within the selected caliper range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CC98B-3185-C709-74F6-2ED902F59F23}"/>
              </a:ext>
            </a:extLst>
          </p:cNvPr>
          <p:cNvSpPr txBox="1"/>
          <p:nvPr/>
        </p:nvSpPr>
        <p:spPr>
          <a:xfrm>
            <a:off x="635877" y="1880457"/>
            <a:ext cx="312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robust Mahalanobis distances</a:t>
            </a:r>
          </a:p>
        </p:txBody>
      </p:sp>
    </p:spTree>
    <p:extLst>
      <p:ext uri="{BB962C8B-B14F-4D97-AF65-F5344CB8AC3E}">
        <p14:creationId xmlns:p14="http://schemas.microsoft.com/office/powerpoint/2010/main" val="130928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5649-FA02-306C-7791-BF6806AA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PS Matching in R</a:t>
            </a:r>
            <a:br>
              <a:rPr lang="en-US" b="1" dirty="0"/>
            </a:br>
            <a:r>
              <a:rPr lang="en-US" sz="2400" b="1" dirty="0"/>
              <a:t>1:1 nearest neighbor matching</a:t>
            </a:r>
            <a:endParaRPr lang="en-US" sz="2400" dirty="0"/>
          </a:p>
        </p:txBody>
      </p:sp>
      <p:pic>
        <p:nvPicPr>
          <p:cNvPr id="5" name="Content Placeholder 4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44F491F8-10C8-7E30-DD53-EBACD854E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623"/>
          <a:stretch/>
        </p:blipFill>
        <p:spPr>
          <a:xfrm>
            <a:off x="1166052" y="2028495"/>
            <a:ext cx="10187748" cy="3489435"/>
          </a:xfrm>
        </p:spPr>
      </p:pic>
    </p:spTree>
    <p:extLst>
      <p:ext uri="{BB962C8B-B14F-4D97-AF65-F5344CB8AC3E}">
        <p14:creationId xmlns:p14="http://schemas.microsoft.com/office/powerpoint/2010/main" val="2538750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FB0420-D6CF-0257-BDEF-1BA7130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Options to Estimate Propensity Score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A742EB-5C52-8F2B-68BF-43609DD793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MatchIT</a:t>
            </a:r>
            <a:r>
              <a:rPr lang="en-US" dirty="0"/>
              <a:t> package has build-in support for:</a:t>
            </a:r>
          </a:p>
          <a:p>
            <a:pPr lvl="1">
              <a:buFontTx/>
              <a:buChar char="-"/>
            </a:pPr>
            <a:r>
              <a:rPr lang="en-US" dirty="0"/>
              <a:t>GLM, GAM, elastic nets, GBM, random forests, classification trees, single-hidden-layer neural network, BART, CBPS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dirty="0"/>
              <a:t>Propensity scores computed outside of package</a:t>
            </a:r>
          </a:p>
          <a:p>
            <a:pPr marL="457200" lvl="1" indent="0">
              <a:buNone/>
            </a:pPr>
            <a:r>
              <a:rPr lang="en-US" dirty="0"/>
              <a:t>- Stacked ensembles via </a:t>
            </a:r>
            <a:r>
              <a:rPr lang="en-US" dirty="0" err="1"/>
              <a:t>SuperLearner</a:t>
            </a:r>
            <a:r>
              <a:rPr lang="en-US" dirty="0"/>
              <a:t> or </a:t>
            </a:r>
            <a:r>
              <a:rPr lang="en-US" dirty="0" err="1"/>
              <a:t>tidymodels</a:t>
            </a:r>
            <a:endParaRPr lang="en-US" dirty="0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ED44E4D5-5E2B-0E94-3854-085098981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192715"/>
            <a:ext cx="5757925" cy="3617157"/>
          </a:xfrm>
        </p:spPr>
      </p:pic>
    </p:spTree>
    <p:extLst>
      <p:ext uri="{BB962C8B-B14F-4D97-AF65-F5344CB8AC3E}">
        <p14:creationId xmlns:p14="http://schemas.microsoft.com/office/powerpoint/2010/main" val="6061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0CFC-1B55-A1F8-E590-C2EB0D4D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C6DD-257E-770D-99D9-EFAD22FDA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Daniel E. Ho, Kosuke Imai, Gary King, Elizabeth A. Stuart (2011). </a:t>
            </a:r>
            <a:r>
              <a:rPr lang="en-US" sz="2400" i="1" dirty="0"/>
              <a:t>MatchIt: Nonparametric Preprocessing for Parametric Causal Inference</a:t>
            </a:r>
            <a:r>
              <a:rPr lang="en-US" sz="2400" dirty="0"/>
              <a:t>. Journal of Statistical Software, Vol. 42, No. 8, pp. 1-28. </a:t>
            </a:r>
            <a:r>
              <a:rPr lang="en-US" sz="2400" dirty="0">
                <a:hlinkClick r:id="rId2"/>
              </a:rPr>
              <a:t>doi.org/10.18637/jss.v042.i08</a:t>
            </a:r>
            <a:endParaRPr lang="en-US" sz="2400" dirty="0"/>
          </a:p>
          <a:p>
            <a:pPr lvl="1"/>
            <a:r>
              <a:rPr lang="en-US" dirty="0">
                <a:hlinkClick r:id="rId3"/>
              </a:rPr>
              <a:t>https://cran.r-project.org/web/packages/MatchIt/index.html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sz="2400" dirty="0" err="1"/>
              <a:t>Greifer</a:t>
            </a:r>
            <a:r>
              <a:rPr lang="en-US" sz="2400" dirty="0"/>
              <a:t> N, Stuart EA. </a:t>
            </a:r>
            <a:r>
              <a:rPr lang="en-US" sz="2400" i="1" dirty="0"/>
              <a:t>Matching Methods for Confounder Adjustment: An Addition to the Epidemiologist's Toolbox</a:t>
            </a:r>
            <a:r>
              <a:rPr lang="en-US" sz="2400" dirty="0"/>
              <a:t>. Epidemiol Rev. 2022 Jan 14;43(1):118-129. </a:t>
            </a:r>
            <a:r>
              <a:rPr lang="en-US" sz="2400" dirty="0">
                <a:hlinkClick r:id="rId4"/>
              </a:rPr>
              <a:t>doi:10.1093/epirev/mxab003</a:t>
            </a:r>
            <a:r>
              <a:rPr lang="en-US" sz="2400" dirty="0"/>
              <a:t>. PMID: 34109972; PMCID: PMC9005055.</a:t>
            </a:r>
          </a:p>
          <a:p>
            <a:pPr lvl="1"/>
            <a:endParaRPr lang="en-US" dirty="0"/>
          </a:p>
          <a:p>
            <a:r>
              <a:rPr lang="en-US" sz="2400" dirty="0"/>
              <a:t>Paul Rosenbaum. </a:t>
            </a:r>
            <a:r>
              <a:rPr lang="en-US" sz="2400" i="1" dirty="0"/>
              <a:t>Design of Observational Studies </a:t>
            </a:r>
            <a:r>
              <a:rPr lang="en-US" sz="2400" dirty="0"/>
              <a:t>(2</a:t>
            </a:r>
            <a:r>
              <a:rPr lang="en-US" sz="2400" baseline="30000" dirty="0"/>
              <a:t>nd </a:t>
            </a:r>
            <a:r>
              <a:rPr lang="en-US" sz="2400" dirty="0"/>
              <a:t>edition). 2020.</a:t>
            </a:r>
          </a:p>
        </p:txBody>
      </p:sp>
    </p:spTree>
    <p:extLst>
      <p:ext uri="{BB962C8B-B14F-4D97-AF65-F5344CB8AC3E}">
        <p14:creationId xmlns:p14="http://schemas.microsoft.com/office/powerpoint/2010/main" val="3876079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0F3-91BD-DEC9-47ED-1CDBE94C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Estimating Effects After 1:1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36282-A2E6-71D2-D074-D03A9CDB5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1:1 matching results in weights of 1 for each treated and control</a:t>
            </a:r>
          </a:p>
          <a:p>
            <a:endParaRPr lang="en-US" sz="1100" dirty="0"/>
          </a:p>
          <a:p>
            <a:r>
              <a:rPr lang="en-US" dirty="0"/>
              <a:t>No need to account for in weights in outcome model</a:t>
            </a:r>
          </a:p>
          <a:p>
            <a:endParaRPr lang="en-US" sz="1100" dirty="0"/>
          </a:p>
          <a:p>
            <a:r>
              <a:rPr lang="en-US" dirty="0"/>
              <a:t>Account for pair matching using cluster robust standard errors</a:t>
            </a:r>
          </a:p>
          <a:p>
            <a:pPr lvl="1">
              <a:buFontTx/>
              <a:buChar char="-"/>
            </a:pPr>
            <a:endParaRPr lang="en-US" sz="1100" dirty="0"/>
          </a:p>
          <a:p>
            <a:r>
              <a:rPr lang="en-US" dirty="0"/>
              <a:t>Common to estimate effect with paired t-test or rank-sum after 1:1 matching</a:t>
            </a:r>
          </a:p>
          <a:p>
            <a:pPr lvl="1">
              <a:buFontTx/>
              <a:buChar char="-"/>
            </a:pPr>
            <a:r>
              <a:rPr lang="en-US" dirty="0"/>
              <a:t>less efficient</a:t>
            </a:r>
          </a:p>
          <a:p>
            <a:pPr lvl="1">
              <a:buFontTx/>
              <a:buChar char="-"/>
            </a:pPr>
            <a:r>
              <a:rPr lang="en-US" dirty="0"/>
              <a:t>residual bias</a:t>
            </a:r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18FA5ECA-F83D-424A-CC19-492458034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57" y="4069503"/>
            <a:ext cx="4822671" cy="128016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50ECF9F-7517-0FD3-5C6D-46EC43426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857" y="1825625"/>
            <a:ext cx="4569372" cy="21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44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24AA-4EEB-971D-3D41-D1DD7B8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</a:t>
            </a:r>
            <a:r>
              <a:rPr lang="en-US" b="1" dirty="0"/>
              <a:t>:1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BE66-8287-0696-0E40-FB76CE46DB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match more than 1 control to each treated unit</a:t>
            </a:r>
          </a:p>
          <a:p>
            <a:pPr lvl="1">
              <a:buFontTx/>
              <a:buChar char="-"/>
            </a:pPr>
            <a:r>
              <a:rPr lang="en-US" dirty="0"/>
              <a:t>ratio can be fixed or varied</a:t>
            </a:r>
          </a:p>
          <a:p>
            <a:pPr lvl="1">
              <a:buFontTx/>
              <a:buChar char="-"/>
            </a:pPr>
            <a:r>
              <a:rPr lang="en-US" dirty="0"/>
              <a:t>with or without replacement</a:t>
            </a:r>
          </a:p>
          <a:p>
            <a:endParaRPr lang="en-US" sz="1300" dirty="0"/>
          </a:p>
          <a:p>
            <a:r>
              <a:rPr lang="en-US" dirty="0"/>
              <a:t>Retain larger sample for analysis</a:t>
            </a:r>
          </a:p>
          <a:p>
            <a:pPr lvl="1">
              <a:buFontTx/>
              <a:buChar char="-"/>
            </a:pPr>
            <a:r>
              <a:rPr lang="en-US" dirty="0"/>
              <a:t>may increase statistical precision and power</a:t>
            </a:r>
          </a:p>
          <a:p>
            <a:pPr lvl="1">
              <a:buFontTx/>
              <a:buChar char="-"/>
            </a:pPr>
            <a:r>
              <a:rPr lang="en-US" dirty="0"/>
              <a:t>may come at cost of worse covariate balance</a:t>
            </a:r>
          </a:p>
          <a:p>
            <a:pPr lvl="1">
              <a:buFontTx/>
              <a:buChar char="-"/>
            </a:pPr>
            <a:endParaRPr lang="en-US" sz="1300" dirty="0"/>
          </a:p>
          <a:p>
            <a:r>
              <a:rPr lang="en-US" dirty="0"/>
              <a:t>2:1 matching often performs well in simulations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699DFFA3-C130-188E-04B4-17B0F9E9DA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41616"/>
            <a:ext cx="5181600" cy="4319355"/>
          </a:xfrm>
        </p:spPr>
      </p:pic>
    </p:spTree>
    <p:extLst>
      <p:ext uri="{BB962C8B-B14F-4D97-AF65-F5344CB8AC3E}">
        <p14:creationId xmlns:p14="http://schemas.microsoft.com/office/powerpoint/2010/main" val="1338297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3CFF-4A90-A70E-8848-49C1E3AF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</a:t>
            </a:r>
            <a:r>
              <a:rPr lang="en-US" b="1" dirty="0"/>
              <a:t>:1 Matched Sample Sizes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3FC5EE-00EA-392B-F561-7FF7E1D05489}"/>
              </a:ext>
            </a:extLst>
          </p:cNvPr>
          <p:cNvGrpSpPr/>
          <p:nvPr/>
        </p:nvGrpSpPr>
        <p:grpSpPr>
          <a:xfrm>
            <a:off x="5873753" y="2445682"/>
            <a:ext cx="5679287" cy="3593463"/>
            <a:chOff x="5873753" y="2445682"/>
            <a:chExt cx="5679287" cy="3593463"/>
          </a:xfrm>
        </p:grpSpPr>
        <p:pic>
          <p:nvPicPr>
            <p:cNvPr id="6" name="Picture 5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69935760-95CB-9050-58BF-0B9D6A3C1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053" y="2445682"/>
              <a:ext cx="2615306" cy="1554480"/>
            </a:xfrm>
            <a:prstGeom prst="rect">
              <a:avLst/>
            </a:prstGeom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5BEE3C0-6E83-68BC-56E4-A596DE9F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9434" y="2467928"/>
              <a:ext cx="2615306" cy="1554480"/>
            </a:xfrm>
            <a:prstGeom prst="rect">
              <a:avLst/>
            </a:prstGeom>
          </p:spPr>
        </p:pic>
        <p:pic>
          <p:nvPicPr>
            <p:cNvPr id="10" name="Picture 9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43201465-3179-15C1-172D-89F7F437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73753" y="4484665"/>
              <a:ext cx="2691906" cy="1554480"/>
            </a:xfrm>
            <a:prstGeom prst="rect">
              <a:avLst/>
            </a:prstGeom>
          </p:spPr>
        </p:pic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FC341A2-FAE6-3D2F-1D4C-543615346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61134" y="4484665"/>
              <a:ext cx="2691906" cy="155448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2E03E2-A335-D6B2-027D-002F83680438}"/>
              </a:ext>
            </a:extLst>
          </p:cNvPr>
          <p:cNvSpPr txBox="1"/>
          <p:nvPr/>
        </p:nvSpPr>
        <p:spPr>
          <a:xfrm>
            <a:off x="5912053" y="2098596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2:1 fixed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02232-13CD-77A7-D19D-47B41751C24C}"/>
              </a:ext>
            </a:extLst>
          </p:cNvPr>
          <p:cNvSpPr txBox="1"/>
          <p:nvPr/>
        </p:nvSpPr>
        <p:spPr>
          <a:xfrm>
            <a:off x="5912053" y="4128361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2:1 variable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05583-29EC-026F-B182-50A16B2CCAA1}"/>
              </a:ext>
            </a:extLst>
          </p:cNvPr>
          <p:cNvSpPr txBox="1"/>
          <p:nvPr/>
        </p:nvSpPr>
        <p:spPr>
          <a:xfrm>
            <a:off x="8822392" y="2098596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4:1 fixed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17BE4D-94AA-BCEE-C24B-A3584416F273}"/>
              </a:ext>
            </a:extLst>
          </p:cNvPr>
          <p:cNvSpPr txBox="1"/>
          <p:nvPr/>
        </p:nvSpPr>
        <p:spPr>
          <a:xfrm>
            <a:off x="8815536" y="4128361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4:1 variable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A31A535-3E12-ECD7-5EC4-B6F0C6911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20894"/>
              </p:ext>
            </p:extLst>
          </p:nvPr>
        </p:nvGraphicFramePr>
        <p:xfrm>
          <a:off x="213711" y="2764044"/>
          <a:ext cx="23297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03">
                  <a:extLst>
                    <a:ext uri="{9D8B030D-6E8A-4147-A177-3AD203B41FA5}">
                      <a16:colId xmlns:a16="http://schemas.microsoft.com/office/drawing/2014/main" val="26655773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4080327620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45750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24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08A2424-6D2D-270E-8F54-1CD9D638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14562"/>
              </p:ext>
            </p:extLst>
          </p:nvPr>
        </p:nvGraphicFramePr>
        <p:xfrm>
          <a:off x="2915579" y="2764044"/>
          <a:ext cx="23297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03">
                  <a:extLst>
                    <a:ext uri="{9D8B030D-6E8A-4147-A177-3AD203B41FA5}">
                      <a16:colId xmlns:a16="http://schemas.microsoft.com/office/drawing/2014/main" val="26655773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4080327620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45750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2422"/>
                  </a:ext>
                </a:extLst>
              </a:tr>
            </a:tbl>
          </a:graphicData>
        </a:graphic>
      </p:graphicFrame>
      <p:graphicFrame>
        <p:nvGraphicFramePr>
          <p:cNvPr id="20" name="Table 18">
            <a:extLst>
              <a:ext uri="{FF2B5EF4-FFF2-40B4-BE49-F238E27FC236}">
                <a16:creationId xmlns:a16="http://schemas.microsoft.com/office/drawing/2014/main" id="{44BCA5FA-3ACE-9DFE-332E-A1671000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7414"/>
              </p:ext>
            </p:extLst>
          </p:nvPr>
        </p:nvGraphicFramePr>
        <p:xfrm>
          <a:off x="213711" y="4000162"/>
          <a:ext cx="23297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03">
                  <a:extLst>
                    <a:ext uri="{9D8B030D-6E8A-4147-A177-3AD203B41FA5}">
                      <a16:colId xmlns:a16="http://schemas.microsoft.com/office/drawing/2014/main" val="26655773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4080327620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45750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44688"/>
                  </a:ext>
                </a:extLst>
              </a:tr>
            </a:tbl>
          </a:graphicData>
        </a:graphic>
      </p:graphicFrame>
      <p:graphicFrame>
        <p:nvGraphicFramePr>
          <p:cNvPr id="21" name="Table 18">
            <a:extLst>
              <a:ext uri="{FF2B5EF4-FFF2-40B4-BE49-F238E27FC236}">
                <a16:creationId xmlns:a16="http://schemas.microsoft.com/office/drawing/2014/main" id="{71F3DABD-CBA1-4BE3-7682-533F585FB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76832"/>
              </p:ext>
            </p:extLst>
          </p:nvPr>
        </p:nvGraphicFramePr>
        <p:xfrm>
          <a:off x="2908723" y="4009693"/>
          <a:ext cx="23297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03">
                  <a:extLst>
                    <a:ext uri="{9D8B030D-6E8A-4147-A177-3AD203B41FA5}">
                      <a16:colId xmlns:a16="http://schemas.microsoft.com/office/drawing/2014/main" val="2665577393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4080327620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457503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8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94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7336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1C3F938-1C3B-C927-B35F-720B9C684BDC}"/>
              </a:ext>
            </a:extLst>
          </p:cNvPr>
          <p:cNvSpPr txBox="1"/>
          <p:nvPr/>
        </p:nvSpPr>
        <p:spPr>
          <a:xfrm>
            <a:off x="195824" y="2378451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2:1 fixed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156CEC-E0B8-ED5E-8E60-2678BFE09B47}"/>
              </a:ext>
            </a:extLst>
          </p:cNvPr>
          <p:cNvSpPr txBox="1"/>
          <p:nvPr/>
        </p:nvSpPr>
        <p:spPr>
          <a:xfrm>
            <a:off x="195824" y="3669378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2:1 variable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809675-0DAC-888C-1F32-2E8F8D99B898}"/>
              </a:ext>
            </a:extLst>
          </p:cNvPr>
          <p:cNvSpPr txBox="1"/>
          <p:nvPr/>
        </p:nvSpPr>
        <p:spPr>
          <a:xfrm>
            <a:off x="2845021" y="2378451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4:1 fixed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56648-DD48-59FC-AB64-136D8150E580}"/>
              </a:ext>
            </a:extLst>
          </p:cNvPr>
          <p:cNvSpPr txBox="1"/>
          <p:nvPr/>
        </p:nvSpPr>
        <p:spPr>
          <a:xfrm>
            <a:off x="2845021" y="3669378"/>
            <a:ext cx="253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2:1 variable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03E251-6C17-2D7F-59B6-E7DFF3BAA499}"/>
              </a:ext>
            </a:extLst>
          </p:cNvPr>
          <p:cNvSpPr txBox="1"/>
          <p:nvPr/>
        </p:nvSpPr>
        <p:spPr>
          <a:xfrm>
            <a:off x="0" y="6039145"/>
            <a:ext cx="11705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= FALSE set to limit the number of times same control unit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caliper set to restrict matches allowing or variable ratio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effective sample size highlights diminishing return of adding more control units </a:t>
            </a:r>
          </a:p>
        </p:txBody>
      </p:sp>
    </p:spTree>
    <p:extLst>
      <p:ext uri="{BB962C8B-B14F-4D97-AF65-F5344CB8AC3E}">
        <p14:creationId xmlns:p14="http://schemas.microsoft.com/office/powerpoint/2010/main" val="80018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6F396-A1C1-AA46-0FE3-28652CED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</a:t>
            </a:r>
            <a:r>
              <a:rPr lang="en-US" b="1" dirty="0"/>
              <a:t>:1 Covariate Balance</a:t>
            </a:r>
          </a:p>
        </p:txBody>
      </p:sp>
      <p:pic>
        <p:nvPicPr>
          <p:cNvPr id="8" name="Content Placeholder 7" descr="A picture containing text, computer, screenshot&#10;&#10;Description automatically generated">
            <a:extLst>
              <a:ext uri="{FF2B5EF4-FFF2-40B4-BE49-F238E27FC236}">
                <a16:creationId xmlns:a16="http://schemas.microsoft.com/office/drawing/2014/main" id="{E2B3CC16-B097-AE6D-95E5-390EEDD9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20" y="1545020"/>
            <a:ext cx="7820231" cy="5213487"/>
          </a:xfrm>
        </p:spPr>
      </p:pic>
    </p:spTree>
    <p:extLst>
      <p:ext uri="{BB962C8B-B14F-4D97-AF65-F5344CB8AC3E}">
        <p14:creationId xmlns:p14="http://schemas.microsoft.com/office/powerpoint/2010/main" val="1211467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3244-4A1A-BA04-7A7D-A1FA973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Optimal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215E-FD45-53AC-599F-06EAB705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Pairing of treated and control units that selects matches by optimizing some overall criterion</a:t>
            </a:r>
          </a:p>
          <a:p>
            <a:pPr lvl="1">
              <a:buFontTx/>
              <a:buChar char="-"/>
            </a:pPr>
            <a:r>
              <a:rPr lang="en-US" sz="2800" dirty="0"/>
              <a:t>MatchIt minimizes sum of absolute pair distances in matched sample</a:t>
            </a:r>
          </a:p>
          <a:p>
            <a:pPr lvl="1">
              <a:buFontTx/>
              <a:buChar char="-"/>
            </a:pPr>
            <a:r>
              <a:rPr lang="en-US" sz="2800" dirty="0"/>
              <a:t>calls </a:t>
            </a:r>
            <a:r>
              <a:rPr lang="en-US" sz="2000" b="0" i="0" u="sng" dirty="0">
                <a:solidFill>
                  <a:srgbClr val="23527C"/>
                </a:solidFill>
                <a:effectLst/>
                <a:latin typeface="Menlo" panose="020B0609030804020204" pitchFamily="49" charset="0"/>
                <a:hlinkClick r:id="rId2"/>
              </a:rPr>
              <a:t>optmatch::fullmatch()</a:t>
            </a:r>
            <a:r>
              <a:rPr lang="en-US" sz="2800" dirty="0"/>
              <a:t> function</a:t>
            </a:r>
          </a:p>
          <a:p>
            <a:endParaRPr lang="en-US" sz="1400" dirty="0"/>
          </a:p>
          <a:p>
            <a:r>
              <a:rPr lang="en-US" sz="3200" u="sng" dirty="0"/>
              <a:t>Advantage</a:t>
            </a:r>
            <a:r>
              <a:rPr lang="en-US" sz="3200" dirty="0"/>
              <a:t>: matching order not required and extreme within-pair distances less likely</a:t>
            </a:r>
          </a:p>
          <a:p>
            <a:endParaRPr lang="en-US" sz="1400" dirty="0"/>
          </a:p>
          <a:p>
            <a:r>
              <a:rPr lang="en-US" sz="3200" dirty="0"/>
              <a:t>Can return better pairs than greedy matching</a:t>
            </a:r>
          </a:p>
          <a:p>
            <a:pPr lvl="1">
              <a:buFontTx/>
              <a:buChar char="-"/>
            </a:pPr>
            <a:r>
              <a:rPr lang="en-US" sz="2800" dirty="0"/>
              <a:t>often little difference in practice</a:t>
            </a:r>
          </a:p>
          <a:p>
            <a:pPr lvl="1">
              <a:buFontTx/>
              <a:buChar char="-"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caliper restriction not available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5375A-2F23-109A-50EB-F87F62DA5C6B}"/>
              </a:ext>
            </a:extLst>
          </p:cNvPr>
          <p:cNvSpPr txBox="1"/>
          <p:nvPr/>
        </p:nvSpPr>
        <p:spPr>
          <a:xfrm>
            <a:off x="5339256" y="6176963"/>
            <a:ext cx="685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cran.r-project.org</a:t>
            </a:r>
            <a:r>
              <a:rPr lang="en-US" dirty="0">
                <a:solidFill>
                  <a:srgbClr val="0070C0"/>
                </a:solidFill>
              </a:rPr>
              <a:t>/web/packages/MatchIt/vignettes/</a:t>
            </a:r>
            <a:r>
              <a:rPr lang="en-US" dirty="0" err="1">
                <a:solidFill>
                  <a:srgbClr val="0070C0"/>
                </a:solidFill>
              </a:rPr>
              <a:t>matching-methods.html#optimal-pair-matching-method-optimal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0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2B65-94B0-D22D-8F76-9C31C097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Optimal Pairwise Matching in R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44F6BD95-A169-87FB-1B54-09CFA2D572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075" y="1825625"/>
            <a:ext cx="5181600" cy="2619270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0440ECF2-B7C5-1005-5599-92A4C5144A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08075" y="1452063"/>
            <a:ext cx="3840480" cy="2560320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68BE878D-6A30-D905-E97A-DEEAB376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178" y="4209860"/>
            <a:ext cx="3840480" cy="2560320"/>
          </a:xfrm>
          <a:prstGeom prst="rect">
            <a:avLst/>
          </a:prstGeom>
        </p:spPr>
      </p:pic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D70411E3-4CD3-D86E-9824-7DE415E29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75" y="4579832"/>
            <a:ext cx="2978147" cy="13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18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6A1A-74AD-5334-C2F7-BA6FCC55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Optimal Full Matching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1EC381-56E9-47F3-7D77-0BC9A924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1648" cy="483793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Assigns every treated and control unit to one subclass</a:t>
            </a:r>
          </a:p>
          <a:p>
            <a:pPr lvl="1">
              <a:buFontTx/>
              <a:buChar char="-"/>
            </a:pPr>
            <a:r>
              <a:rPr lang="en-US" dirty="0"/>
              <a:t>where every subclass contains at least one treated and control unit</a:t>
            </a:r>
          </a:p>
          <a:p>
            <a:pPr lvl="1">
              <a:buFontTx/>
              <a:buChar char="-"/>
            </a:pPr>
            <a:endParaRPr lang="en-US" sz="1000" dirty="0"/>
          </a:p>
          <a:p>
            <a:r>
              <a:rPr lang="en-US" sz="3200" dirty="0"/>
              <a:t>Number of subclasses (and units within subclasses) selected to minimize within-subclass distances in matched sample</a:t>
            </a:r>
          </a:p>
          <a:p>
            <a:pPr lvl="1">
              <a:buFontTx/>
              <a:buChar char="-"/>
            </a:pPr>
            <a:r>
              <a:rPr lang="en-US" dirty="0"/>
              <a:t>distance is commonly the PS</a:t>
            </a:r>
          </a:p>
          <a:p>
            <a:pPr lvl="1">
              <a:buFontTx/>
              <a:buChar char="-"/>
            </a:pPr>
            <a:endParaRPr lang="en-US" sz="1000" dirty="0"/>
          </a:p>
          <a:p>
            <a:r>
              <a:rPr lang="en-US" sz="3200" dirty="0"/>
              <a:t>Generate weights based on subclass membership</a:t>
            </a:r>
          </a:p>
          <a:p>
            <a:pPr lvl="1">
              <a:buFontTx/>
              <a:buChar char="-"/>
            </a:pPr>
            <a:r>
              <a:rPr lang="en-US" dirty="0"/>
              <a:t>weights used to estimate a weighted treatment effect</a:t>
            </a:r>
          </a:p>
          <a:p>
            <a:pPr lvl="1">
              <a:buFontTx/>
              <a:buChar char="-"/>
            </a:pPr>
            <a:r>
              <a:rPr lang="en-US" dirty="0"/>
              <a:t>more robust than IPTW since PS used to generate subclass (rather than weight)</a:t>
            </a:r>
          </a:p>
          <a:p>
            <a:pPr lvl="1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</a:rPr>
              <a:t>can be used to estimate the ATE</a:t>
            </a:r>
          </a:p>
          <a:p>
            <a:pPr lvl="1">
              <a:buFontTx/>
              <a:buChar char="-"/>
            </a:pPr>
            <a:r>
              <a:rPr lang="en-US" dirty="0"/>
              <a:t>effective sample size often reduced due to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A6D50-3C52-384B-2E1C-6A9CAD35575E}"/>
              </a:ext>
            </a:extLst>
          </p:cNvPr>
          <p:cNvSpPr txBox="1"/>
          <p:nvPr/>
        </p:nvSpPr>
        <p:spPr>
          <a:xfrm>
            <a:off x="557048" y="6429164"/>
            <a:ext cx="1195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</a:t>
            </a:r>
            <a:r>
              <a:rPr lang="en-US" dirty="0" err="1">
                <a:solidFill>
                  <a:srgbClr val="0070C0"/>
                </a:solidFill>
              </a:rPr>
              <a:t>cran.r-project.org</a:t>
            </a:r>
            <a:r>
              <a:rPr lang="en-US" dirty="0">
                <a:solidFill>
                  <a:srgbClr val="0070C0"/>
                </a:solidFill>
              </a:rPr>
              <a:t>/web/packages/MatchIt/vignettes/</a:t>
            </a:r>
            <a:r>
              <a:rPr lang="en-US" dirty="0" err="1">
                <a:solidFill>
                  <a:srgbClr val="0070C0"/>
                </a:solidFill>
              </a:rPr>
              <a:t>matching-methods.html#optimal-full-matching-method-full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71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CB0D-2C51-6FF7-9AD0-CA6E3504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Optimal Full Matching in R: ATE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264D63A-E079-2121-9D1C-04D0A131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21" y="1690688"/>
            <a:ext cx="5893054" cy="4114800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894C274-7FD7-377E-7391-911BFCB4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655" y="4717252"/>
            <a:ext cx="2795142" cy="164592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7DFDE81-0B24-EE79-D93B-6E0185DE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682" y="1412903"/>
            <a:ext cx="4619297" cy="30795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EAAF3B-6446-E1FB-7878-2D0983AC7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21" y="5944235"/>
            <a:ext cx="6494935" cy="548640"/>
          </a:xfrm>
          <a:prstGeom prst="rect">
            <a:avLst/>
          </a:prstGeo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47789406-F9E0-FCE8-EC61-532753DFC948}"/>
              </a:ext>
            </a:extLst>
          </p:cNvPr>
          <p:cNvSpPr>
            <a:spLocks noChangeAspect="1"/>
          </p:cNvSpPr>
          <p:nvPr/>
        </p:nvSpPr>
        <p:spPr>
          <a:xfrm>
            <a:off x="10752083" y="5434242"/>
            <a:ext cx="489204" cy="2119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80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83B1-0279-F733-9C9D-8D37A5E4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Other Optimization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9CB1-9569-4A5A-B868-DAB07AE05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906"/>
            <a:ext cx="10515600" cy="4806403"/>
          </a:xfrm>
        </p:spPr>
        <p:txBody>
          <a:bodyPr>
            <a:normAutofit/>
          </a:bodyPr>
          <a:lstStyle/>
          <a:p>
            <a:r>
              <a:rPr lang="en-US" sz="3200" dirty="0"/>
              <a:t>Genetic matching</a:t>
            </a:r>
          </a:p>
          <a:p>
            <a:pPr lvl="1">
              <a:buFontTx/>
              <a:buChar char="-"/>
            </a:pPr>
            <a:r>
              <a:rPr lang="en-US" dirty="0"/>
              <a:t>uses a genetic algorithm to find an optimal scaling factor for a generalized Mahalanobis distance</a:t>
            </a:r>
          </a:p>
          <a:p>
            <a:pPr lvl="1">
              <a:buFontTx/>
              <a:buChar char="-"/>
            </a:pPr>
            <a:r>
              <a:rPr lang="en-US" dirty="0"/>
              <a:t>nearest neighbor matching on the scaled MD</a:t>
            </a:r>
          </a:p>
          <a:p>
            <a:pPr lvl="1">
              <a:buFontTx/>
              <a:buChar char="-"/>
            </a:pPr>
            <a:r>
              <a:rPr lang="en-US" dirty="0"/>
              <a:t>scaling selected using balance tests for the covariates in the matched sample</a:t>
            </a:r>
          </a:p>
          <a:p>
            <a:pPr lvl="1">
              <a:buFontTx/>
              <a:buChar char="-"/>
            </a:pPr>
            <a:endParaRPr lang="en-US" sz="1000" dirty="0"/>
          </a:p>
          <a:p>
            <a:r>
              <a:rPr lang="en-US" sz="3200" dirty="0"/>
              <a:t>Cardinality matching</a:t>
            </a:r>
          </a:p>
          <a:p>
            <a:pPr lvl="1">
              <a:buFontTx/>
              <a:buChar char="-"/>
            </a:pPr>
            <a:r>
              <a:rPr lang="en-US" dirty="0"/>
              <a:t>uses optimization to select largest subset of units providing balance constraints on mean differences</a:t>
            </a:r>
          </a:p>
          <a:p>
            <a:pPr lvl="1">
              <a:buFontTx/>
              <a:buChar char="-"/>
            </a:pPr>
            <a:r>
              <a:rPr lang="en-US" dirty="0"/>
              <a:t>constraints selected by user</a:t>
            </a:r>
          </a:p>
          <a:p>
            <a:pPr lvl="1">
              <a:buFontTx/>
              <a:buChar char="-"/>
            </a:pPr>
            <a:r>
              <a:rPr lang="en-US" dirty="0"/>
              <a:t>balances covariate values directly</a:t>
            </a:r>
          </a:p>
          <a:p>
            <a:pPr lvl="1">
              <a:buFontTx/>
              <a:buChar char="-"/>
            </a:pPr>
            <a:r>
              <a:rPr lang="en-US" dirty="0"/>
              <a:t>can pair match in subsample to improve precision</a:t>
            </a:r>
          </a:p>
        </p:txBody>
      </p:sp>
    </p:spTree>
    <p:extLst>
      <p:ext uri="{BB962C8B-B14F-4D97-AF65-F5344CB8AC3E}">
        <p14:creationId xmlns:p14="http://schemas.microsoft.com/office/powerpoint/2010/main" val="709023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E149-32C7-A42D-0998-86933790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Cardinality Matching in R</a:t>
            </a:r>
            <a:endParaRPr lang="en-US" b="1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4A0691DA-754E-4958-1017-809D3FB735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4665" y="2174491"/>
            <a:ext cx="5691335" cy="1935054"/>
          </a:xfrm>
        </p:spPr>
      </p:pic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DE09736F-8C2C-C1E2-B10B-F3DED1670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2311" y="1974467"/>
            <a:ext cx="5181600" cy="3454400"/>
          </a:xfr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13AFBF9C-1E82-C610-0940-6E782064F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654" y="4271939"/>
            <a:ext cx="2891221" cy="174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2BF4-756E-FE3E-9B77-07EFBBEE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Why Do We Care About the Analysis of Observational Data?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EFD3-7EA9-882F-AFE8-66BBB7187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81"/>
            <a:ext cx="10515600" cy="4351338"/>
          </a:xfrm>
        </p:spPr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Need to make evidence-based decisions about comparative effectiveness and/or safety</a:t>
            </a:r>
          </a:p>
          <a:p>
            <a:endParaRPr lang="en-US" dirty="0">
              <a:solidFill>
                <a:srgbClr val="000000"/>
              </a:solidFill>
              <a:latin typeface="Arial"/>
            </a:endParaRPr>
          </a:p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Ideally decisions informed by randomized trials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</a:rPr>
              <a:t>RCTs often not available due to resource, cost, or ethical constraints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r>
              <a:rPr lang="en-US" sz="3200" dirty="0">
                <a:solidFill>
                  <a:srgbClr val="000000"/>
                </a:solidFill>
                <a:latin typeface="Arial"/>
              </a:rPr>
              <a:t>Analyze observational data to inform decision making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Arial"/>
              </a:rPr>
              <a:t>c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onfounding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bias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/>
              </a:rPr>
              <a:t>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election bias, interference, positivity and consistency violations, etc.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6BDC5-1CAF-16D7-750F-6C87A4221766}"/>
              </a:ext>
            </a:extLst>
          </p:cNvPr>
          <p:cNvSpPr txBox="1"/>
          <p:nvPr/>
        </p:nvSpPr>
        <p:spPr>
          <a:xfrm>
            <a:off x="7909367" y="6340311"/>
            <a:ext cx="4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Miguel Hernan, Armitage Lecture, 2019</a:t>
            </a:r>
          </a:p>
        </p:txBody>
      </p:sp>
    </p:spTree>
    <p:extLst>
      <p:ext uri="{BB962C8B-B14F-4D97-AF65-F5344CB8AC3E}">
        <p14:creationId xmlns:p14="http://schemas.microsoft.com/office/powerpoint/2010/main" val="3797652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9E03BE-70B1-4A83-FF27-63CC2900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365125"/>
            <a:ext cx="11634952" cy="1325563"/>
          </a:xfrm>
        </p:spPr>
        <p:txBody>
          <a:bodyPr/>
          <a:lstStyle/>
          <a:p>
            <a:pPr algn="ctr"/>
            <a:r>
              <a:rPr lang="en-US" b="1" dirty="0"/>
              <a:t>Assessing Bias and Power of Matching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52C65-2C8A-B737-DE3E-9646794D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44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Collaborative work often involves small samples and rare exposures</a:t>
            </a:r>
          </a:p>
          <a:p>
            <a:pPr lvl="1">
              <a:buFontTx/>
              <a:buChar char="-"/>
            </a:pPr>
            <a:r>
              <a:rPr lang="en-US" sz="2800" dirty="0"/>
              <a:t>interested in bias/variance trade-off of matching and weighting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r>
              <a:rPr lang="en-US" sz="3200" dirty="0"/>
              <a:t>Reducing bias is paramount</a:t>
            </a:r>
          </a:p>
          <a:p>
            <a:pPr lvl="1">
              <a:buFontTx/>
              <a:buChar char="-"/>
            </a:pPr>
            <a:r>
              <a:rPr lang="en-US" sz="2800" dirty="0"/>
              <a:t>what good is a precise estimate of a biased parameter</a:t>
            </a:r>
          </a:p>
          <a:p>
            <a:pPr lvl="1">
              <a:buFontTx/>
              <a:buChar char="-"/>
            </a:pPr>
            <a:r>
              <a:rPr lang="en-US" sz="2800" dirty="0"/>
              <a:t>design phase approaches may provide some benefit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r>
              <a:rPr lang="en-US" sz="3200" dirty="0"/>
              <a:t>Running simulations of n = 100 to 500 and prev. exposure of 10% to 25%</a:t>
            </a:r>
          </a:p>
          <a:p>
            <a:pPr lvl="1">
              <a:buFontTx/>
              <a:buChar char="-"/>
            </a:pPr>
            <a:r>
              <a:rPr lang="en-US" sz="2800" dirty="0"/>
              <a:t>high (same as before) and lower levels of confounding bias</a:t>
            </a:r>
          </a:p>
        </p:txBody>
      </p:sp>
    </p:spTree>
    <p:extLst>
      <p:ext uri="{BB962C8B-B14F-4D97-AF65-F5344CB8AC3E}">
        <p14:creationId xmlns:p14="http://schemas.microsoft.com/office/powerpoint/2010/main" val="664850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52F5A-D6EA-B399-4AE9-F68E5757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High Confounding Scenar</a:t>
            </a:r>
            <a:r>
              <a:rPr lang="en-US" dirty="0"/>
              <a:t>io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98C8F11E-21B6-A30C-44E6-054E2ACEEE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396" y="1825625"/>
            <a:ext cx="5127208" cy="4351338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D57E9325-EF47-B098-BFEC-4A8F48AC7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9396" y="1825625"/>
            <a:ext cx="5127208" cy="4351338"/>
          </a:xfrm>
        </p:spPr>
      </p:pic>
    </p:spTree>
    <p:extLst>
      <p:ext uri="{BB962C8B-B14F-4D97-AF65-F5344CB8AC3E}">
        <p14:creationId xmlns:p14="http://schemas.microsoft.com/office/powerpoint/2010/main" val="3653222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52A1-2FA1-13CF-25B2-3479BDEE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Low Confounding Scenario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5F494EA-7B49-4E35-F0A5-81DB3F0AFF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5396" y="1825625"/>
            <a:ext cx="5127208" cy="4351338"/>
          </a:xfr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1D6D34D-0AD6-ACA3-D287-E8F4C74B86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9396" y="1825625"/>
            <a:ext cx="5127208" cy="4351338"/>
          </a:xfrm>
        </p:spPr>
      </p:pic>
    </p:spTree>
    <p:extLst>
      <p:ext uri="{BB962C8B-B14F-4D97-AF65-F5344CB8AC3E}">
        <p14:creationId xmlns:p14="http://schemas.microsoft.com/office/powerpoint/2010/main" val="3383597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3579-4250-5B7F-90C4-9883FA7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3CE9-4AB9-7760-08E2-8F9AD035E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913"/>
          </a:xfrm>
        </p:spPr>
        <p:txBody>
          <a:bodyPr/>
          <a:lstStyle/>
          <a:p>
            <a:r>
              <a:rPr lang="en-US" sz="3200" dirty="0"/>
              <a:t>Adjustment for covariates should be transparent, simple, and convincing</a:t>
            </a:r>
          </a:p>
          <a:p>
            <a:pPr lvl="1">
              <a:buFontTx/>
              <a:buChar char="-"/>
            </a:pPr>
            <a:r>
              <a:rPr lang="en-US" sz="2800" dirty="0"/>
              <a:t>matching allows observational analyses to be restructured to resemble simple experiments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May come at the cost of some loss of precision and estimand</a:t>
            </a:r>
          </a:p>
          <a:p>
            <a:pPr lvl="1">
              <a:buFontTx/>
              <a:buChar char="-"/>
            </a:pPr>
            <a:r>
              <a:rPr lang="en-US" sz="2800" dirty="0"/>
              <a:t>trade-off may be acceptable in some scenarios</a:t>
            </a:r>
          </a:p>
          <a:p>
            <a:pPr lvl="1">
              <a:buFontTx/>
              <a:buChar char="-"/>
            </a:pPr>
            <a:r>
              <a:rPr lang="en-US" sz="2800" dirty="0"/>
              <a:t>matching prior to regression may reduce model dependency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3200" dirty="0" err="1"/>
              <a:t>MatchIT</a:t>
            </a:r>
            <a:r>
              <a:rPr lang="en-US" sz="3200" dirty="0"/>
              <a:t> package makes matching easy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9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0C06-6CD7-123A-CFF8-056C5B5A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Confounding Bias in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C61D-614F-A21E-D31D-1CCCEC14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Goal to obtain effect estimate of an exposure on an outcome that is free of confounding bias</a:t>
            </a:r>
          </a:p>
          <a:p>
            <a:pPr marL="457200" lvl="1" indent="0">
              <a:buNone/>
            </a:pPr>
            <a:r>
              <a:rPr lang="en-US" sz="2800" dirty="0"/>
              <a:t>- no open backdoor paths from exposure to outcome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Lots of options to do this for studies with treatment, set of pre-treatment covariates, and outcome</a:t>
            </a:r>
          </a:p>
          <a:p>
            <a:pPr lvl="1">
              <a:buFontTx/>
              <a:buChar char="-"/>
            </a:pPr>
            <a:r>
              <a:rPr lang="en-US" dirty="0"/>
              <a:t>matching 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stratification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outcome regression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weighting methods (i.e., IPTW)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02F2815-FC39-F6B3-447F-21903410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138" y="4591506"/>
            <a:ext cx="6296164" cy="172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A01BF-E8BA-6026-FE85-EB6B94FB7031}"/>
              </a:ext>
            </a:extLst>
          </p:cNvPr>
          <p:cNvSpPr txBox="1"/>
          <p:nvPr/>
        </p:nvSpPr>
        <p:spPr>
          <a:xfrm>
            <a:off x="8156028" y="6397680"/>
            <a:ext cx="431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Greifer and Stuart. Epidemiol Rev.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9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D350-E1F8-BFBF-5E31-B9D128E9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Benefits of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E775-8CF0-2B76-52AF-AE8B30AA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Transparent, simple, and convincing </a:t>
            </a:r>
          </a:p>
          <a:p>
            <a:pPr lvl="1">
              <a:buFontTx/>
              <a:buChar char="-"/>
            </a:pPr>
            <a:r>
              <a:rPr lang="en-US" dirty="0"/>
              <a:t>focus on suitability of other assumptions required for inference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Separation between the design and analysis phases</a:t>
            </a:r>
          </a:p>
          <a:p>
            <a:pPr lvl="1">
              <a:buFontTx/>
              <a:buChar char="-"/>
            </a:pPr>
            <a:r>
              <a:rPr lang="en-US" dirty="0"/>
              <a:t>matching performed without need of outcome data</a:t>
            </a:r>
          </a:p>
          <a:p>
            <a:pPr lvl="1">
              <a:buFontTx/>
              <a:buChar char="-"/>
            </a:pPr>
            <a:r>
              <a:rPr lang="en-US" dirty="0"/>
              <a:t>allows for registration of design prior to analysis</a:t>
            </a:r>
          </a:p>
          <a:p>
            <a:pPr lvl="1">
              <a:buFontTx/>
              <a:buChar char="-"/>
            </a:pPr>
            <a:endParaRPr lang="en-US" sz="1400" dirty="0"/>
          </a:p>
          <a:p>
            <a:r>
              <a:rPr lang="en-US" sz="3200" dirty="0"/>
              <a:t>Reduces model dependency*</a:t>
            </a:r>
          </a:p>
          <a:p>
            <a:pPr lvl="1">
              <a:buFontTx/>
              <a:buChar char="-"/>
            </a:pPr>
            <a:r>
              <a:rPr lang="en-US" dirty="0"/>
              <a:t>no need to model</a:t>
            </a:r>
          </a:p>
          <a:p>
            <a:pPr lvl="1">
              <a:buFontTx/>
              <a:buChar char="-"/>
            </a:pPr>
            <a:r>
              <a:rPr lang="en-US" dirty="0"/>
              <a:t>matching before modeling reduces model dependency</a:t>
            </a:r>
          </a:p>
          <a:p>
            <a:pPr lvl="1">
              <a:buFontTx/>
              <a:buChar char="-"/>
            </a:pPr>
            <a:r>
              <a:rPr lang="en-US" dirty="0"/>
              <a:t>may reduce variance</a:t>
            </a:r>
          </a:p>
          <a:p>
            <a:pPr>
              <a:buFontTx/>
              <a:buChar char="-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00C13-C6F0-990F-D820-E5FE6EDADC04}"/>
              </a:ext>
            </a:extLst>
          </p:cNvPr>
          <p:cNvSpPr txBox="1"/>
          <p:nvPr/>
        </p:nvSpPr>
        <p:spPr>
          <a:xfrm>
            <a:off x="5108028" y="6133521"/>
            <a:ext cx="7556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*Ho et. al. </a:t>
            </a:r>
            <a:r>
              <a:rPr lang="en-US" sz="1800" i="1" dirty="0">
                <a:effectLst/>
                <a:latin typeface="AdvPSA88B"/>
              </a:rPr>
              <a:t>Matching as Nonparametric Preprocessing for Reducing Model Dependence in Parametric Causal Inference</a:t>
            </a:r>
            <a:r>
              <a:rPr lang="en-US" sz="1800" dirty="0">
                <a:effectLst/>
                <a:latin typeface="AdvPSA88B"/>
              </a:rPr>
              <a:t>. </a:t>
            </a:r>
            <a:r>
              <a:rPr lang="en-US" sz="1800" dirty="0">
                <a:effectLst/>
                <a:latin typeface="AdvPSA88C"/>
              </a:rPr>
              <a:t>Political Analysis </a:t>
            </a:r>
            <a:r>
              <a:rPr lang="en-US" sz="1800" dirty="0">
                <a:effectLst/>
                <a:latin typeface="AdvP6EC0"/>
              </a:rPr>
              <a:t>(2007)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4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A45C-4E22-6CF1-C066-BA80229D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 of Matching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6F84-FE29-5BC5-022E-5FA41B3C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Low bias/high variance estimators</a:t>
            </a:r>
          </a:p>
          <a:p>
            <a:pPr lvl="1">
              <a:buFontTx/>
              <a:buChar char="-"/>
            </a:pPr>
            <a:r>
              <a:rPr lang="en-US" dirty="0"/>
              <a:t>reduced precision of estimates and statistical power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Change the estimand of interest</a:t>
            </a:r>
          </a:p>
          <a:p>
            <a:pPr lvl="1">
              <a:buFontTx/>
              <a:buChar char="-"/>
            </a:pPr>
            <a:r>
              <a:rPr lang="en-US" dirty="0"/>
              <a:t>most target the ATT or ATM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Limited utility</a:t>
            </a:r>
          </a:p>
          <a:p>
            <a:pPr lvl="1">
              <a:buFontTx/>
              <a:buChar char="-"/>
            </a:pPr>
            <a:r>
              <a:rPr lang="en-US" dirty="0"/>
              <a:t>best developed for point treatments with two exposure levels</a:t>
            </a:r>
          </a:p>
          <a:p>
            <a:pPr lvl="1">
              <a:buFontTx/>
              <a:buChar char="-"/>
            </a:pPr>
            <a:r>
              <a:rPr lang="en-US" dirty="0"/>
              <a:t>can expand to multiple treatments and time points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Matching is performed only on observables  </a:t>
            </a:r>
          </a:p>
        </p:txBody>
      </p:sp>
    </p:spTree>
    <p:extLst>
      <p:ext uri="{BB962C8B-B14F-4D97-AF65-F5344CB8AC3E}">
        <p14:creationId xmlns:p14="http://schemas.microsoft.com/office/powerpoint/2010/main" val="279917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891C-E525-484B-38B3-42EAF4A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 of Matching on Observables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CA13D9-F68F-B48C-04A2-4D00CF86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473" y="1690688"/>
            <a:ext cx="4514448" cy="4779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1F8765-0482-EE20-DCCC-50A01AC2CFE8}"/>
              </a:ext>
            </a:extLst>
          </p:cNvPr>
          <p:cNvSpPr txBox="1"/>
          <p:nvPr/>
        </p:nvSpPr>
        <p:spPr>
          <a:xfrm>
            <a:off x="1082566" y="2493031"/>
            <a:ext cx="295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Prince of England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D4684-D64F-4CEA-36C1-6E5E47E5C692}"/>
              </a:ext>
            </a:extLst>
          </p:cNvPr>
          <p:cNvSpPr txBox="1"/>
          <p:nvPr/>
        </p:nvSpPr>
        <p:spPr>
          <a:xfrm>
            <a:off x="7835462" y="4905702"/>
            <a:ext cx="2955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Prince of Darkness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C129B-F283-F636-305B-EF41264DB4F6}"/>
              </a:ext>
            </a:extLst>
          </p:cNvPr>
          <p:cNvSpPr txBox="1"/>
          <p:nvPr/>
        </p:nvSpPr>
        <p:spPr>
          <a:xfrm>
            <a:off x="8996856" y="6146948"/>
            <a:ext cx="307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this on twitter and have no idea to attribute it to!</a:t>
            </a:r>
          </a:p>
        </p:txBody>
      </p:sp>
    </p:spTree>
    <p:extLst>
      <p:ext uri="{BB962C8B-B14F-4D97-AF65-F5344CB8AC3E}">
        <p14:creationId xmlns:p14="http://schemas.microsoft.com/office/powerpoint/2010/main" val="205468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2AA1-F3BA-385B-1D1F-04763F16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in Matched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55D5-93BD-A392-E7C7-1D1061443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Step 1: perform distance-based matching on selected covariates</a:t>
            </a:r>
          </a:p>
          <a:p>
            <a:endParaRPr lang="en-US" sz="1200" dirty="0"/>
          </a:p>
          <a:p>
            <a:r>
              <a:rPr lang="en-US" sz="3200" dirty="0"/>
              <a:t>Step 2: assess covariate balance in matched sample</a:t>
            </a:r>
          </a:p>
          <a:p>
            <a:pPr lvl="1">
              <a:buFontTx/>
              <a:buChar char="-"/>
            </a:pPr>
            <a:r>
              <a:rPr lang="en-US" sz="2800" dirty="0"/>
              <a:t>modify matching method as needed to achieve balance </a:t>
            </a:r>
          </a:p>
          <a:p>
            <a:pPr lvl="1">
              <a:buFontTx/>
              <a:buChar char="-"/>
            </a:pPr>
            <a:endParaRPr lang="en-US" sz="1200" dirty="0"/>
          </a:p>
          <a:p>
            <a:r>
              <a:rPr lang="en-US" sz="3200" dirty="0"/>
              <a:t>Step 3: estimate treatment effect after matching</a:t>
            </a:r>
          </a:p>
          <a:p>
            <a:endParaRPr lang="en-US" sz="1200" dirty="0"/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Step 4: conduct sensitivity analysis to unmeasured confounding</a:t>
            </a:r>
          </a:p>
        </p:txBody>
      </p:sp>
    </p:spTree>
    <p:extLst>
      <p:ext uri="{BB962C8B-B14F-4D97-AF65-F5344CB8AC3E}">
        <p14:creationId xmlns:p14="http://schemas.microsoft.com/office/powerpoint/2010/main" val="155808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Custom Design">
  <a:themeElements>
    <a:clrScheme name="Custom 2">
      <a:dk1>
        <a:srgbClr val="565A5C"/>
      </a:dk1>
      <a:lt1>
        <a:sysClr val="window" lastClr="FFFFFF"/>
      </a:lt1>
      <a:dk2>
        <a:srgbClr val="808080"/>
      </a:dk2>
      <a:lt2>
        <a:srgbClr val="B3B3B3"/>
      </a:lt2>
      <a:accent1>
        <a:srgbClr val="009CB1"/>
      </a:accent1>
      <a:accent2>
        <a:srgbClr val="77BC1F"/>
      </a:accent2>
      <a:accent3>
        <a:srgbClr val="A1CD3A"/>
      </a:accent3>
      <a:accent4>
        <a:srgbClr val="9AD1DC"/>
      </a:accent4>
      <a:accent5>
        <a:srgbClr val="6EC4E9"/>
      </a:accent5>
      <a:accent6>
        <a:srgbClr val="E7417A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2476</Words>
  <Application>Microsoft Macintosh PowerPoint</Application>
  <PresentationFormat>Widescreen</PresentationFormat>
  <Paragraphs>391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-apple-system</vt:lpstr>
      <vt:lpstr>AdvP6EC0</vt:lpstr>
      <vt:lpstr>AdvPSA88B</vt:lpstr>
      <vt:lpstr>AdvPSA88C</vt:lpstr>
      <vt:lpstr>AdvTIB</vt:lpstr>
      <vt:lpstr>AdvTIR</vt:lpstr>
      <vt:lpstr>Arial</vt:lpstr>
      <vt:lpstr>Calibri</vt:lpstr>
      <vt:lpstr>Calibri Light</vt:lpstr>
      <vt:lpstr>Helvetica Neue</vt:lpstr>
      <vt:lpstr>Menlo</vt:lpstr>
      <vt:lpstr>Open Sans</vt:lpstr>
      <vt:lpstr>Office Theme</vt:lpstr>
      <vt:lpstr>3_Custom Design</vt:lpstr>
      <vt:lpstr>Matching Methods for Covariate Adjustment in R</vt:lpstr>
      <vt:lpstr>Goals</vt:lpstr>
      <vt:lpstr>Acknowledgements</vt:lpstr>
      <vt:lpstr>Why Do We Care About the Analysis of Observational Data?</vt:lpstr>
      <vt:lpstr>Confounding Bias in Observational Studies</vt:lpstr>
      <vt:lpstr>Benefits of Matching</vt:lpstr>
      <vt:lpstr>Limitations of Matching Methods</vt:lpstr>
      <vt:lpstr>Limitations of Matching on Observables</vt:lpstr>
      <vt:lpstr>Steps in Matched Analysis</vt:lpstr>
      <vt:lpstr>Lots of Options!</vt:lpstr>
      <vt:lpstr>Simulated Data</vt:lpstr>
      <vt:lpstr>Covariate Distribution According  to Exposure Status</vt:lpstr>
      <vt:lpstr>Exact Matching</vt:lpstr>
      <vt:lpstr>Exact Matching in R</vt:lpstr>
      <vt:lpstr>Matching as Stratification and Weighting</vt:lpstr>
      <vt:lpstr>Estimating Effects After Exact Matching</vt:lpstr>
      <vt:lpstr>Coarsened Exact Matching</vt:lpstr>
      <vt:lpstr>CEM in R</vt:lpstr>
      <vt:lpstr>Estimating Effects After CEM</vt:lpstr>
      <vt:lpstr>Mahalanobis Distance</vt:lpstr>
      <vt:lpstr>Nearest Neighbor Matching</vt:lpstr>
      <vt:lpstr>Caliper Restrictions</vt:lpstr>
      <vt:lpstr>Mahalanobis Distance Matching in R 1:1 nearest neighbor matching</vt:lpstr>
      <vt:lpstr>Mahalanobis Distance Matching in R 1:1 nearest neighbor matching</vt:lpstr>
      <vt:lpstr>Propensity Score Distance</vt:lpstr>
      <vt:lpstr>PS Matching in R 1:1 nearest neighbor matching</vt:lpstr>
      <vt:lpstr>Impact of Imposing Caliper</vt:lpstr>
      <vt:lpstr>PS Matching in R 1:1 nearest neighbor matching</vt:lpstr>
      <vt:lpstr>Options to Estimate Propensity Score</vt:lpstr>
      <vt:lpstr>Estimating Effects After 1:1 Matching</vt:lpstr>
      <vt:lpstr>K:1 Matching</vt:lpstr>
      <vt:lpstr>K:1 Matched Sample Sizes</vt:lpstr>
      <vt:lpstr>K:1 Covariate Balance</vt:lpstr>
      <vt:lpstr>Optimal Matching</vt:lpstr>
      <vt:lpstr>Optimal Pairwise Matching in R</vt:lpstr>
      <vt:lpstr>Optimal Full Matching</vt:lpstr>
      <vt:lpstr>Optimal Full Matching in R: ATE</vt:lpstr>
      <vt:lpstr>Other Optimization Approaches</vt:lpstr>
      <vt:lpstr>Cardinality Matching in R</vt:lpstr>
      <vt:lpstr>Assessing Bias and Power of Matching Methods</vt:lpstr>
      <vt:lpstr>High Confounding Scenario</vt:lpstr>
      <vt:lpstr>Low Confounding Scenario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Ollberding, Nicholas</dc:creator>
  <cp:lastModifiedBy>Ollberding, Nicholas</cp:lastModifiedBy>
  <cp:revision>211</cp:revision>
  <dcterms:created xsi:type="dcterms:W3CDTF">2023-01-04T16:27:03Z</dcterms:created>
  <dcterms:modified xsi:type="dcterms:W3CDTF">2023-03-08T18:10:54Z</dcterms:modified>
</cp:coreProperties>
</file>