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303" r:id="rId3"/>
    <p:sldId id="304" r:id="rId4"/>
    <p:sldId id="302" r:id="rId5"/>
    <p:sldId id="301" r:id="rId6"/>
    <p:sldId id="305" r:id="rId7"/>
    <p:sldId id="306" r:id="rId8"/>
    <p:sldId id="307" r:id="rId9"/>
    <p:sldId id="308" r:id="rId10"/>
    <p:sldId id="289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HY견명조" panose="02030600000101010101" pitchFamily="18" charset="-127"/>
      <p:regular r:id="rId14"/>
    </p:embeddedFont>
    <p:embeddedFont>
      <p:font typeface="Helvetica" panose="020B0604020202020204" pitchFamily="34" charset="0"/>
      <p:regular r:id="rId15"/>
      <p:bold r:id="rId16"/>
      <p:italic r:id="rId17"/>
      <p:boldItalic r:id="rId18"/>
    </p:embeddedFont>
    <p:embeddedFont>
      <p:font typeface="HY헤드라인M" panose="02030600000101010101" pitchFamily="18" charset="-127"/>
      <p:regular r:id="rId19"/>
    </p:embeddedFont>
    <p:embeddedFont>
      <p:font typeface="나눔고딕" panose="020B0600000101010101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DD811C"/>
    <a:srgbClr val="313131"/>
    <a:srgbClr val="CE7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0" autoAdjust="0"/>
    <p:restoredTop sz="94660"/>
  </p:normalViewPr>
  <p:slideViewPr>
    <p:cSldViewPr>
      <p:cViewPr varScale="1">
        <p:scale>
          <a:sx n="100" d="100"/>
          <a:sy n="100" d="100"/>
        </p:scale>
        <p:origin x="16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1EE4-CD2B-4088-9615-9CDDA1773BA3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1710" y="2232558"/>
            <a:ext cx="6971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혁신성장 청년인재 집중양성사업</a:t>
            </a:r>
            <a:br>
              <a:rPr lang="ko-KR" altLang="en-US" sz="3600" b="1" dirty="0"/>
            </a:br>
            <a:endParaRPr lang="en-US" altLang="ko-KR" sz="3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36296" y="4125272"/>
            <a:ext cx="1907704" cy="413173"/>
          </a:xfrm>
          <a:prstGeom prst="rect">
            <a:avLst/>
          </a:prstGeom>
          <a:solidFill>
            <a:srgbClr val="3131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㈜</a:t>
            </a:r>
            <a:r>
              <a:rPr lang="ko-KR" altLang="en-US" dirty="0" smtClean="0"/>
              <a:t>엔리치텍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33898" y="2354486"/>
            <a:ext cx="187812" cy="403608"/>
            <a:chOff x="495756" y="2367911"/>
            <a:chExt cx="187812" cy="4036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/>
          </p:nvSpPr>
          <p:spPr>
            <a:xfrm>
              <a:off x="495756" y="2367911"/>
              <a:ext cx="187812" cy="187812"/>
            </a:xfrm>
            <a:prstGeom prst="rect">
              <a:avLst/>
            </a:prstGeom>
            <a:solidFill>
              <a:srgbClr val="31313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5756" y="2583708"/>
              <a:ext cx="187811" cy="187811"/>
            </a:xfrm>
            <a:prstGeom prst="rect">
              <a:avLst/>
            </a:prstGeom>
            <a:solidFill>
              <a:srgbClr val="DD811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932040" y="3025863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맨토 수행 </a:t>
            </a:r>
            <a:r>
              <a:rPr lang="ko-KR" altLang="en-US" dirty="0" smtClean="0"/>
              <a:t>프로젝트 </a:t>
            </a:r>
            <a:r>
              <a:rPr lang="ko-KR" altLang="en-US" dirty="0"/>
              <a:t>소개</a:t>
            </a:r>
          </a:p>
        </p:txBody>
      </p:sp>
      <p:sp>
        <p:nvSpPr>
          <p:cNvPr id="17" name="직사각형 12"/>
          <p:cNvSpPr/>
          <p:nvPr/>
        </p:nvSpPr>
        <p:spPr>
          <a:xfrm>
            <a:off x="7154249" y="4715852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기술이사 윤종필</a:t>
            </a:r>
          </a:p>
        </p:txBody>
      </p:sp>
    </p:spTree>
    <p:extLst>
      <p:ext uri="{BB962C8B-B14F-4D97-AF65-F5344CB8AC3E}">
        <p14:creationId xmlns:p14="http://schemas.microsoft.com/office/powerpoint/2010/main" val="24277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6025607" y="4836059"/>
            <a:ext cx="2664296" cy="1327911"/>
            <a:chOff x="3165556" y="2353521"/>
            <a:chExt cx="2941167" cy="1568570"/>
          </a:xfrm>
        </p:grpSpPr>
        <p:grpSp>
          <p:nvGrpSpPr>
            <p:cNvPr id="30" name="그룹 29"/>
            <p:cNvGrpSpPr/>
            <p:nvPr/>
          </p:nvGrpSpPr>
          <p:grpSpPr>
            <a:xfrm>
              <a:off x="3469077" y="2662109"/>
              <a:ext cx="2592286" cy="481589"/>
              <a:chOff x="3469077" y="2662109"/>
              <a:chExt cx="2592286" cy="48158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469077" y="2671074"/>
                <a:ext cx="2592286" cy="472624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㈜엔리치텍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491880" y="2662109"/>
                <a:ext cx="464176" cy="467841"/>
              </a:xfrm>
              <a:prstGeom prst="rect">
                <a:avLst/>
              </a:prstGeom>
              <a:solidFill>
                <a:srgbClr val="DD81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 flipH="1">
              <a:off x="5314635" y="3130003"/>
              <a:ext cx="792088" cy="792088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31313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3165556" y="2353521"/>
              <a:ext cx="796850" cy="793321"/>
              <a:chOff x="3159206" y="2340821"/>
              <a:chExt cx="796850" cy="793321"/>
            </a:xfrm>
          </p:grpSpPr>
          <p:sp>
            <p:nvSpPr>
              <p:cNvPr id="26" name="직각 삼각형 25"/>
              <p:cNvSpPr/>
              <p:nvPr/>
            </p:nvSpPr>
            <p:spPr>
              <a:xfrm flipV="1">
                <a:off x="3163968" y="2342053"/>
                <a:ext cx="792088" cy="792089"/>
              </a:xfrm>
              <a:prstGeom prst="rtTriangl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3F3F3"/>
                  </a:solidFill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 flipV="1">
                <a:off x="3159206" y="2340821"/>
                <a:ext cx="792088" cy="79208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1313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직사각형 37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959380" y="6599709"/>
            <a:ext cx="1180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rgbClr val="F3F3F3">
                      <a:alpha val="30000"/>
                    </a:srgbClr>
                  </a:solidFill>
                </a:ln>
                <a:solidFill>
                  <a:srgbClr val="F3F3F3"/>
                </a:solidFill>
                <a:latin typeface="Helvetica" pitchFamily="34" charset="0"/>
              </a:rPr>
              <a:t>www.nrich.co.kr</a:t>
            </a:r>
            <a:endParaRPr lang="ko-KR" altLang="en-US" sz="1100" dirty="0">
              <a:ln>
                <a:solidFill>
                  <a:srgbClr val="F3F3F3">
                    <a:alpha val="30000"/>
                  </a:srgbClr>
                </a:solidFill>
              </a:ln>
              <a:solidFill>
                <a:srgbClr val="F3F3F3"/>
              </a:solidFill>
              <a:latin typeface="Helvetica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0000"/>
                  </a:srgbClr>
                </a:solidFill>
              </a:ln>
              <a:solidFill>
                <a:srgbClr val="F3F3F3"/>
              </a:solidFill>
              <a:latin typeface="Helvetica" pitchFamily="34" charset="0"/>
            </a:endParaRPr>
          </a:p>
        </p:txBody>
      </p:sp>
      <p:sp>
        <p:nvSpPr>
          <p:cNvPr id="18" name="직사각형 12"/>
          <p:cNvSpPr/>
          <p:nvPr/>
        </p:nvSpPr>
        <p:spPr>
          <a:xfrm>
            <a:off x="6328066" y="5486901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기술이사 윤종필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2087134"/>
            <a:ext cx="6039436" cy="244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4800" dirty="0" smtClean="0"/>
              <a:t>Q&amp;A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186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40"/>
          <p:cNvSpPr>
            <a:spLocks noEditPoints="1"/>
          </p:cNvSpPr>
          <p:nvPr/>
        </p:nvSpPr>
        <p:spPr bwMode="gray">
          <a:xfrm rot="19889809">
            <a:off x="395288" y="727075"/>
            <a:ext cx="4608512" cy="4810125"/>
          </a:xfrm>
          <a:custGeom>
            <a:avLst/>
            <a:gdLst>
              <a:gd name="T0" fmla="*/ 2147483646 w 4040"/>
              <a:gd name="T1" fmla="*/ 2147483646 h 1888"/>
              <a:gd name="T2" fmla="*/ 2147483646 w 4040"/>
              <a:gd name="T3" fmla="*/ 2147483646 h 1888"/>
              <a:gd name="T4" fmla="*/ 2147483646 w 4040"/>
              <a:gd name="T5" fmla="*/ 2147483646 h 1888"/>
              <a:gd name="T6" fmla="*/ 2147483646 w 4040"/>
              <a:gd name="T7" fmla="*/ 2147483646 h 1888"/>
              <a:gd name="T8" fmla="*/ 2147483646 w 4040"/>
              <a:gd name="T9" fmla="*/ 2147483646 h 1888"/>
              <a:gd name="T10" fmla="*/ 2147483646 w 4040"/>
              <a:gd name="T11" fmla="*/ 2147483646 h 1888"/>
              <a:gd name="T12" fmla="*/ 0 w 4040"/>
              <a:gd name="T13" fmla="*/ 2147483646 h 1888"/>
              <a:gd name="T14" fmla="*/ 2147483646 w 4040"/>
              <a:gd name="T15" fmla="*/ 2147483646 h 1888"/>
              <a:gd name="T16" fmla="*/ 2147483646 w 4040"/>
              <a:gd name="T17" fmla="*/ 2147483646 h 1888"/>
              <a:gd name="T18" fmla="*/ 2147483646 w 4040"/>
              <a:gd name="T19" fmla="*/ 2147483646 h 1888"/>
              <a:gd name="T20" fmla="*/ 2147483646 w 4040"/>
              <a:gd name="T21" fmla="*/ 2147483646 h 1888"/>
              <a:gd name="T22" fmla="*/ 2147483646 w 4040"/>
              <a:gd name="T23" fmla="*/ 2147483646 h 1888"/>
              <a:gd name="T24" fmla="*/ 2147483646 w 4040"/>
              <a:gd name="T25" fmla="*/ 2147483646 h 1888"/>
              <a:gd name="T26" fmla="*/ 2147483646 w 4040"/>
              <a:gd name="T27" fmla="*/ 2147483646 h 1888"/>
              <a:gd name="T28" fmla="*/ 2147483646 w 4040"/>
              <a:gd name="T29" fmla="*/ 2147483646 h 1888"/>
              <a:gd name="T30" fmla="*/ 2147483646 w 4040"/>
              <a:gd name="T31" fmla="*/ 2147483646 h 1888"/>
              <a:gd name="T32" fmla="*/ 2147483646 w 4040"/>
              <a:gd name="T33" fmla="*/ 2147483646 h 1888"/>
              <a:gd name="T34" fmla="*/ 2147483646 w 4040"/>
              <a:gd name="T35" fmla="*/ 2147483646 h 1888"/>
              <a:gd name="T36" fmla="*/ 2147483646 w 4040"/>
              <a:gd name="T37" fmla="*/ 2147483646 h 1888"/>
              <a:gd name="T38" fmla="*/ 2147483646 w 4040"/>
              <a:gd name="T39" fmla="*/ 2147483646 h 1888"/>
              <a:gd name="T40" fmla="*/ 2147483646 w 4040"/>
              <a:gd name="T41" fmla="*/ 2147483646 h 1888"/>
              <a:gd name="T42" fmla="*/ 2147483646 w 4040"/>
              <a:gd name="T43" fmla="*/ 2147483646 h 1888"/>
              <a:gd name="T44" fmla="*/ 2147483646 w 4040"/>
              <a:gd name="T45" fmla="*/ 2147483646 h 1888"/>
              <a:gd name="T46" fmla="*/ 2147483646 w 4040"/>
              <a:gd name="T47" fmla="*/ 2147483646 h 1888"/>
              <a:gd name="T48" fmla="*/ 2147483646 w 4040"/>
              <a:gd name="T49" fmla="*/ 2147483646 h 1888"/>
              <a:gd name="T50" fmla="*/ 2147483646 w 4040"/>
              <a:gd name="T51" fmla="*/ 2147483646 h 1888"/>
              <a:gd name="T52" fmla="*/ 2147483646 w 4040"/>
              <a:gd name="T53" fmla="*/ 0 h 1888"/>
              <a:gd name="T54" fmla="*/ 2147483646 w 4040"/>
              <a:gd name="T55" fmla="*/ 2147483646 h 1888"/>
              <a:gd name="T56" fmla="*/ 2147483646 w 4040"/>
              <a:gd name="T57" fmla="*/ 2147483646 h 1888"/>
              <a:gd name="T58" fmla="*/ 2147483646 w 4040"/>
              <a:gd name="T59" fmla="*/ 2147483646 h 1888"/>
              <a:gd name="T60" fmla="*/ 2147483646 w 4040"/>
              <a:gd name="T61" fmla="*/ 2147483646 h 1888"/>
              <a:gd name="T62" fmla="*/ 2147483646 w 4040"/>
              <a:gd name="T63" fmla="*/ 2147483646 h 1888"/>
              <a:gd name="T64" fmla="*/ 2147483646 w 4040"/>
              <a:gd name="T65" fmla="*/ 2147483646 h 1888"/>
              <a:gd name="T66" fmla="*/ 2147483646 w 4040"/>
              <a:gd name="T67" fmla="*/ 2147483646 h 1888"/>
              <a:gd name="T68" fmla="*/ 2147483646 w 4040"/>
              <a:gd name="T69" fmla="*/ 2147483646 h 1888"/>
              <a:gd name="T70" fmla="*/ 2147483646 w 4040"/>
              <a:gd name="T71" fmla="*/ 2147483646 h 1888"/>
              <a:gd name="T72" fmla="*/ 2147483646 w 4040"/>
              <a:gd name="T73" fmla="*/ 2147483646 h 1888"/>
              <a:gd name="T74" fmla="*/ 2147483646 w 4040"/>
              <a:gd name="T75" fmla="*/ 2147483646 h 1888"/>
              <a:gd name="T76" fmla="*/ 2147483646 w 4040"/>
              <a:gd name="T77" fmla="*/ 2147483646 h 1888"/>
              <a:gd name="T78" fmla="*/ 2147483646 w 4040"/>
              <a:gd name="T79" fmla="*/ 2147483646 h 1888"/>
              <a:gd name="T80" fmla="*/ 2147483646 w 4040"/>
              <a:gd name="T81" fmla="*/ 2147483646 h 1888"/>
              <a:gd name="T82" fmla="*/ 2147483646 w 4040"/>
              <a:gd name="T83" fmla="*/ 2147483646 h 1888"/>
              <a:gd name="T84" fmla="*/ 2147483646 w 4040"/>
              <a:gd name="T85" fmla="*/ 2147483646 h 1888"/>
              <a:gd name="T86" fmla="*/ 2147483646 w 4040"/>
              <a:gd name="T87" fmla="*/ 2147483646 h 1888"/>
              <a:gd name="T88" fmla="*/ 2147483646 w 4040"/>
              <a:gd name="T89" fmla="*/ 2147483646 h 1888"/>
              <a:gd name="T90" fmla="*/ 2147483646 w 4040"/>
              <a:gd name="T91" fmla="*/ 2147483646 h 1888"/>
              <a:gd name="T92" fmla="*/ 2147483646 w 4040"/>
              <a:gd name="T93" fmla="*/ 2147483646 h 1888"/>
              <a:gd name="T94" fmla="*/ 2147483646 w 4040"/>
              <a:gd name="T95" fmla="*/ 2147483646 h 1888"/>
              <a:gd name="T96" fmla="*/ 2147483646 w 4040"/>
              <a:gd name="T97" fmla="*/ 2147483646 h 1888"/>
              <a:gd name="T98" fmla="*/ 2147483646 w 4040"/>
              <a:gd name="T99" fmla="*/ 2147483646 h 1888"/>
              <a:gd name="T100" fmla="*/ 2147483646 w 4040"/>
              <a:gd name="T101" fmla="*/ 2147483646 h 1888"/>
              <a:gd name="T102" fmla="*/ 2147483646 w 4040"/>
              <a:gd name="T103" fmla="*/ 2147483646 h 188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35999"/>
                </a:srgbClr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971550" y="1377950"/>
            <a:ext cx="7561263" cy="11525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0C0C0"/>
              </a:gs>
              <a:gs pos="100000">
                <a:srgbClr val="FBFBFB"/>
              </a:gs>
            </a:gsLst>
            <a:lin ang="5400000" scaled="1"/>
          </a:gradFill>
          <a:ln w="254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>
            <a:lvl1pPr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 sz="1800" b="0">
              <a:latin typeface="굴림" panose="020B0600000101010101" pitchFamily="50" charset="-127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331913" y="1700213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Ⅰ</a:t>
            </a:r>
            <a:r>
              <a:rPr lang="en-US" altLang="ko-KR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INDEX</a:t>
            </a:r>
            <a:endParaRPr lang="ko-KR" alt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824462" y="2852738"/>
            <a:ext cx="3716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회사소개</a:t>
            </a:r>
            <a:endParaRPr lang="en-US" altLang="ko-KR" sz="16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6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endParaRPr lang="en-US" altLang="ko-KR" sz="16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6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목표</a:t>
            </a:r>
            <a:endParaRPr lang="en-US" altLang="ko-KR" sz="16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6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진행순서</a:t>
            </a:r>
            <a:endParaRPr lang="en-US" altLang="ko-KR" sz="16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16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일정순서</a:t>
            </a:r>
            <a:endParaRPr lang="en-US" altLang="ko-KR" sz="16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16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목표시스템 </a:t>
            </a:r>
            <a:r>
              <a:rPr lang="ko-KR" altLang="en-US" sz="16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예시</a:t>
            </a:r>
            <a:endParaRPr lang="en-US" altLang="ko-KR" sz="16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6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16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기대효과</a:t>
            </a:r>
            <a:endParaRPr lang="ko-KR" altLang="en-US" sz="16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71136" y="714375"/>
            <a:ext cx="1497469" cy="55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2" tIns="45708" rIns="91412" bIns="45708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회사소개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043608" y="1340768"/>
            <a:ext cx="662463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0" dirty="0">
                <a:ea typeface="돋움" panose="020B0600000101010101" pitchFamily="50" charset="-127"/>
              </a:rPr>
              <a:t>㈜</a:t>
            </a:r>
            <a:r>
              <a:rPr lang="ko-KR" altLang="en-US" sz="1400" b="0" dirty="0" err="1">
                <a:ea typeface="돋움" panose="020B0600000101010101" pitchFamily="50" charset="-127"/>
              </a:rPr>
              <a:t>엔리치텍은</a:t>
            </a:r>
            <a:r>
              <a:rPr lang="ko-KR" altLang="en-US" sz="1400" b="0" dirty="0">
                <a:ea typeface="돋움" panose="020B0600000101010101" pitchFamily="50" charset="-127"/>
              </a:rPr>
              <a:t>  인터넷 기반 커뮤니티 </a:t>
            </a:r>
            <a:r>
              <a:rPr lang="ko-KR" altLang="en-US" sz="1400" b="0" dirty="0" err="1">
                <a:ea typeface="돋움" panose="020B0600000101010101" pitchFamily="50" charset="-127"/>
              </a:rPr>
              <a:t>토탈</a:t>
            </a:r>
            <a:r>
              <a:rPr lang="ko-KR" altLang="en-US" sz="1400" b="0" dirty="0">
                <a:ea typeface="돋움" panose="020B0600000101010101" pitchFamily="50" charset="-127"/>
              </a:rPr>
              <a:t> 솔루션을 제공하는 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입니다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400" b="0" dirty="0" smtClean="0">
                <a:ea typeface="돋움" panose="020B0600000101010101" pitchFamily="50" charset="-127"/>
              </a:rPr>
              <a:t>2002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년 설립되었으며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, 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본사는 서울시 중구 신당동 </a:t>
            </a:r>
            <a:r>
              <a:rPr lang="ko-KR" altLang="en-US" sz="1400" b="0" dirty="0" err="1" smtClean="0">
                <a:ea typeface="돋움" panose="020B0600000101010101" pitchFamily="50" charset="-127"/>
              </a:rPr>
              <a:t>약수역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 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4</a:t>
            </a:r>
            <a:r>
              <a:rPr lang="ko-KR" altLang="en-US" sz="1400" b="0" dirty="0" err="1" smtClean="0">
                <a:ea typeface="돋움" panose="020B0600000101010101" pitchFamily="50" charset="-127"/>
              </a:rPr>
              <a:t>번출구앞에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 위치하고 있습니다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400" b="0" dirty="0" smtClean="0">
                <a:ea typeface="돋움" panose="020B0600000101010101" pitchFamily="50" charset="-127"/>
              </a:rPr>
              <a:t>2009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년 기술연구소가 설립되었으며 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2012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년 벤처기업 </a:t>
            </a:r>
            <a:r>
              <a:rPr lang="ko-KR" altLang="en-US" sz="1400" b="0" dirty="0" err="1" smtClean="0">
                <a:ea typeface="돋움" panose="020B0600000101010101" pitchFamily="50" charset="-127"/>
              </a:rPr>
              <a:t>재인증을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 받았습니다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7" name="Picture 40" descr="BD1515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95" y="2725182"/>
            <a:ext cx="6624638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1" descr="BD1515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29" y="4778830"/>
            <a:ext cx="6624638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1082329" y="5085184"/>
            <a:ext cx="587853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0" dirty="0" smtClean="0">
                <a:ea typeface="돋움" panose="020B0600000101010101" pitchFamily="50" charset="-127"/>
              </a:rPr>
              <a:t>2018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년 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“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생산현장 디지털화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”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 사업 시스템을 구축했으며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400" b="0" dirty="0" smtClean="0">
                <a:ea typeface="돋움" panose="020B0600000101010101" pitchFamily="50" charset="-127"/>
              </a:rPr>
              <a:t>현재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, “MES 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기반 스마트 </a:t>
            </a:r>
            <a:r>
              <a:rPr lang="ko-KR" altLang="en-US" sz="1400" b="0" dirty="0" err="1" smtClean="0">
                <a:ea typeface="돋움" panose="020B0600000101010101" pitchFamily="50" charset="-127"/>
              </a:rPr>
              <a:t>팩토리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 구축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”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 사업을 수주 진행하고 있습니다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.</a:t>
            </a:r>
            <a:endParaRPr lang="en-US" altLang="ko-KR" sz="1400" b="0" dirty="0">
              <a:ea typeface="돋움" panose="020B0600000101010101" pitchFamily="50" charset="-127"/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061095" y="3041645"/>
            <a:ext cx="639122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400" b="0" dirty="0" smtClean="0">
                <a:ea typeface="돋움" panose="020B0600000101010101" pitchFamily="50" charset="-127"/>
              </a:rPr>
              <a:t>주요제품으로는</a:t>
            </a:r>
            <a:endParaRPr lang="en-US" altLang="ko-KR" sz="1400" b="0" dirty="0" smtClean="0">
              <a:ea typeface="돋움" panose="020B0600000101010101" pitchFamily="50" charset="-127"/>
            </a:endParaRP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ea typeface="돋움" panose="020B0600000101010101" pitchFamily="50" charset="-127"/>
              </a:rPr>
              <a:t>홈페이지 자동생성 </a:t>
            </a:r>
            <a:r>
              <a:rPr lang="ko-KR" altLang="en-US" sz="1400" b="0" dirty="0" err="1" smtClean="0">
                <a:ea typeface="돋움" panose="020B0600000101010101" pitchFamily="50" charset="-127"/>
              </a:rPr>
              <a:t>솔루현</a:t>
            </a:r>
            <a:endParaRPr lang="en-US" altLang="ko-KR" sz="1400" b="0" dirty="0" smtClean="0">
              <a:ea typeface="돋움" panose="020B0600000101010101" pitchFamily="50" charset="-127"/>
            </a:endParaRP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ea typeface="돋움" panose="020B0600000101010101" pitchFamily="50" charset="-127"/>
              </a:rPr>
              <a:t>E-CRM 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고객관리</a:t>
            </a:r>
            <a:endParaRPr lang="en-US" altLang="ko-KR" sz="1400" b="0" dirty="0" smtClean="0">
              <a:ea typeface="돋움" panose="020B0600000101010101" pitchFamily="50" charset="-127"/>
            </a:endParaRP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ea typeface="돋움" panose="020B0600000101010101" pitchFamily="50" charset="-127"/>
              </a:rPr>
              <a:t>디지털 웹진 솔루션</a:t>
            </a:r>
            <a:endParaRPr lang="en-US" altLang="ko-KR" sz="1400" b="0" dirty="0" smtClean="0">
              <a:ea typeface="돋움" panose="020B0600000101010101" pitchFamily="50" charset="-127"/>
            </a:endParaRP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400" b="0" dirty="0" err="1" smtClean="0">
                <a:ea typeface="돋움" panose="020B0600000101010101" pitchFamily="50" charset="-127"/>
              </a:rPr>
              <a:t>제트레이어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[Jet layer] </a:t>
            </a:r>
            <a:r>
              <a:rPr lang="ko-KR" altLang="en-US" sz="1400" b="0" dirty="0" smtClean="0">
                <a:ea typeface="돋움" panose="020B0600000101010101" pitchFamily="50" charset="-127"/>
              </a:rPr>
              <a:t>출력관리 솔루션 등이 있습니다</a:t>
            </a:r>
            <a:r>
              <a:rPr lang="en-US" altLang="ko-KR" sz="1400" b="0" dirty="0" smtClean="0"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7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899592" y="1412776"/>
            <a:ext cx="72008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0" dirty="0" smtClean="0">
                <a:ea typeface="돋움" panose="020B0600000101010101" pitchFamily="50" charset="-127"/>
              </a:rPr>
              <a:t>MES 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기반 스마트 </a:t>
            </a:r>
            <a:r>
              <a:rPr lang="ko-KR" altLang="en-US" sz="1200" b="0" dirty="0" err="1" smtClean="0">
                <a:ea typeface="돋움" panose="020B0600000101010101" pitchFamily="50" charset="-127"/>
              </a:rPr>
              <a:t>팩토리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 구축 사업의 </a:t>
            </a:r>
            <a:r>
              <a:rPr lang="en-US" altLang="ko-KR" sz="1200" b="0" dirty="0" smtClean="0">
                <a:ea typeface="돋움" panose="020B0600000101010101" pitchFamily="50" charset="-127"/>
              </a:rPr>
              <a:t>5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단계 중 </a:t>
            </a:r>
            <a:r>
              <a:rPr lang="en-US" altLang="ko-KR" sz="1200" b="0" dirty="0" smtClean="0">
                <a:ea typeface="돋움" panose="020B0600000101010101" pitchFamily="50" charset="-127"/>
              </a:rPr>
              <a:t>2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단계 기초수준의 </a:t>
            </a:r>
            <a:endParaRPr lang="en-US" altLang="ko-KR" sz="1200" b="0" dirty="0" smtClean="0">
              <a:ea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200" b="0" dirty="0" smtClean="0">
                <a:ea typeface="돋움" panose="020B0600000101010101" pitchFamily="50" charset="-127"/>
              </a:rPr>
              <a:t>“</a:t>
            </a:r>
            <a:r>
              <a:rPr lang="ko-KR" altLang="en-US" sz="1200" dirty="0" smtClean="0">
                <a:ea typeface="돋움" panose="020B0600000101010101" pitchFamily="50" charset="-127"/>
              </a:rPr>
              <a:t>바코드를 활용한 자재</a:t>
            </a:r>
            <a:r>
              <a:rPr lang="en-US" altLang="ko-KR" sz="1200" dirty="0" smtClean="0">
                <a:ea typeface="돋움" panose="020B0600000101010101" pitchFamily="50" charset="-127"/>
              </a:rPr>
              <a:t>/</a:t>
            </a:r>
            <a:r>
              <a:rPr lang="ko-KR" altLang="en-US" sz="1200" dirty="0" smtClean="0">
                <a:ea typeface="돋움" panose="020B0600000101010101" pitchFamily="50" charset="-127"/>
              </a:rPr>
              <a:t>제품의 입</a:t>
            </a:r>
            <a:r>
              <a:rPr lang="en-US" altLang="ko-KR" sz="1200" dirty="0" smtClean="0">
                <a:ea typeface="돋움" panose="020B0600000101010101" pitchFamily="50" charset="-127"/>
              </a:rPr>
              <a:t>, </a:t>
            </a:r>
            <a:r>
              <a:rPr lang="ko-KR" altLang="en-US" sz="1200" dirty="0" smtClean="0">
                <a:ea typeface="돋움" panose="020B0600000101010101" pitchFamily="50" charset="-127"/>
              </a:rPr>
              <a:t>출고 및 재고관리의 시스템</a:t>
            </a:r>
            <a:r>
              <a:rPr lang="en-US" altLang="ko-KR" sz="1200" b="0" dirty="0" smtClean="0">
                <a:ea typeface="돋움" panose="020B0600000101010101" pitchFamily="50" charset="-127"/>
              </a:rPr>
              <a:t>”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의 개발 프로젝트를 직접 진행해 본다</a:t>
            </a:r>
            <a:r>
              <a:rPr lang="en-US" altLang="ko-KR" sz="1200" b="0" dirty="0" smtClean="0">
                <a:ea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ko-KR" sz="1200" b="0" dirty="0" smtClean="0">
              <a:ea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ko-KR" altLang="en-US" sz="1200" b="0" dirty="0" smtClean="0">
                <a:ea typeface="돋움" panose="020B0600000101010101" pitchFamily="50" charset="-127"/>
              </a:rPr>
              <a:t>구체적으로</a:t>
            </a:r>
            <a:endParaRPr lang="en-US" altLang="ko-KR" sz="1200" b="0" dirty="0" smtClean="0">
              <a:ea typeface="돋움" panose="020B0600000101010101" pitchFamily="50" charset="-127"/>
            </a:endParaRPr>
          </a:p>
          <a:p>
            <a:pPr marL="971550" lvl="1" indent="-228600">
              <a:spcBef>
                <a:spcPct val="50000"/>
              </a:spcBef>
              <a:buFont typeface="+mj-lt"/>
              <a:buAutoNum type="arabicPeriod"/>
            </a:pPr>
            <a:r>
              <a:rPr lang="en-US" altLang="ko-KR" sz="1200" dirty="0" smtClean="0">
                <a:ea typeface="돋움" panose="020B0600000101010101" pitchFamily="50" charset="-127"/>
              </a:rPr>
              <a:t>DB</a:t>
            </a:r>
            <a:r>
              <a:rPr lang="ko-KR" altLang="en-US" sz="1200" dirty="0" smtClean="0">
                <a:ea typeface="돋움" panose="020B0600000101010101" pitchFamily="50" charset="-127"/>
              </a:rPr>
              <a:t>서버를 구축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하고 </a:t>
            </a:r>
            <a:endParaRPr lang="en-US" altLang="ko-KR" sz="1200" b="0" dirty="0" smtClean="0">
              <a:ea typeface="돋움" panose="020B0600000101010101" pitchFamily="50" charset="-127"/>
            </a:endParaRPr>
          </a:p>
          <a:p>
            <a:pPr marL="971550" lvl="1" indent="-2286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200" b="0" dirty="0" err="1" smtClean="0">
                <a:ea typeface="돋움" panose="020B0600000101010101" pitchFamily="50" charset="-127"/>
              </a:rPr>
              <a:t>스마트폰으로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 </a:t>
            </a:r>
            <a:r>
              <a:rPr lang="ko-KR" altLang="en-US" sz="1200" dirty="0" smtClean="0">
                <a:ea typeface="돋움" panose="020B0600000101010101" pitchFamily="50" charset="-127"/>
              </a:rPr>
              <a:t>바코드를 스캔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하며</a:t>
            </a:r>
            <a:r>
              <a:rPr lang="en-US" altLang="ko-KR" sz="1200" b="0" dirty="0" smtClean="0">
                <a:ea typeface="돋움" panose="020B0600000101010101" pitchFamily="50" charset="-127"/>
              </a:rPr>
              <a:t>, </a:t>
            </a:r>
          </a:p>
          <a:p>
            <a:pPr marL="971550" lvl="1" indent="-2286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200" b="0" dirty="0" err="1" smtClean="0">
                <a:ea typeface="돋움" panose="020B0600000101010101" pitchFamily="50" charset="-127"/>
              </a:rPr>
              <a:t>스캔된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 바코드를 이용하여 </a:t>
            </a:r>
            <a:r>
              <a:rPr lang="ko-KR" altLang="en-US" sz="1200" dirty="0" smtClean="0">
                <a:ea typeface="돋움" panose="020B0600000101010101" pitchFamily="50" charset="-127"/>
              </a:rPr>
              <a:t>입고와 출고작업을 수행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하고</a:t>
            </a:r>
            <a:endParaRPr lang="en-US" altLang="ko-KR" sz="1200" b="0" dirty="0" smtClean="0">
              <a:ea typeface="돋움" panose="020B0600000101010101" pitchFamily="50" charset="-127"/>
            </a:endParaRPr>
          </a:p>
          <a:p>
            <a:pPr marL="971550" lvl="1" indent="-2286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200" b="0" dirty="0" smtClean="0">
                <a:ea typeface="돋움" panose="020B0600000101010101" pitchFamily="50" charset="-127"/>
              </a:rPr>
              <a:t>입고</a:t>
            </a:r>
            <a:r>
              <a:rPr lang="en-US" altLang="ko-KR" sz="1200" b="0" dirty="0" smtClean="0">
                <a:ea typeface="돋움" panose="020B0600000101010101" pitchFamily="50" charset="-127"/>
              </a:rPr>
              <a:t>, </a:t>
            </a:r>
            <a:r>
              <a:rPr lang="ko-KR" altLang="en-US" sz="1200" b="0" dirty="0" err="1" smtClean="0">
                <a:ea typeface="돋움" panose="020B0600000101010101" pitchFamily="50" charset="-127"/>
              </a:rPr>
              <a:t>출고시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 </a:t>
            </a:r>
            <a:r>
              <a:rPr lang="ko-KR" altLang="en-US" sz="1200" dirty="0" smtClean="0">
                <a:ea typeface="돋움" panose="020B0600000101010101" pitchFamily="50" charset="-127"/>
              </a:rPr>
              <a:t>자동으로 재고가 조정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되며</a:t>
            </a:r>
            <a:r>
              <a:rPr lang="en-US" altLang="ko-KR" sz="1200" b="0" dirty="0" smtClean="0">
                <a:ea typeface="돋움" panose="020B0600000101010101" pitchFamily="50" charset="-127"/>
              </a:rPr>
              <a:t>, </a:t>
            </a:r>
          </a:p>
          <a:p>
            <a:pPr marL="971550" lvl="1" indent="-2286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200" b="0" dirty="0" smtClean="0">
                <a:ea typeface="돋움" panose="020B0600000101010101" pitchFamily="50" charset="-127"/>
              </a:rPr>
              <a:t>해당 작업내역 및 재고를 </a:t>
            </a:r>
            <a:r>
              <a:rPr lang="ko-KR" altLang="en-US" sz="1200" dirty="0" smtClean="0">
                <a:ea typeface="돋움" panose="020B0600000101010101" pitchFamily="50" charset="-127"/>
              </a:rPr>
              <a:t>조회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할 수 있는 시스템을 개발한다</a:t>
            </a:r>
            <a:r>
              <a:rPr lang="en-US" altLang="ko-KR" sz="1200" b="0" dirty="0" smtClean="0">
                <a:ea typeface="돋움" panose="020B0600000101010101" pitchFamily="50" charset="-127"/>
              </a:rPr>
              <a:t>.</a:t>
            </a:r>
            <a:endParaRPr lang="en-US" altLang="ko-KR" sz="1200" b="0" dirty="0" smtClean="0">
              <a:ea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</a:pPr>
            <a:endParaRPr lang="en-US" altLang="ko-KR" sz="1200" b="0" dirty="0">
              <a:ea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ko-KR" altLang="en-US" sz="1200" b="0" dirty="0" smtClean="0">
                <a:ea typeface="돋움" panose="020B0600000101010101" pitchFamily="50" charset="-127"/>
              </a:rPr>
              <a:t>이 과정에서 </a:t>
            </a:r>
            <a:r>
              <a:rPr lang="en-US" altLang="ko-KR" sz="1200" dirty="0" smtClean="0">
                <a:ea typeface="돋움" panose="020B0600000101010101" pitchFamily="50" charset="-127"/>
              </a:rPr>
              <a:t>S/W </a:t>
            </a:r>
            <a:r>
              <a:rPr lang="ko-KR" altLang="en-US" sz="1200" dirty="0" smtClean="0">
                <a:ea typeface="돋움" panose="020B0600000101010101" pitchFamily="50" charset="-127"/>
              </a:rPr>
              <a:t>개발 프로젝트의 개념</a:t>
            </a:r>
            <a:r>
              <a:rPr lang="en-US" altLang="ko-KR" sz="1200" dirty="0" smtClean="0">
                <a:ea typeface="돋움" panose="020B0600000101010101" pitchFamily="50" charset="-127"/>
              </a:rPr>
              <a:t>, </a:t>
            </a:r>
            <a:r>
              <a:rPr lang="ko-KR" altLang="en-US" sz="1200" dirty="0" smtClean="0">
                <a:ea typeface="돋움" panose="020B0600000101010101" pitchFamily="50" charset="-127"/>
              </a:rPr>
              <a:t>절차</a:t>
            </a:r>
            <a:r>
              <a:rPr lang="en-US" altLang="ko-KR" sz="1200" dirty="0" smtClean="0">
                <a:ea typeface="돋움" panose="020B0600000101010101" pitchFamily="50" charset="-127"/>
              </a:rPr>
              <a:t>, </a:t>
            </a:r>
            <a:r>
              <a:rPr lang="ko-KR" altLang="en-US" sz="1200" dirty="0" smtClean="0">
                <a:ea typeface="돋움" panose="020B0600000101010101" pitchFamily="50" charset="-127"/>
              </a:rPr>
              <a:t>방법을 이해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하고</a:t>
            </a:r>
            <a:r>
              <a:rPr lang="en-US" altLang="ko-KR" sz="1200" b="0" dirty="0" smtClean="0">
                <a:ea typeface="돋움" panose="020B0600000101010101" pitchFamily="50" charset="-127"/>
              </a:rPr>
              <a:t>, 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200" b="0" dirty="0" smtClean="0">
                <a:ea typeface="돋움" panose="020B0600000101010101" pitchFamily="50" charset="-127"/>
              </a:rPr>
              <a:t>각 단계에 따른 </a:t>
            </a:r>
            <a:r>
              <a:rPr lang="ko-KR" altLang="en-US" sz="1200" dirty="0" smtClean="0">
                <a:ea typeface="돋움" panose="020B0600000101010101" pitchFamily="50" charset="-127"/>
              </a:rPr>
              <a:t>준비물과 진행에 따른 개발 산출물을 </a:t>
            </a:r>
            <a:r>
              <a:rPr lang="ko-KR" altLang="en-US" sz="1200" dirty="0" smtClean="0">
                <a:ea typeface="돋움" panose="020B0600000101010101" pitchFamily="50" charset="-127"/>
              </a:rPr>
              <a:t>획득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한다</a:t>
            </a:r>
            <a:r>
              <a:rPr lang="en-US" altLang="ko-KR" sz="1200" b="0" dirty="0" smtClean="0">
                <a:ea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ko-KR" sz="1200" b="0" dirty="0">
              <a:ea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ko-KR" altLang="en-US" sz="1200" b="0" dirty="0" smtClean="0">
                <a:ea typeface="돋움" panose="020B0600000101010101" pitchFamily="50" charset="-127"/>
              </a:rPr>
              <a:t>최종적으로 실제 작동하는 시스템을 구축해 봄으로써 향후 실무에 투입되었을 때 </a:t>
            </a:r>
            <a:r>
              <a:rPr lang="ko-KR" altLang="en-US" sz="1200" dirty="0" smtClean="0">
                <a:ea typeface="돋움" panose="020B0600000101010101" pitchFamily="50" charset="-127"/>
              </a:rPr>
              <a:t>실무에 바로 적응할 수 있는 역량</a:t>
            </a:r>
            <a:r>
              <a:rPr lang="ko-KR" altLang="en-US" sz="1200" b="0" dirty="0" smtClean="0">
                <a:ea typeface="돋움" panose="020B0600000101010101" pitchFamily="50" charset="-127"/>
              </a:rPr>
              <a:t>을 기른다</a:t>
            </a:r>
            <a:r>
              <a:rPr lang="en-US" altLang="ko-KR" sz="1200" b="0" dirty="0" smtClean="0">
                <a:ea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ko-KR" sz="1200" b="0" dirty="0">
              <a:ea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</a:pPr>
            <a:endParaRPr lang="en-US" altLang="ko-KR" sz="1200" b="0" dirty="0" smtClean="0">
              <a:ea typeface="돋움" panose="020B0600000101010101" pitchFamily="50" charset="-127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71136" y="714375"/>
            <a:ext cx="984508" cy="55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2" tIns="45708" rIns="91412" bIns="45708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0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412776"/>
            <a:ext cx="7128792" cy="4968552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DB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서버를 구축한다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200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스마트폰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앱을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만든다</a:t>
            </a:r>
            <a:endParaRPr lang="en-US" altLang="ko-KR" sz="12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바코드를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스캔하는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기능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품목 및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거래처을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입력하는 기능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읽어드린 바코드를 이용해서 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출고를 수행하는 기능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입출고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수행시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자동으로 재고를 조정하는 기능</a:t>
            </a:r>
            <a:endParaRPr lang="en-US" altLang="ko-KR" sz="12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PC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용 어플리케이션을 만든다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품목 및 거래처 리스트 조회 기능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출고 리스트 조회 기능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현 재고 리스트 조회기능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71136" y="714375"/>
            <a:ext cx="2351869" cy="55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2" tIns="45708" rIns="91412" bIns="45708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프로젝트의 목표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4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060376" y="1580312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준비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1766" y="1862977"/>
            <a:ext cx="68239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개발방법론 소개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  <a:p>
            <a:pPr marL="228600" indent="-2286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프로젝트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팀구성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및 역할배정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일정수립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프로젝트 표준화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코팅규칙정의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060376" y="2658534"/>
            <a:ext cx="6815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분석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48408" y="2931624"/>
            <a:ext cx="65359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업무분석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요구사항 정의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요구사항 명세서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 분석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058516" y="3401290"/>
            <a:ext cx="6815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설계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48408" y="3687060"/>
            <a:ext cx="61057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설계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(DB, Table), UI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설계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(Web, App)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057797" y="4124996"/>
            <a:ext cx="6815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구현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45829" y="4401524"/>
            <a:ext cx="6538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개발환경설정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DB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설정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단위프로그램 개발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통합프로그램 개발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1057797" y="4761239"/>
            <a:ext cx="8322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테스트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48408" y="5050135"/>
            <a:ext cx="75299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단위테스트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통합테스트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1053734" y="5475703"/>
            <a:ext cx="18902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프로젝트 완료 및 발표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41766" y="5703779"/>
            <a:ext cx="65426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프로젝트 산출물 정리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보고서 작성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발표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71136" y="714375"/>
            <a:ext cx="2608350" cy="55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2" tIns="45708" rIns="91412" bIns="45708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진행순서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1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4">
            <a:extLst>
              <a:ext uri="{FF2B5EF4-FFF2-40B4-BE49-F238E27FC236}">
                <a16:creationId xmlns=""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309055" y="2297361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99" name="Circle: Hollow 2">
              <a:extLst>
                <a:ext uri="{FF2B5EF4-FFF2-40B4-BE49-F238E27FC236}">
                  <a16:creationId xmlns=""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Oval 3">
              <a:extLst>
                <a:ext uri="{FF2B5EF4-FFF2-40B4-BE49-F238E27FC236}">
                  <a16:creationId xmlns=""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5">
            <a:extLst>
              <a:ext uri="{FF2B5EF4-FFF2-40B4-BE49-F238E27FC236}">
                <a16:creationId xmlns=""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478533" y="2283075"/>
            <a:ext cx="8255546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6">
            <a:extLst>
              <a:ext uri="{FF2B5EF4-FFF2-40B4-BE49-F238E27FC236}">
                <a16:creationId xmlns=""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529795" y="2671591"/>
            <a:ext cx="8204283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8">
            <a:extLst>
              <a:ext uri="{FF2B5EF4-FFF2-40B4-BE49-F238E27FC236}">
                <a16:creationId xmlns=""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8494191" y="2278684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4" name="Circle: Hollow 9">
              <a:extLst>
                <a:ext uri="{FF2B5EF4-FFF2-40B4-BE49-F238E27FC236}">
                  <a16:creationId xmlns=""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Oval 10">
              <a:extLst>
                <a:ext uri="{FF2B5EF4-FFF2-40B4-BE49-F238E27FC236}">
                  <a16:creationId xmlns=""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Oval 7">
            <a:extLst>
              <a:ext uri="{FF2B5EF4-FFF2-40B4-BE49-F238E27FC236}">
                <a16:creationId xmlns=""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4302939" y="2347963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7" name="Oval 8">
            <a:extLst>
              <a:ext uri="{FF2B5EF4-FFF2-40B4-BE49-F238E27FC236}">
                <a16:creationId xmlns=""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5787412" y="2347963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8" name="Oval 9">
            <a:extLst>
              <a:ext uri="{FF2B5EF4-FFF2-40B4-BE49-F238E27FC236}">
                <a16:creationId xmlns=""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7302582" y="2347963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9" name="Oval 12">
            <a:extLst>
              <a:ext uri="{FF2B5EF4-FFF2-40B4-BE49-F238E27FC236}">
                <a16:creationId xmlns=""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1662835" y="2347963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0" name="Oval 13">
            <a:extLst>
              <a:ext uri="{FF2B5EF4-FFF2-40B4-BE49-F238E27FC236}">
                <a16:creationId xmlns=""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2793758" y="2347963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1" name="Oval 113">
            <a:extLst>
              <a:ext uri="{FF2B5EF4-FFF2-40B4-BE49-F238E27FC236}">
                <a16:creationId xmlns=""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2610003" y="3063553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12" name="Group 5">
            <a:extLst>
              <a:ext uri="{FF2B5EF4-FFF2-40B4-BE49-F238E27FC236}">
                <a16:creationId xmlns="" xmlns:a16="http://schemas.microsoft.com/office/drawing/2014/main" id="{68DB03E9-E73C-4931-B713-AE590DD1FEE9}"/>
              </a:ext>
            </a:extLst>
          </p:cNvPr>
          <p:cNvGrpSpPr/>
          <p:nvPr/>
        </p:nvGrpSpPr>
        <p:grpSpPr>
          <a:xfrm>
            <a:off x="2298159" y="3891369"/>
            <a:ext cx="1550267" cy="717139"/>
            <a:chOff x="2676933" y="3348115"/>
            <a:chExt cx="1550267" cy="717139"/>
          </a:xfrm>
        </p:grpSpPr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977C9AC5-BDD4-4F68-B24D-5489F038CA81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웹디자인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D11778EE-ECBA-44D6-9C55-EDAECFEABB39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세부페이지 구성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디자인 설계</a:t>
              </a:r>
            </a:p>
          </p:txBody>
        </p:sp>
      </p:grpSp>
      <p:cxnSp>
        <p:nvCxnSpPr>
          <p:cNvPr id="115" name="Straight Arrow Connector 115">
            <a:extLst>
              <a:ext uri="{FF2B5EF4-FFF2-40B4-BE49-F238E27FC236}">
                <a16:creationId xmlns=""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2937758" y="2725484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9">
            <a:extLst>
              <a:ext uri="{FF2B5EF4-FFF2-40B4-BE49-F238E27FC236}">
                <a16:creationId xmlns=""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5632018" y="3045588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17" name="Group 15">
            <a:extLst>
              <a:ext uri="{FF2B5EF4-FFF2-40B4-BE49-F238E27FC236}">
                <a16:creationId xmlns="" xmlns:a16="http://schemas.microsoft.com/office/drawing/2014/main" id="{2A5BB4C8-E69F-45C8-A663-C258CC19F233}"/>
              </a:ext>
            </a:extLst>
          </p:cNvPr>
          <p:cNvGrpSpPr/>
          <p:nvPr/>
        </p:nvGrpSpPr>
        <p:grpSpPr>
          <a:xfrm>
            <a:off x="5198884" y="3819084"/>
            <a:ext cx="1550267" cy="717139"/>
            <a:chOff x="4898136" y="3349274"/>
            <a:chExt cx="1550267" cy="717139"/>
          </a:xfrm>
        </p:grpSpPr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078EF781-76A1-4B0F-A911-4E1AEBF5122C}"/>
                </a:ext>
              </a:extLst>
            </p:cNvPr>
            <p:cNvSpPr txBox="1"/>
            <p:nvPr/>
          </p:nvSpPr>
          <p:spPr>
            <a:xfrm>
              <a:off x="4898136" y="3349274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서버 연동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789098CB-95E4-43CE-84B8-A26CABB013A6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AWS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활용 서버연결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MySQL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20" name="Straight Arrow Connector 121">
            <a:extLst>
              <a:ext uri="{FF2B5EF4-FFF2-40B4-BE49-F238E27FC236}">
                <a16:creationId xmlns=""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5959774" y="2707525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5">
            <a:extLst>
              <a:ext uri="{FF2B5EF4-FFF2-40B4-BE49-F238E27FC236}">
                <a16:creationId xmlns=""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8371171" y="3019382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2" name="Straight Arrow Connector 127">
            <a:extLst>
              <a:ext uri="{FF2B5EF4-FFF2-40B4-BE49-F238E27FC236}">
                <a16:creationId xmlns=""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8713847" y="2715664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31">
            <a:extLst>
              <a:ext uri="{FF2B5EF4-FFF2-40B4-BE49-F238E27FC236}">
                <a16:creationId xmlns=""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1483814" y="477880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124" name="Straight Arrow Connector 133">
            <a:extLst>
              <a:ext uri="{FF2B5EF4-FFF2-40B4-BE49-F238E27FC236}">
                <a16:creationId xmlns=""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H="1" flipV="1">
            <a:off x="1800566" y="2683376"/>
            <a:ext cx="5513" cy="2094015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50">
            <a:extLst>
              <a:ext uri="{FF2B5EF4-FFF2-40B4-BE49-F238E27FC236}">
                <a16:creationId xmlns=""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4153223" y="4778800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126" name="Straight Arrow Connector 152">
            <a:extLst>
              <a:ext uri="{FF2B5EF4-FFF2-40B4-BE49-F238E27FC236}">
                <a16:creationId xmlns="" xmlns:a16="http://schemas.microsoft.com/office/drawing/2014/main" id="{3BD7EB61-FC9A-46D2-91EA-CF68F7E5CB48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4461140" y="2685243"/>
            <a:ext cx="34083" cy="2093557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56">
            <a:extLst>
              <a:ext uri="{FF2B5EF4-FFF2-40B4-BE49-F238E27FC236}">
                <a16:creationId xmlns=""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7194945" y="477880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128" name="Straight Arrow Connector 158">
            <a:extLst>
              <a:ext uri="{FF2B5EF4-FFF2-40B4-BE49-F238E27FC236}">
                <a16:creationId xmlns="" xmlns:a16="http://schemas.microsoft.com/office/drawing/2014/main" id="{3013CF37-13D8-4226-AC88-43D47A4D108D}"/>
              </a:ext>
            </a:extLst>
          </p:cNvPr>
          <p:cNvCxnSpPr>
            <a:cxnSpLocks/>
            <a:stCxn id="127" idx="0"/>
          </p:cNvCxnSpPr>
          <p:nvPr/>
        </p:nvCxnSpPr>
        <p:spPr>
          <a:xfrm flipH="1" flipV="1">
            <a:off x="7462603" y="2693497"/>
            <a:ext cx="74342" cy="2085303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E5020811-3675-4699-9BEC-BF3FF46B4D6E}"/>
              </a:ext>
            </a:extLst>
          </p:cNvPr>
          <p:cNvSpPr txBox="1"/>
          <p:nvPr/>
        </p:nvSpPr>
        <p:spPr>
          <a:xfrm>
            <a:off x="8117695" y="1817121"/>
            <a:ext cx="9326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완성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2C63DBE5-49DB-4424-B2AE-F0EB5268B9D9}"/>
              </a:ext>
            </a:extLst>
          </p:cNvPr>
          <p:cNvSpPr txBox="1"/>
          <p:nvPr/>
        </p:nvSpPr>
        <p:spPr>
          <a:xfrm>
            <a:off x="6867207" y="1847863"/>
            <a:ext cx="1011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테스트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FF35ACB-0426-4778-AE2E-D206CDC17397}"/>
              </a:ext>
            </a:extLst>
          </p:cNvPr>
          <p:cNvSpPr txBox="1"/>
          <p:nvPr/>
        </p:nvSpPr>
        <p:spPr>
          <a:xfrm>
            <a:off x="5391027" y="1826896"/>
            <a:ext cx="9326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구현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A37C30B9-71E7-429C-87DB-DCB17808D950}"/>
              </a:ext>
            </a:extLst>
          </p:cNvPr>
          <p:cNvSpPr txBox="1"/>
          <p:nvPr/>
        </p:nvSpPr>
        <p:spPr>
          <a:xfrm>
            <a:off x="3838677" y="1826896"/>
            <a:ext cx="1011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개발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2C44BB62-FCF4-42C9-AB39-6764E5A9A687}"/>
              </a:ext>
            </a:extLst>
          </p:cNvPr>
          <p:cNvSpPr txBox="1"/>
          <p:nvPr/>
        </p:nvSpPr>
        <p:spPr>
          <a:xfrm>
            <a:off x="2402051" y="1826896"/>
            <a:ext cx="97018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디자인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86928A80-3668-45FE-879A-7F828F293C9F}"/>
              </a:ext>
            </a:extLst>
          </p:cNvPr>
          <p:cNvSpPr txBox="1"/>
          <p:nvPr/>
        </p:nvSpPr>
        <p:spPr>
          <a:xfrm>
            <a:off x="1043791" y="1828694"/>
            <a:ext cx="13183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기획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/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분석</a:t>
            </a:r>
          </a:p>
        </p:txBody>
      </p:sp>
      <p:sp>
        <p:nvSpPr>
          <p:cNvPr id="135" name="Rectangle 7">
            <a:extLst>
              <a:ext uri="{FF2B5EF4-FFF2-40B4-BE49-F238E27FC236}">
                <a16:creationId xmlns="" xmlns:a16="http://schemas.microsoft.com/office/drawing/2014/main" id="{C9E00C0B-1AD0-4DEC-8569-C1B4C4906912}"/>
              </a:ext>
            </a:extLst>
          </p:cNvPr>
          <p:cNvSpPr/>
          <p:nvPr/>
        </p:nvSpPr>
        <p:spPr>
          <a:xfrm>
            <a:off x="1668906" y="494787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6" name="Rounded Rectangle 27">
            <a:extLst>
              <a:ext uri="{FF2B5EF4-FFF2-40B4-BE49-F238E27FC236}">
                <a16:creationId xmlns="" xmlns:a16="http://schemas.microsoft.com/office/drawing/2014/main" id="{70F4ED28-041B-4162-8304-24DC4110682B}"/>
              </a:ext>
            </a:extLst>
          </p:cNvPr>
          <p:cNvSpPr/>
          <p:nvPr/>
        </p:nvSpPr>
        <p:spPr>
          <a:xfrm>
            <a:off x="2743010" y="3247441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7" name="Rounded Rectangle 7">
            <a:extLst>
              <a:ext uri="{FF2B5EF4-FFF2-40B4-BE49-F238E27FC236}">
                <a16:creationId xmlns="" xmlns:a16="http://schemas.microsoft.com/office/drawing/2014/main" id="{D66415AA-C1E4-4C40-A935-D9B09B6255FD}"/>
              </a:ext>
            </a:extLst>
          </p:cNvPr>
          <p:cNvSpPr/>
          <p:nvPr/>
        </p:nvSpPr>
        <p:spPr>
          <a:xfrm>
            <a:off x="5787289" y="3213918"/>
            <a:ext cx="373459" cy="3222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8" name="Round Same Side Corner Rectangle 36">
            <a:extLst>
              <a:ext uri="{FF2B5EF4-FFF2-40B4-BE49-F238E27FC236}">
                <a16:creationId xmlns=""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7361172" y="498632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9" name="Oval 113">
            <a:extLst>
              <a:ext uri="{FF2B5EF4-FFF2-40B4-BE49-F238E27FC236}">
                <a16:creationId xmlns=""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57084" y="3044491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140" name="Straight Arrow Connector 115">
            <a:extLst>
              <a:ext uri="{FF2B5EF4-FFF2-40B4-BE49-F238E27FC236}">
                <a16:creationId xmlns=""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499084" y="2750594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D5423D9B-8F85-492A-B36F-7886CAF47ECF}"/>
              </a:ext>
            </a:extLst>
          </p:cNvPr>
          <p:cNvSpPr txBox="1"/>
          <p:nvPr/>
        </p:nvSpPr>
        <p:spPr>
          <a:xfrm>
            <a:off x="52689" y="1826896"/>
            <a:ext cx="12055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준비</a:t>
            </a:r>
          </a:p>
        </p:txBody>
      </p:sp>
      <p:sp>
        <p:nvSpPr>
          <p:cNvPr id="142" name="Rectangle 9">
            <a:extLst>
              <a:ext uri="{FF2B5EF4-FFF2-40B4-BE49-F238E27FC236}">
                <a16:creationId xmlns="" xmlns:a16="http://schemas.microsoft.com/office/drawing/2014/main" id="{438AFCCA-4CBE-468E-B03A-38DC9C25DF0B}"/>
              </a:ext>
            </a:extLst>
          </p:cNvPr>
          <p:cNvSpPr/>
          <p:nvPr/>
        </p:nvSpPr>
        <p:spPr>
          <a:xfrm>
            <a:off x="309055" y="3206989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0E7B213A-12AC-4948-B069-E6601E75B905}"/>
              </a:ext>
            </a:extLst>
          </p:cNvPr>
          <p:cNvSpPr txBox="1"/>
          <p:nvPr/>
        </p:nvSpPr>
        <p:spPr>
          <a:xfrm>
            <a:off x="-30485" y="1417826"/>
            <a:ext cx="13276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1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Arial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4768F3A6-2BF8-47BA-B500-ECD762D86D51}"/>
              </a:ext>
            </a:extLst>
          </p:cNvPr>
          <p:cNvSpPr txBox="1"/>
          <p:nvPr/>
        </p:nvSpPr>
        <p:spPr>
          <a:xfrm>
            <a:off x="1259632" y="1426786"/>
            <a:ext cx="18136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2 ~ 3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Arial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D9F88934-F168-49D4-9525-0D7B46E2F71B}"/>
              </a:ext>
            </a:extLst>
          </p:cNvPr>
          <p:cNvSpPr txBox="1"/>
          <p:nvPr/>
        </p:nvSpPr>
        <p:spPr>
          <a:xfrm>
            <a:off x="3598775" y="1443642"/>
            <a:ext cx="14226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4 ~ 6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08CBB425-AEDC-4ED4-A677-45DABF6D40DF}"/>
              </a:ext>
            </a:extLst>
          </p:cNvPr>
          <p:cNvSpPr txBox="1"/>
          <p:nvPr/>
        </p:nvSpPr>
        <p:spPr>
          <a:xfrm>
            <a:off x="5217256" y="1442219"/>
            <a:ext cx="13276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7~9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Arial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1D27E3EE-B92B-471B-AE27-32C38B1C72F2}"/>
              </a:ext>
            </a:extLst>
          </p:cNvPr>
          <p:cNvSpPr txBox="1"/>
          <p:nvPr/>
        </p:nvSpPr>
        <p:spPr>
          <a:xfrm>
            <a:off x="6679854" y="1428393"/>
            <a:ext cx="13276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10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Arial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B0319221-5098-4661-99AA-F144AE6AFBA0}"/>
              </a:ext>
            </a:extLst>
          </p:cNvPr>
          <p:cNvSpPr txBox="1"/>
          <p:nvPr/>
        </p:nvSpPr>
        <p:spPr>
          <a:xfrm>
            <a:off x="7911030" y="1403372"/>
            <a:ext cx="13276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11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Arial" pitchFamily="34" charset="0"/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CD691D80-4A9C-454B-8C52-24342E678E1A}"/>
              </a:ext>
            </a:extLst>
          </p:cNvPr>
          <p:cNvCxnSpPr/>
          <p:nvPr/>
        </p:nvCxnSpPr>
        <p:spPr>
          <a:xfrm>
            <a:off x="1065535" y="1378834"/>
            <a:ext cx="0" cy="85150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490F2C8E-33A0-479B-B160-268D4C15335A}"/>
              </a:ext>
            </a:extLst>
          </p:cNvPr>
          <p:cNvCxnSpPr/>
          <p:nvPr/>
        </p:nvCxnSpPr>
        <p:spPr>
          <a:xfrm>
            <a:off x="3367169" y="1310787"/>
            <a:ext cx="0" cy="936652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Block Arc 25">
            <a:extLst>
              <a:ext uri="{FF2B5EF4-FFF2-40B4-BE49-F238E27FC236}">
                <a16:creationId xmlns="" xmlns:a16="http://schemas.microsoft.com/office/drawing/2014/main" id="{90ADCFAD-DA43-4EE7-BA58-1B4D3C89A8B3}"/>
              </a:ext>
            </a:extLst>
          </p:cNvPr>
          <p:cNvSpPr/>
          <p:nvPr/>
        </p:nvSpPr>
        <p:spPr>
          <a:xfrm>
            <a:off x="4369269" y="4923657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Freeform 32">
            <a:extLst>
              <a:ext uri="{FF2B5EF4-FFF2-40B4-BE49-F238E27FC236}">
                <a16:creationId xmlns="" xmlns:a16="http://schemas.microsoft.com/office/drawing/2014/main" id="{51EE2F85-B6CA-46B7-A2BB-4A13055E7249}"/>
              </a:ext>
            </a:extLst>
          </p:cNvPr>
          <p:cNvSpPr>
            <a:spLocks noChangeAspect="1"/>
          </p:cNvSpPr>
          <p:nvPr/>
        </p:nvSpPr>
        <p:spPr>
          <a:xfrm>
            <a:off x="8494191" y="3120633"/>
            <a:ext cx="432331" cy="39600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59" name="Group 5">
            <a:extLst>
              <a:ext uri="{FF2B5EF4-FFF2-40B4-BE49-F238E27FC236}">
                <a16:creationId xmlns="" xmlns:a16="http://schemas.microsoft.com/office/drawing/2014/main" id="{F2B4ABED-A1BD-4C16-8B53-0818FC1DD935}"/>
              </a:ext>
            </a:extLst>
          </p:cNvPr>
          <p:cNvGrpSpPr/>
          <p:nvPr/>
        </p:nvGrpSpPr>
        <p:grpSpPr>
          <a:xfrm>
            <a:off x="-99000" y="3788798"/>
            <a:ext cx="1687932" cy="901805"/>
            <a:chOff x="2676933" y="3348115"/>
            <a:chExt cx="1550267" cy="901805"/>
          </a:xfrm>
        </p:grpSpPr>
        <p:sp>
          <p:nvSpPr>
            <p:cNvPr id="160" name="TextBox 159">
              <a:extLst>
                <a:ext uri="{FF2B5EF4-FFF2-40B4-BE49-F238E27FC236}">
                  <a16:creationId xmlns="" xmlns:a16="http://schemas.microsoft.com/office/drawing/2014/main" id="{D6358BDD-DD7B-40E5-A7E6-B120D037861D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Meeting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="" xmlns:a16="http://schemas.microsoft.com/office/drawing/2014/main" id="{3111809C-4391-44F7-98BD-E061958DD2E1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목표 컨셉 협의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/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요구사항 수집 및 정의</a:t>
              </a:r>
            </a:p>
          </p:txBody>
        </p:sp>
      </p:grpSp>
      <p:grpSp>
        <p:nvGrpSpPr>
          <p:cNvPr id="165" name="Group 4">
            <a:extLst>
              <a:ext uri="{FF2B5EF4-FFF2-40B4-BE49-F238E27FC236}">
                <a16:creationId xmlns="" xmlns:a16="http://schemas.microsoft.com/office/drawing/2014/main" id="{DF9EDD2A-3426-4A3E-BB5A-3D266B5A5919}"/>
              </a:ext>
            </a:extLst>
          </p:cNvPr>
          <p:cNvGrpSpPr/>
          <p:nvPr/>
        </p:nvGrpSpPr>
        <p:grpSpPr>
          <a:xfrm>
            <a:off x="1065535" y="5531947"/>
            <a:ext cx="1550267" cy="1086471"/>
            <a:chOff x="1570525" y="4862808"/>
            <a:chExt cx="1550267" cy="1086471"/>
          </a:xfrm>
        </p:grpSpPr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444999C8-0638-49CF-B338-BEB18702EE2E}"/>
                </a:ext>
              </a:extLst>
            </p:cNvPr>
            <p:cNvSpPr txBox="1"/>
            <p:nvPr/>
          </p:nvSpPr>
          <p:spPr>
            <a:xfrm>
              <a:off x="1570525" y="4862808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UI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기획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="" xmlns:a16="http://schemas.microsoft.com/office/drawing/2014/main" id="{DD9846EC-9F76-4479-BAAE-5C74EE4A5693}"/>
                </a:ext>
              </a:extLst>
            </p:cNvPr>
            <p:cNvSpPr txBox="1"/>
            <p:nvPr/>
          </p:nvSpPr>
          <p:spPr>
            <a:xfrm>
              <a:off x="1570525" y="5118282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기능분석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요구사항 정의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요구사항 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설계</a:t>
              </a:r>
            </a:p>
          </p:txBody>
        </p:sp>
      </p:grpSp>
      <p:grpSp>
        <p:nvGrpSpPr>
          <p:cNvPr id="171" name="Group 17">
            <a:extLst>
              <a:ext uri="{FF2B5EF4-FFF2-40B4-BE49-F238E27FC236}">
                <a16:creationId xmlns="" xmlns:a16="http://schemas.microsoft.com/office/drawing/2014/main" id="{7F621EA8-D715-4A52-AE06-08AE772E3D30}"/>
              </a:ext>
            </a:extLst>
          </p:cNvPr>
          <p:cNvGrpSpPr/>
          <p:nvPr/>
        </p:nvGrpSpPr>
        <p:grpSpPr>
          <a:xfrm>
            <a:off x="8396014" y="3819084"/>
            <a:ext cx="676127" cy="532473"/>
            <a:chOff x="7119339" y="3350432"/>
            <a:chExt cx="1550267" cy="532473"/>
          </a:xfrm>
        </p:grpSpPr>
        <p:sp>
          <p:nvSpPr>
            <p:cNvPr id="172" name="TextBox 171">
              <a:extLst>
                <a:ext uri="{FF2B5EF4-FFF2-40B4-BE49-F238E27FC236}">
                  <a16:creationId xmlns="" xmlns:a16="http://schemas.microsoft.com/office/drawing/2014/main" id="{A27560A5-EAB1-46B5-B774-8809BFA4015B}"/>
                </a:ext>
              </a:extLst>
            </p:cNvPr>
            <p:cNvSpPr txBox="1"/>
            <p:nvPr/>
          </p:nvSpPr>
          <p:spPr>
            <a:xfrm>
              <a:off x="7119339" y="33504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완성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79F278A3-5E58-41C4-AE56-2E037BD27C3B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최종본</a:t>
              </a:r>
            </a:p>
          </p:txBody>
        </p:sp>
      </p:grpSp>
      <p:grpSp>
        <p:nvGrpSpPr>
          <p:cNvPr id="174" name="Group 14">
            <a:extLst>
              <a:ext uri="{FF2B5EF4-FFF2-40B4-BE49-F238E27FC236}">
                <a16:creationId xmlns="" xmlns:a16="http://schemas.microsoft.com/office/drawing/2014/main" id="{2A4385A5-1B53-43D8-B873-59F91B8A145F}"/>
              </a:ext>
            </a:extLst>
          </p:cNvPr>
          <p:cNvGrpSpPr/>
          <p:nvPr/>
        </p:nvGrpSpPr>
        <p:grpSpPr>
          <a:xfrm>
            <a:off x="3838677" y="5462800"/>
            <a:ext cx="1650890" cy="901805"/>
            <a:chOff x="3790962" y="4859332"/>
            <a:chExt cx="1550267" cy="901805"/>
          </a:xfrm>
        </p:grpSpPr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36FFF08B-405C-4CBB-8233-B43406C1174D}"/>
                </a:ext>
              </a:extLst>
            </p:cNvPr>
            <p:cNvSpPr txBox="1"/>
            <p:nvPr/>
          </p:nvSpPr>
          <p:spPr>
            <a:xfrm>
              <a:off x="3790962" y="48593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Web/App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설계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="" xmlns:a16="http://schemas.microsoft.com/office/drawing/2014/main" id="{6119C86A-1B94-4F2E-A507-60F2524EA1BD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기반 웹페이지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 Inventor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활용</a:t>
              </a:r>
            </a:p>
          </p:txBody>
        </p:sp>
      </p:grpSp>
      <p:grpSp>
        <p:nvGrpSpPr>
          <p:cNvPr id="177" name="Group 16">
            <a:extLst>
              <a:ext uri="{FF2B5EF4-FFF2-40B4-BE49-F238E27FC236}">
                <a16:creationId xmlns="" xmlns:a16="http://schemas.microsoft.com/office/drawing/2014/main" id="{CB32DB25-DE8B-428F-81E4-F4D42E744759}"/>
              </a:ext>
            </a:extLst>
          </p:cNvPr>
          <p:cNvGrpSpPr/>
          <p:nvPr/>
        </p:nvGrpSpPr>
        <p:grpSpPr>
          <a:xfrm>
            <a:off x="6820904" y="5531947"/>
            <a:ext cx="1550267" cy="901805"/>
            <a:chOff x="6011399" y="4855856"/>
            <a:chExt cx="1550267" cy="901805"/>
          </a:xfrm>
        </p:grpSpPr>
        <p:sp>
          <p:nvSpPr>
            <p:cNvPr id="178" name="TextBox 177">
              <a:extLst>
                <a:ext uri="{FF2B5EF4-FFF2-40B4-BE49-F238E27FC236}">
                  <a16:creationId xmlns="" xmlns:a16="http://schemas.microsoft.com/office/drawing/2014/main" id="{8CA9AF05-6744-4C4B-8B06-87B3EBDE4839}"/>
                </a:ext>
              </a:extLst>
            </p:cNvPr>
            <p:cNvSpPr txBox="1"/>
            <p:nvPr/>
          </p:nvSpPr>
          <p:spPr>
            <a:xfrm>
              <a:off x="6011399" y="4855856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통합테스트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="" xmlns:a16="http://schemas.microsoft.com/office/drawing/2014/main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UX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테스트 및 개선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오류 수정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PPT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제작</a:t>
              </a: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490F2C8E-33A0-479B-B160-268D4C15335A}"/>
              </a:ext>
            </a:extLst>
          </p:cNvPr>
          <p:cNvCxnSpPr/>
          <p:nvPr/>
        </p:nvCxnSpPr>
        <p:spPr>
          <a:xfrm>
            <a:off x="5016704" y="1302316"/>
            <a:ext cx="0" cy="936652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90F2C8E-33A0-479B-B160-268D4C15335A}"/>
              </a:ext>
            </a:extLst>
          </p:cNvPr>
          <p:cNvCxnSpPr/>
          <p:nvPr/>
        </p:nvCxnSpPr>
        <p:spPr>
          <a:xfrm>
            <a:off x="6675173" y="1293685"/>
            <a:ext cx="0" cy="936652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490F2C8E-33A0-479B-B160-268D4C15335A}"/>
              </a:ext>
            </a:extLst>
          </p:cNvPr>
          <p:cNvCxnSpPr/>
          <p:nvPr/>
        </p:nvCxnSpPr>
        <p:spPr>
          <a:xfrm>
            <a:off x="7896824" y="1293685"/>
            <a:ext cx="0" cy="936652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471136" y="714375"/>
            <a:ext cx="2095389" cy="55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2" tIns="45708" rIns="91412" bIns="45708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7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6F092B2-1185-4FB4-8699-F8031FED52D8}"/>
              </a:ext>
            </a:extLst>
          </p:cNvPr>
          <p:cNvGrpSpPr/>
          <p:nvPr/>
        </p:nvGrpSpPr>
        <p:grpSpPr>
          <a:xfrm>
            <a:off x="971600" y="1344503"/>
            <a:ext cx="7992888" cy="5054734"/>
            <a:chOff x="-548507" y="477868"/>
            <a:chExt cx="11570449" cy="6357177"/>
          </a:xfrm>
        </p:grpSpPr>
        <p:sp>
          <p:nvSpPr>
            <p:cNvPr id="5" name="Freeform: Shape 17">
              <a:extLst>
                <a:ext uri="{FF2B5EF4-FFF2-40B4-BE49-F238E27FC236}">
                  <a16:creationId xmlns="" xmlns:a16="http://schemas.microsoft.com/office/drawing/2014/main" id="{5DFF73D6-AA43-4632-A326-3298491E849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8">
              <a:extLst>
                <a:ext uri="{FF2B5EF4-FFF2-40B4-BE49-F238E27FC236}">
                  <a16:creationId xmlns="" xmlns:a16="http://schemas.microsoft.com/office/drawing/2014/main" id="{75E4DC80-B970-4142-BD00-8C59BF22FE7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9">
              <a:extLst>
                <a:ext uri="{FF2B5EF4-FFF2-40B4-BE49-F238E27FC236}">
                  <a16:creationId xmlns="" xmlns:a16="http://schemas.microsoft.com/office/drawing/2014/main" id="{7736B84D-4C4B-47EE-83D1-7D60126CBB0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0">
              <a:extLst>
                <a:ext uri="{FF2B5EF4-FFF2-40B4-BE49-F238E27FC236}">
                  <a16:creationId xmlns="" xmlns:a16="http://schemas.microsoft.com/office/drawing/2014/main" id="{566297BC-2716-492D-9468-7091160D21C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1">
              <a:extLst>
                <a:ext uri="{FF2B5EF4-FFF2-40B4-BE49-F238E27FC236}">
                  <a16:creationId xmlns="" xmlns:a16="http://schemas.microsoft.com/office/drawing/2014/main" id="{4311E2C6-AF2F-430F-972E-04571E744E2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="" xmlns:a16="http://schemas.microsoft.com/office/drawing/2014/main" id="{EDEA246E-B14A-412C-BCB9-F44203F29B7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27">
                <a:extLst>
                  <a:ext uri="{FF2B5EF4-FFF2-40B4-BE49-F238E27FC236}">
                    <a16:creationId xmlns="" xmlns:a16="http://schemas.microsoft.com/office/drawing/2014/main" id="{CA4FA383-7364-441D-A843-36E5849F3E6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28">
                <a:extLst>
                  <a:ext uri="{FF2B5EF4-FFF2-40B4-BE49-F238E27FC236}">
                    <a16:creationId xmlns="" xmlns:a16="http://schemas.microsoft.com/office/drawing/2014/main" id="{A356A470-A778-4147-913C-322F5EB45B9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3C267530-5F4C-4AD4-A78F-FED0E586C34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5">
                <a:extLst>
                  <a:ext uri="{FF2B5EF4-FFF2-40B4-BE49-F238E27FC236}">
                    <a16:creationId xmlns="" xmlns:a16="http://schemas.microsoft.com/office/drawing/2014/main" id="{11B52E7D-FDA6-42AD-B3B9-3C98FA803D8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26">
                <a:extLst>
                  <a:ext uri="{FF2B5EF4-FFF2-40B4-BE49-F238E27FC236}">
                    <a16:creationId xmlns="" xmlns:a16="http://schemas.microsoft.com/office/drawing/2014/main" id="{11FFF1EE-4C32-4E77-99EB-ACED178D895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24">
              <a:extLst>
                <a:ext uri="{FF2B5EF4-FFF2-40B4-BE49-F238E27FC236}">
                  <a16:creationId xmlns="" xmlns:a16="http://schemas.microsoft.com/office/drawing/2014/main" id="{753AA285-F109-44E8-9F97-DF853DC5691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14" y="1680257"/>
            <a:ext cx="5722181" cy="397671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799D645-BF16-4001-9248-838F20C2E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6" y="2006749"/>
            <a:ext cx="2417970" cy="4284474"/>
          </a:xfrm>
          <a:prstGeom prst="rect">
            <a:avLst/>
          </a:prstGeom>
        </p:spPr>
      </p:pic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71136" y="714375"/>
            <a:ext cx="2351869" cy="55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2" tIns="45708" rIns="91412" bIns="45708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목표시스템 예시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5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043608" y="1412776"/>
            <a:ext cx="6779096" cy="384502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산업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스마트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팩토리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현장에서의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바코드 및 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RF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등 매개체의 활용도를 이해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프로젝트를 진행하며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프로젝트에 대한 이해도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 높인다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툴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및 개발언어에 대한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기술 및 숙련도를 올린다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단계별 산출물을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정리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하여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취업 </a:t>
            </a:r>
            <a:r>
              <a:rPr lang="ko-KR" altLang="en-US" sz="1200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면접시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활용할 수 있는 포트폴리오를 구축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실제 시스템을 구축해 봄으로써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실무에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투입 시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쉽게 적응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할 수 있는 역량을 기른다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각 팀원간 역할 분담으로 분할 개발을 경험함으로써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팀 작업을 경험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71136" y="714375"/>
            <a:ext cx="1497469" cy="55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2" tIns="45708" rIns="91412" bIns="45708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기대효과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52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523</Words>
  <Application>Microsoft Office PowerPoint</Application>
  <PresentationFormat>화면 슬라이드 쇼(4:3)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맑은 고딕</vt:lpstr>
      <vt:lpstr>HY견명조</vt:lpstr>
      <vt:lpstr>Helvetica</vt:lpstr>
      <vt:lpstr>돋움</vt:lpstr>
      <vt:lpstr>HY헤드라인M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Yoon Jongpil</cp:lastModifiedBy>
  <cp:revision>76</cp:revision>
  <dcterms:created xsi:type="dcterms:W3CDTF">2013-12-04T08:36:26Z</dcterms:created>
  <dcterms:modified xsi:type="dcterms:W3CDTF">2020-07-10T01:20:04Z</dcterms:modified>
</cp:coreProperties>
</file>