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61" r:id="rId4"/>
    <p:sldId id="269" r:id="rId5"/>
    <p:sldId id="270" r:id="rId6"/>
    <p:sldId id="272" r:id="rId7"/>
    <p:sldId id="271" r:id="rId8"/>
    <p:sldId id="273" r:id="rId9"/>
    <p:sldId id="264" r:id="rId10"/>
    <p:sldId id="267" r:id="rId11"/>
    <p:sldId id="266" r:id="rId12"/>
    <p:sldId id="265" r:id="rId13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7C80"/>
    <a:srgbClr val="FF9933"/>
    <a:srgbClr val="968F00"/>
    <a:srgbClr val="FFF100"/>
    <a:srgbClr val="33CC33"/>
    <a:srgbClr val="00688F"/>
    <a:srgbClr val="009BC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3294" autoAdjust="0"/>
  </p:normalViewPr>
  <p:slideViewPr>
    <p:cSldViewPr snapToGrid="0">
      <p:cViewPr varScale="1">
        <p:scale>
          <a:sx n="104" d="100"/>
          <a:sy n="104" d="100"/>
        </p:scale>
        <p:origin x="1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553BFC01-D46A-4854-86C4-9D6871DF938D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7388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CCD58E52-6CA8-435E-BA0A-D3391119C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6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E52-6CA8-435E-BA0A-D3391119C8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6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E52-6CA8-435E-BA0A-D3391119C8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20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E52-6CA8-435E-BA0A-D3391119C8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E52-6CA8-435E-BA0A-D3391119C8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9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E52-6CA8-435E-BA0A-D3391119C8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4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E52-6CA8-435E-BA0A-D3391119C8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7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E52-6CA8-435E-BA0A-D3391119C8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05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58E52-6CA8-435E-BA0A-D3391119C8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95448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1C87-E866-4A81-8ADF-D8DC34C1BB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1916113"/>
            <a:ext cx="9144000" cy="433387"/>
          </a:xfrm>
          <a:prstGeom prst="rect">
            <a:avLst/>
          </a:prstGeom>
          <a:solidFill>
            <a:srgbClr val="10A9D1">
              <a:alpha val="9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0" y="2349500"/>
            <a:ext cx="9144000" cy="719138"/>
          </a:xfrm>
          <a:prstGeom prst="rect">
            <a:avLst/>
          </a:prstGeom>
          <a:solidFill>
            <a:srgbClr val="00688F">
              <a:alpha val="9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3068638"/>
            <a:ext cx="9144000" cy="576262"/>
          </a:xfrm>
          <a:prstGeom prst="rect">
            <a:avLst/>
          </a:prstGeom>
          <a:solidFill>
            <a:srgbClr val="10A9D1">
              <a:alpha val="9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0" y="3652838"/>
            <a:ext cx="9144000" cy="71437"/>
          </a:xfrm>
          <a:prstGeom prst="rect">
            <a:avLst/>
          </a:prstGeom>
          <a:solidFill>
            <a:srgbClr val="58C4C4">
              <a:alpha val="9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3732213"/>
            <a:ext cx="9144000" cy="71437"/>
          </a:xfrm>
          <a:prstGeom prst="rect">
            <a:avLst/>
          </a:prstGeom>
          <a:solidFill>
            <a:srgbClr val="58C4C4">
              <a:alpha val="9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3813175"/>
            <a:ext cx="9144000" cy="71438"/>
          </a:xfrm>
          <a:prstGeom prst="rect">
            <a:avLst/>
          </a:prstGeom>
          <a:solidFill>
            <a:srgbClr val="58C4C4">
              <a:alpha val="9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0" y="1830388"/>
            <a:ext cx="9144000" cy="36512"/>
          </a:xfrm>
          <a:prstGeom prst="rect">
            <a:avLst/>
          </a:prstGeom>
          <a:solidFill>
            <a:srgbClr val="58C4C4">
              <a:alpha val="9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5"/>
          <p:cNvSpPr>
            <a:spLocks noChangeArrowheads="1"/>
          </p:cNvSpPr>
          <p:nvPr userDrawn="1"/>
        </p:nvSpPr>
        <p:spPr bwMode="auto">
          <a:xfrm>
            <a:off x="0" y="1879600"/>
            <a:ext cx="9144000" cy="36513"/>
          </a:xfrm>
          <a:prstGeom prst="rect">
            <a:avLst/>
          </a:prstGeom>
          <a:solidFill>
            <a:srgbClr val="58C4C4">
              <a:alpha val="9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0" y="1739900"/>
            <a:ext cx="9144000" cy="71438"/>
          </a:xfrm>
          <a:prstGeom prst="rect">
            <a:avLst/>
          </a:prstGeom>
          <a:solidFill>
            <a:srgbClr val="58C4C4">
              <a:alpha val="9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Rectangle 18"/>
          <p:cNvSpPr>
            <a:spLocks noChangeArrowheads="1"/>
          </p:cNvSpPr>
          <p:nvPr userDrawn="1"/>
        </p:nvSpPr>
        <p:spPr bwMode="auto">
          <a:xfrm>
            <a:off x="0" y="1924050"/>
            <a:ext cx="9144000" cy="36513"/>
          </a:xfrm>
          <a:prstGeom prst="rect">
            <a:avLst/>
          </a:prstGeom>
          <a:solidFill>
            <a:srgbClr val="58C4C4">
              <a:alpha val="9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0" y="1973263"/>
            <a:ext cx="9144000" cy="17462"/>
          </a:xfrm>
          <a:prstGeom prst="rect">
            <a:avLst/>
          </a:prstGeom>
          <a:solidFill>
            <a:srgbClr val="58C4C4">
              <a:alpha val="9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Rectangle 20"/>
          <p:cNvSpPr>
            <a:spLocks noChangeArrowheads="1"/>
          </p:cNvSpPr>
          <p:nvPr userDrawn="1"/>
        </p:nvSpPr>
        <p:spPr bwMode="auto">
          <a:xfrm>
            <a:off x="0" y="2005013"/>
            <a:ext cx="9144000" cy="17462"/>
          </a:xfrm>
          <a:prstGeom prst="rect">
            <a:avLst/>
          </a:prstGeom>
          <a:solidFill>
            <a:srgbClr val="58C4C4">
              <a:alpha val="9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Text Box 4"/>
          <p:cNvSpPr txBox="1">
            <a:spLocks noChangeArrowheads="1"/>
          </p:cNvSpPr>
          <p:nvPr userDrawn="1"/>
        </p:nvSpPr>
        <p:spPr bwMode="auto">
          <a:xfrm>
            <a:off x="0" y="2027581"/>
            <a:ext cx="44598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600" b="1" dirty="0">
                <a:solidFill>
                  <a:srgbClr val="A5E7F9"/>
                </a:solidFill>
                <a:latin typeface="+mj-ea"/>
                <a:ea typeface="+mj-ea"/>
              </a:rPr>
              <a:t>스마트공장 교육 </a:t>
            </a:r>
            <a:r>
              <a:rPr lang="en-US" altLang="ko-KR" sz="1600" b="1" dirty="0">
                <a:solidFill>
                  <a:srgbClr val="A5E7F9"/>
                </a:solidFill>
                <a:latin typeface="+mj-ea"/>
                <a:ea typeface="+mj-ea"/>
              </a:rPr>
              <a:t>-</a:t>
            </a:r>
            <a:r>
              <a:rPr lang="ko-KR" altLang="en-US" sz="1600" b="1" dirty="0">
                <a:solidFill>
                  <a:srgbClr val="A5E7F9"/>
                </a:solidFill>
                <a:latin typeface="+mj-ea"/>
                <a:ea typeface="+mj-ea"/>
              </a:rPr>
              <a:t> 실무 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70168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1C87-E866-4A81-8ADF-D8DC34C1B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6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1C87-E866-4A81-8ADF-D8DC34C1B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6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10A9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6520543"/>
            <a:ext cx="9144000" cy="0"/>
          </a:xfrm>
          <a:prstGeom prst="line">
            <a:avLst/>
          </a:prstGeom>
          <a:ln>
            <a:solidFill>
              <a:srgbClr val="009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085686" y="6562726"/>
            <a:ext cx="2101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>
                <a:solidFill>
                  <a:srgbClr val="006A99"/>
                </a:solidFill>
              </a:rPr>
              <a:t>스마트공장 </a:t>
            </a:r>
            <a:r>
              <a:rPr lang="en-US" altLang="ko-KR" sz="1200" b="1" dirty="0">
                <a:solidFill>
                  <a:srgbClr val="006A99"/>
                </a:solidFill>
              </a:rPr>
              <a:t>IT</a:t>
            </a:r>
            <a:r>
              <a:rPr lang="ko-KR" altLang="en-US" sz="1200" b="1" dirty="0">
                <a:solidFill>
                  <a:srgbClr val="006A99"/>
                </a:solidFill>
              </a:rPr>
              <a:t>융합 인재 양성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520543"/>
            <a:ext cx="205740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- </a:t>
            </a:r>
            <a:fld id="{C12B1C87-E866-4A81-8ADF-D8DC34C1BB8A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1026" name="Picture 2" descr="한국표준협회">
            <a:extLst>
              <a:ext uri="{FF2B5EF4-FFF2-40B4-BE49-F238E27FC236}">
                <a16:creationId xmlns:a16="http://schemas.microsoft.com/office/drawing/2014/main" id="{04758DA7-2446-4582-9DF9-65DADBDBC0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" y="6582103"/>
            <a:ext cx="1562099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9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1C87-E866-4A81-8ADF-D8DC34C1B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1C87-E866-4A81-8ADF-D8DC34C1B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2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1C87-E866-4A81-8ADF-D8DC34C1B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5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1C87-E866-4A81-8ADF-D8DC34C1B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6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1C87-E866-4A81-8ADF-D8DC34C1B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13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1C87-E866-4A81-8ADF-D8DC34C1B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2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1C87-E866-4A81-8ADF-D8DC34C1B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1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1C87-E866-4A81-8ADF-D8DC34C1B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eg"/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jpe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1093" y="2420938"/>
            <a:ext cx="87059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인공지능을 통한 스마트 공장 모니터링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1D19A-1241-44CB-9C15-1EFFA1147EC2}"/>
              </a:ext>
            </a:extLst>
          </p:cNvPr>
          <p:cNvSpPr txBox="1"/>
          <p:nvPr/>
        </p:nvSpPr>
        <p:spPr>
          <a:xfrm>
            <a:off x="4050062" y="5476972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2020.07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2535E33-6DBD-4E94-8957-7C18D2932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6310" y="6504955"/>
            <a:ext cx="1141000" cy="253556"/>
          </a:xfrm>
          <a:prstGeom prst="rect">
            <a:avLst/>
          </a:prstGeom>
        </p:spPr>
      </p:pic>
      <p:pic>
        <p:nvPicPr>
          <p:cNvPr id="6" name="Picture 2" descr="한국표준협회">
            <a:extLst>
              <a:ext uri="{FF2B5EF4-FFF2-40B4-BE49-F238E27FC236}">
                <a16:creationId xmlns:a16="http://schemas.microsoft.com/office/drawing/2014/main" id="{2C3DEEF3-1E72-431B-BAB1-7C785640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2" y="6582103"/>
            <a:ext cx="1562099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4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12B1C87-E866-4A81-8ADF-D8DC34C1BB8A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118" y="55084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별첨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기술동향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-1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6109" y="176271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최신 동향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2A9E5B-DA58-4772-A15D-DFE002246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05"/>
          <a:stretch/>
        </p:blipFill>
        <p:spPr bwMode="auto">
          <a:xfrm>
            <a:off x="612351" y="972287"/>
            <a:ext cx="3589834" cy="428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28BC776-6EF8-405B-8B70-BE58C5026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45" b="9361"/>
          <a:stretch/>
        </p:blipFill>
        <p:spPr bwMode="auto">
          <a:xfrm>
            <a:off x="4825226" y="972287"/>
            <a:ext cx="3589834" cy="428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7336629-B1E6-44A0-9412-4CF5B77F6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0" b="1"/>
          <a:stretch/>
        </p:blipFill>
        <p:spPr bwMode="auto">
          <a:xfrm>
            <a:off x="2777083" y="5571295"/>
            <a:ext cx="3589834" cy="78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B99920-4B2D-4FD6-8F77-C3F79E5020CC}"/>
              </a:ext>
            </a:extLst>
          </p:cNvPr>
          <p:cNvSpPr/>
          <p:nvPr/>
        </p:nvSpPr>
        <p:spPr>
          <a:xfrm>
            <a:off x="7000875" y="3749164"/>
            <a:ext cx="1028700" cy="1197997"/>
          </a:xfrm>
          <a:prstGeom prst="round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8F8DBC4-D621-4417-8016-507FFEDD8779}"/>
              </a:ext>
            </a:extLst>
          </p:cNvPr>
          <p:cNvSpPr/>
          <p:nvPr/>
        </p:nvSpPr>
        <p:spPr>
          <a:xfrm>
            <a:off x="7000875" y="1209863"/>
            <a:ext cx="1028700" cy="1197997"/>
          </a:xfrm>
          <a:prstGeom prst="round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B6E7649-4772-40B2-9F9B-AD40149BFA49}"/>
              </a:ext>
            </a:extLst>
          </p:cNvPr>
          <p:cNvSpPr/>
          <p:nvPr/>
        </p:nvSpPr>
        <p:spPr>
          <a:xfrm>
            <a:off x="986574" y="2655654"/>
            <a:ext cx="1028700" cy="1197997"/>
          </a:xfrm>
          <a:prstGeom prst="round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8E834-24C5-4B3C-8128-597AEDD6D16E}"/>
              </a:ext>
            </a:extLst>
          </p:cNvPr>
          <p:cNvSpPr txBox="1"/>
          <p:nvPr/>
        </p:nvSpPr>
        <p:spPr>
          <a:xfrm>
            <a:off x="3845455" y="537021"/>
            <a:ext cx="14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Automation!!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525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12B1C87-E866-4A81-8ADF-D8DC34C1BB8A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118" y="55084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별첨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기술동향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-2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6109" y="176271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최신 동향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24670"/>
              </p:ext>
            </p:extLst>
          </p:nvPr>
        </p:nvGraphicFramePr>
        <p:xfrm>
          <a:off x="231913" y="861391"/>
          <a:ext cx="8657563" cy="5539407"/>
        </p:xfrm>
        <a:graphic>
          <a:graphicData uri="http://schemas.openxmlformats.org/drawingml/2006/table">
            <a:tbl>
              <a:tblPr/>
              <a:tblGrid>
                <a:gridCol w="197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04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effectLst/>
                          <a:latin typeface="+mn-ea"/>
                          <a:ea typeface="+mn-ea"/>
                        </a:rPr>
                        <a:t>명칭</a:t>
                      </a:r>
                    </a:p>
                  </a:txBody>
                  <a:tcPr marL="0" marR="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0" marR="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036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000" b="1" spc="0" dirty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000" b="1" spc="0" dirty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초자동화</a:t>
                      </a:r>
                      <a:br>
                        <a:rPr lang="en-US" altLang="ko-KR" sz="1000" b="1" spc="0" dirty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1" spc="0" dirty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="1" spc="0" dirty="0" err="1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Hyperautomation</a:t>
                      </a:r>
                      <a:r>
                        <a:rPr lang="en-US" altLang="ko-KR" sz="1000" b="1" spc="0" dirty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spc="0" dirty="0">
                        <a:solidFill>
                          <a:srgbClr val="3333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초자동화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dirty="0" err="1">
                          <a:effectLst/>
                          <a:latin typeface="+mn-ea"/>
                          <a:ea typeface="+mn-ea"/>
                        </a:rPr>
                        <a:t>Hyperautomation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는 다수의 </a:t>
                      </a:r>
                      <a:r>
                        <a:rPr lang="ko-KR" altLang="en-US" sz="800" dirty="0" err="1">
                          <a:effectLst/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(ML),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패키징 된 소프트웨어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자동화 툴을 결합시켜 업무를 수행하는 것이다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초자동화는 광범위한 툴 뿐만 아니라 자동화 자체의 모든 단계를 아우르는 개념이다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여기에는 감지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자동화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측정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모니터링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재평가 등이 포함된다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초자동화는 주로 자동화 메커니즘의 범위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메커니즘 간의 관계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메커니즘이 결합되고 조직화되는 방법 등을 이해하는 데 초점을 맞춘다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초자동화는 로봇 프로세스 자동화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(RPA)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에서 시작됐다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그러나 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RPA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자체가 초자동화를 의미하지는 않는다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초자동화는 인간이 업무에 관여하는 부분을 복제하기 위해 다양한 툴의 결합이 필요하다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3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000" b="1" spc="0" dirty="0">
                          <a:effectLst/>
                          <a:latin typeface="+mn-ea"/>
                          <a:ea typeface="+mn-ea"/>
                        </a:rPr>
                        <a:t>다중 경험</a:t>
                      </a:r>
                      <a:b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="1" spc="0" dirty="0" err="1">
                          <a:effectLst/>
                          <a:latin typeface="+mn-ea"/>
                          <a:ea typeface="+mn-ea"/>
                        </a:rPr>
                        <a:t>Multiexperience</a:t>
                      </a:r>
                      <a: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사용자 경험은 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2028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년까지 디지털 세상에 대한 사용자들의 인식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디지털 세상과 사용자들의 상호 작용 방식에 있어 크게 변화할 것이다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대화형 플랫폼은 사람들이 디지털 세상과 상호 작용하는 방식을 바꾸고 있다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또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가상현실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(VR),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증강현실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(AR),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혼합현실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(MR)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은 사람들이 디지털 세상을 인식하는 방식을 바꾸고 있다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인식 및 상호 작용 모델에 있어서 이러한 변화는 미래 다중 센서 경험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다중 모드 경험을 끌어낸다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3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000" b="1" spc="0" dirty="0">
                          <a:effectLst/>
                          <a:latin typeface="+mn-ea"/>
                          <a:ea typeface="+mn-ea"/>
                        </a:rPr>
                        <a:t>전문성의 민주화</a:t>
                      </a:r>
                      <a:b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  <a:t>(Democratization of Expertise)</a:t>
                      </a:r>
                      <a:endParaRPr lang="en-US" sz="10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민주화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(Democratization)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는 추가적인 값비싼 훈련을 요구하지 않으면서도 극히 단순화된 경험을 통해 사람들에게 </a:t>
                      </a:r>
                      <a:r>
                        <a:rPr lang="ko-KR" altLang="en-US" sz="800" dirty="0" err="1">
                          <a:effectLst/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앱 개발 등의 기술 전문 지식이나 판매 프로세스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경제 분석 등 사업 분야 전문 지식을 제공하는 것에 초점이 맞춰져 있다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데이터 및 분석의 민주화는 전문 개발자 커뮤니티를 대상으로 확장하는 데이터 </a:t>
                      </a:r>
                      <a:r>
                        <a:rPr lang="ko-KR" altLang="en-US" sz="800" dirty="0" err="1">
                          <a:effectLst/>
                          <a:latin typeface="+mn-ea"/>
                          <a:ea typeface="+mn-ea"/>
                        </a:rPr>
                        <a:t>사이언티스트들을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 대상으로 하는 툴을 의미하고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개발의 민주화는 맞춤 개발된 애플리케이션에서 활용할 수 있는 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툴을 의미한다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3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000" b="1" spc="0" dirty="0">
                          <a:effectLst/>
                          <a:latin typeface="+mn-ea"/>
                          <a:ea typeface="+mn-ea"/>
                        </a:rPr>
                        <a:t>인간 증강</a:t>
                      </a:r>
                      <a:b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  <a:t>(Human Augmentation)</a:t>
                      </a:r>
                      <a:endParaRPr lang="en-US" sz="10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인간 증강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(Human augmentation)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은 기술이 인간 경험의 필수적인 부분으로서 어떻게 인간의 인식과 신체에 향상을 제공할 수 있는지를 탐구한다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물리적 증강은 인간의 몸에 웨어러블 디바이스와 같은 기술 요소를 심어 타고난 신체적 기능을 변화시킴으로써 인간을 향상시킨다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인식 증강은 전통적인 컴퓨터 시스템과 스마트 공간 내 새로운 다중 경험 인터페이스상의 정보를 평가하고 애플리케이션을 활용하면서 이뤄질 수 있다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70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000" b="1" spc="0" dirty="0">
                          <a:effectLst/>
                          <a:latin typeface="+mn-ea"/>
                          <a:ea typeface="+mn-ea"/>
                        </a:rPr>
                        <a:t>투명성 및 추적성 </a:t>
                      </a:r>
                      <a: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  <a:t>(Transparency and Traceability)</a:t>
                      </a:r>
                      <a:endParaRPr lang="en-US" sz="10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점점 더 많은 소비자가 개인 정보의 가치를 인식하고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이에 대한 통제를 요구하고 있다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기업들은 개인 데이터 보호와 관리의 위험이 증가하고 있음을 자각하고 있으며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정부는 이를 확실히 하기 위해 강력한 규제를 시행하고 있다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투명성과 추적성은 이러한 디지털 윤리와 개인정보 보호의 요구를 충족하는 데 중요한 요소다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기업들은 투명성과 신뢰 관행을 구축하면서 인공지능 및 </a:t>
                      </a:r>
                      <a:r>
                        <a:rPr lang="ko-KR" altLang="en-US" sz="800" dirty="0" err="1">
                          <a:effectLst/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 영역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개인 데이터 보호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소유 및 제어 영역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윤리적 설계의 영역 등 세 가지 영역에 초점을 맞춰야 한다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인간 증강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(Human augmentation)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은 기술이 인간 경험의 필수적인 부분으로서 어떻게 인간의 인식과 신체에 향상을 제공할 수 있는지를 탐구한다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0" marR="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3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1000" b="1" spc="0" dirty="0">
                          <a:effectLst/>
                          <a:latin typeface="+mn-ea"/>
                          <a:ea typeface="+mn-ea"/>
                        </a:rPr>
                        <a:t>자율권을 가진 </a:t>
                      </a:r>
                      <a:r>
                        <a:rPr lang="ko-KR" altLang="en-US" sz="1000" b="1" spc="0" dirty="0" err="1">
                          <a:effectLst/>
                          <a:latin typeface="+mn-ea"/>
                          <a:ea typeface="+mn-ea"/>
                        </a:rPr>
                        <a:t>엣지</a:t>
                      </a:r>
                      <a:r>
                        <a:rPr lang="ko-KR" altLang="en-US" sz="1000" b="1" spc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  <a:t>(The Empowered Edge)</a:t>
                      </a:r>
                      <a:endParaRPr lang="en-US" sz="10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 err="1">
                          <a:effectLst/>
                          <a:latin typeface="+mn-ea"/>
                          <a:ea typeface="+mn-ea"/>
                        </a:rPr>
                        <a:t>엣지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 컴퓨팅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(Edge Computing)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은 정보 처리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콘텐츠 수집 및 전달이 해당 정보의 출처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보관 장소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소비자에 인접한 곳에서 처리되는 컴퓨팅 토폴로지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(topology)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브라이언 </a:t>
                      </a:r>
                      <a:r>
                        <a:rPr lang="ko-KR" altLang="en-US" sz="800" dirty="0" err="1">
                          <a:effectLst/>
                          <a:latin typeface="+mn-ea"/>
                          <a:ea typeface="+mn-ea"/>
                        </a:rPr>
                        <a:t>버크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 부사장은 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제조업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유통업 등 특정 산업을 위한 임베디드 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IoT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세상에 단절되거나 분산된 기능을 제공할 수 있는 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IoT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시스템의 필요성이 대두되면서 </a:t>
                      </a:r>
                      <a:r>
                        <a:rPr lang="ko-KR" altLang="en-US" sz="800" dirty="0" err="1">
                          <a:effectLst/>
                          <a:latin typeface="+mn-ea"/>
                          <a:ea typeface="+mn-ea"/>
                        </a:rPr>
                        <a:t>엣지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 컴퓨팅에 많은 관심이 쏠리고 있다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고 말했다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  <a:t>7. </a:t>
                      </a:r>
                      <a:r>
                        <a:rPr lang="ko-KR" altLang="en-US" sz="1000" b="1" spc="0" dirty="0">
                          <a:effectLst/>
                          <a:latin typeface="+mn-ea"/>
                          <a:ea typeface="+mn-ea"/>
                        </a:rPr>
                        <a:t>분산형 클라우드</a:t>
                      </a:r>
                      <a:b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  <a:t>(Distributed Cloud)</a:t>
                      </a:r>
                      <a:endParaRPr lang="en-US" sz="10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분산형 클라우드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(Distributed cloud)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는 퍼블릭 클라우드 서비스가 다양한 장소에 배포되는 것이다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이때 퍼블릭 클라우드 서비스의 기존 제공 업체는 서비스의 운영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거버넌스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업데이트 및 개발에 대한 책임을 진다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분산형 클라우드는 대부분의 퍼블릭 클라우드 서비스의 중앙화 모델에 상당한 변화를 주며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새로운 클라우드 컴퓨팅 시대를 견인할 것이다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000" b="1" spc="0" dirty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8. </a:t>
                      </a:r>
                      <a:r>
                        <a:rPr lang="ko-KR" altLang="en-US" sz="1000" b="1" spc="0" dirty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자율 사물</a:t>
                      </a:r>
                      <a:br>
                        <a:rPr lang="en-US" altLang="ko-KR" sz="1000" b="1" spc="0" dirty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1" spc="0" dirty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(Autonomous Things)</a:t>
                      </a:r>
                      <a:endParaRPr lang="en-US" sz="1000" b="1" spc="0" dirty="0">
                        <a:solidFill>
                          <a:srgbClr val="3333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자율 사물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(Autonomous things)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은 인간이 수행하던 기능들을 자동화하는 데 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를 활용하는 실제 디바이스다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자율 사물은 대부분 로봇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effectLst/>
                          <a:latin typeface="+mn-ea"/>
                          <a:ea typeface="+mn-ea"/>
                        </a:rPr>
                        <a:t>드론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자율주행차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자율주행선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船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가전제품 등의 형태로 구현된다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이러한 디바이스의 자동화는 엄격한 프로그래밍 모델들이 제공하는 자동화를 뛰어넘는 수준으로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AI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를 활용하여 주변 환경 및 사람들과 보다 자연스럽게 상호 작용하는 고급 행동을 구현한다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3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  <a:t>9. </a:t>
                      </a:r>
                      <a:r>
                        <a:rPr lang="ko-KR" altLang="en-US" sz="1000" b="1" spc="0" dirty="0">
                          <a:effectLst/>
                          <a:latin typeface="+mn-ea"/>
                          <a:ea typeface="+mn-ea"/>
                        </a:rPr>
                        <a:t>실용적 블록체인</a:t>
                      </a:r>
                      <a:b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1" spc="0" dirty="0">
                          <a:effectLst/>
                          <a:latin typeface="+mn-ea"/>
                          <a:ea typeface="+mn-ea"/>
                        </a:rPr>
                        <a:t>(Practical Blockchain)</a:t>
                      </a:r>
                      <a:endParaRPr lang="en-US" sz="10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블록체인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(Blockchain)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은 신뢰 구축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투명성 제공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비즈니스 생태계 간 가치 교환 구현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잠재적 비용 절감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거래 합의 시간 단축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현금 흐름 개선 등을 통해 산업을 재구성할 수 있는 잠재력을 가진 기술이다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블록체인이 잠재력을 가진 또 다른 영역은 신원 관리 분야다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스마트 계약은 사건이 특정 액션을 촉발할 수 있는 블록체인으로 프로그래밍 될 수 있다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예를 들자면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상품을 받으면 지불이 이뤄지는 식이다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43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ko-KR" sz="1000" b="1" spc="0" dirty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10. </a:t>
                      </a:r>
                      <a:r>
                        <a:rPr lang="ko-KR" altLang="en-US" sz="1000" b="1" spc="0" dirty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인공지능 보안</a:t>
                      </a:r>
                      <a:br>
                        <a:rPr lang="en-US" altLang="ko-KR" sz="1000" b="1" spc="0" dirty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1" spc="0" dirty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(AI Security)</a:t>
                      </a:r>
                    </a:p>
                  </a:txBody>
                  <a:tcPr marL="36000" marR="3600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인공지능과 </a:t>
                      </a:r>
                      <a:r>
                        <a:rPr lang="ko-KR" altLang="en-US" sz="800" dirty="0" err="1">
                          <a:effectLst/>
                          <a:latin typeface="+mn-ea"/>
                          <a:ea typeface="+mn-ea"/>
                        </a:rPr>
                        <a:t>머신러닝은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 다양한 사용 사례에 걸쳐 인간의 의사결정을 향상시키는 데 지속해서 활용될 것이다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이는 초자동화를 구현하는 수많은 기회를 만들어내고 자율 사물을 활용해 비즈니스 전환을 이뤄낼 수 있지만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보안 팀과 위험 분야 리더들에게는 새로운 중요 과제를 제시한다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85725" indent="-85725" fontAlgn="ctr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IoT, 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클라우드 컴퓨팅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effectLst/>
                          <a:latin typeface="+mn-ea"/>
                          <a:ea typeface="+mn-ea"/>
                        </a:rPr>
                        <a:t>마이크로서비스</a:t>
                      </a:r>
                      <a:r>
                        <a:rPr lang="ko-KR" altLang="en-US" sz="800" dirty="0">
                          <a:effectLst/>
                          <a:latin typeface="+mn-ea"/>
                          <a:ea typeface="+mn-ea"/>
                        </a:rPr>
                        <a:t> 및 스마트 공간 내 고도로 연결된 시스템들로 인해 공격 가능한 포인트가 광범위하게 늘어나기 때문이다</a:t>
                      </a:r>
                      <a:r>
                        <a:rPr lang="en-US" altLang="ko-KR" sz="8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797" marB="79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43462" y="6321287"/>
            <a:ext cx="864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NDSL.kr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392510" y="559538"/>
            <a:ext cx="233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2020</a:t>
            </a:r>
            <a:r>
              <a:rPr lang="ko-KR" altLang="en-US" sz="1600" b="1" dirty="0"/>
              <a:t>년 </a:t>
            </a:r>
            <a:r>
              <a:rPr lang="ko-KR" altLang="en-US" sz="1600" b="1" dirty="0" err="1"/>
              <a:t>가트너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10</a:t>
            </a:r>
            <a:r>
              <a:rPr lang="ko-KR" altLang="en-US" sz="1600" b="1" dirty="0" err="1"/>
              <a:t>대기술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1180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12B1C87-E866-4A81-8ADF-D8DC34C1BB8A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118" y="55084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별첨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기술동향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-3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6109" y="176271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최신 동향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4336" y="592668"/>
            <a:ext cx="331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2011~2018</a:t>
            </a:r>
            <a:r>
              <a:rPr lang="ko-KR" altLang="en-US" sz="1600" b="1" dirty="0"/>
              <a:t>년 </a:t>
            </a:r>
            <a:r>
              <a:rPr lang="ko-KR" altLang="en-US" sz="1600" b="1" dirty="0" err="1"/>
              <a:t>가트너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10</a:t>
            </a:r>
            <a:r>
              <a:rPr lang="ko-KR" altLang="en-US" sz="1600" b="1" dirty="0" err="1"/>
              <a:t>대기술</a:t>
            </a:r>
            <a:r>
              <a:rPr lang="ko-KR" altLang="en-US" sz="1600" b="1" dirty="0"/>
              <a:t> 동향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90184" y="6317037"/>
            <a:ext cx="222217" cy="1428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5734" y="6265335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빅데이터</a:t>
            </a:r>
            <a:r>
              <a:rPr lang="ko-KR" altLang="en-US" sz="1000" b="1" dirty="0"/>
              <a:t> 관련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696798" y="6317037"/>
            <a:ext cx="222217" cy="142816"/>
          </a:xfrm>
          <a:prstGeom prst="rect">
            <a:avLst/>
          </a:prstGeom>
          <a:noFill/>
          <a:ln w="1905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882348" y="6265335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보안 관련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663497" y="6317037"/>
            <a:ext cx="222217" cy="142816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849047" y="6265335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분석 관련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E00358-5A9E-4A00-B7BF-9AA34251C645}"/>
              </a:ext>
            </a:extLst>
          </p:cNvPr>
          <p:cNvGrpSpPr/>
          <p:nvPr/>
        </p:nvGrpSpPr>
        <p:grpSpPr>
          <a:xfrm>
            <a:off x="254959" y="946742"/>
            <a:ext cx="8659513" cy="5304598"/>
            <a:chOff x="245532" y="814618"/>
            <a:chExt cx="8659513" cy="5567322"/>
          </a:xfrm>
        </p:grpSpPr>
        <p:pic>
          <p:nvPicPr>
            <p:cNvPr id="4098" name="Picture 2" descr="2011년에서 2019년까지 가트너 발표 전략 기술 트렌드 정리 by Happist">
              <a:extLst>
                <a:ext uri="{FF2B5EF4-FFF2-40B4-BE49-F238E27FC236}">
                  <a16:creationId xmlns:a16="http://schemas.microsoft.com/office/drawing/2014/main" id="{278D9DAE-829B-4561-B8FA-E4E209B22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32" y="814618"/>
              <a:ext cx="8652935" cy="55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그룹 2"/>
            <p:cNvGrpSpPr/>
            <p:nvPr/>
          </p:nvGrpSpPr>
          <p:grpSpPr>
            <a:xfrm>
              <a:off x="502258" y="2604597"/>
              <a:ext cx="4676775" cy="2076449"/>
              <a:chOff x="758672" y="2663375"/>
              <a:chExt cx="5062881" cy="2032058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769886" y="3684105"/>
                <a:ext cx="1010511" cy="101132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58672" y="3169145"/>
                <a:ext cx="1010511" cy="103302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821047" y="2663375"/>
                <a:ext cx="1000506" cy="49617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785886" y="3691853"/>
                <a:ext cx="1010511" cy="49617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2381882" y="4175600"/>
              <a:ext cx="916090" cy="997768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296885" y="5188037"/>
              <a:ext cx="934503" cy="496815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231543" y="3659960"/>
              <a:ext cx="934503" cy="496815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157437" y="3145063"/>
              <a:ext cx="934503" cy="496815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92341" y="1080597"/>
              <a:ext cx="925251" cy="496815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016305" y="1080597"/>
              <a:ext cx="934503" cy="1032383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35705" y="4683809"/>
              <a:ext cx="943848" cy="496815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166786" y="4161339"/>
              <a:ext cx="928798" cy="496179"/>
            </a:xfrm>
            <a:prstGeom prst="rect">
              <a:avLst/>
            </a:prstGeom>
            <a:noFill/>
            <a:ln w="19050"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091383" y="5679169"/>
              <a:ext cx="928798" cy="635911"/>
            </a:xfrm>
            <a:prstGeom prst="rect">
              <a:avLst/>
            </a:prstGeom>
            <a:noFill/>
            <a:ln w="19050"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022010" y="5679169"/>
              <a:ext cx="928798" cy="635911"/>
            </a:xfrm>
            <a:prstGeom prst="rect">
              <a:avLst/>
            </a:prstGeom>
            <a:noFill/>
            <a:ln w="19050"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254828" y="5685339"/>
              <a:ext cx="919602" cy="635911"/>
            </a:xfrm>
            <a:prstGeom prst="rect">
              <a:avLst/>
            </a:prstGeom>
            <a:noFill/>
            <a:ln w="19050"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9FD28B9-3CCB-4F59-8A99-42BFACDACC6A}"/>
                </a:ext>
              </a:extLst>
            </p:cNvPr>
            <p:cNvSpPr/>
            <p:nvPr/>
          </p:nvSpPr>
          <p:spPr>
            <a:xfrm>
              <a:off x="7970542" y="2107456"/>
              <a:ext cx="934503" cy="507018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60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12B1C87-E866-4A81-8ADF-D8DC34C1BB8A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118" y="55084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프로젝트 주제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5740" y="176271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프로젝트 소개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646EB1-816D-40A2-B070-FB377F824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41" y="833543"/>
            <a:ext cx="7145518" cy="519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12B1C87-E866-4A81-8ADF-D8DC34C1BB8A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118" y="55084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진행 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5740" y="176271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프로젝트 소개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139C84B-9171-403E-9279-CDD9DC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91322"/>
              </p:ext>
            </p:extLst>
          </p:nvPr>
        </p:nvGraphicFramePr>
        <p:xfrm>
          <a:off x="431516" y="933427"/>
          <a:ext cx="8280968" cy="53565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3140">
                  <a:extLst>
                    <a:ext uri="{9D8B030D-6E8A-4147-A177-3AD203B41FA5}">
                      <a16:colId xmlns:a16="http://schemas.microsoft.com/office/drawing/2014/main" val="2869057867"/>
                    </a:ext>
                  </a:extLst>
                </a:gridCol>
                <a:gridCol w="3082213">
                  <a:extLst>
                    <a:ext uri="{9D8B030D-6E8A-4147-A177-3AD203B41FA5}">
                      <a16:colId xmlns:a16="http://schemas.microsoft.com/office/drawing/2014/main" val="964246231"/>
                    </a:ext>
                  </a:extLst>
                </a:gridCol>
                <a:gridCol w="4555615">
                  <a:extLst>
                    <a:ext uri="{9D8B030D-6E8A-4147-A177-3AD203B41FA5}">
                      <a16:colId xmlns:a16="http://schemas.microsoft.com/office/drawing/2014/main" val="1721335871"/>
                    </a:ext>
                  </a:extLst>
                </a:gridCol>
              </a:tblGrid>
              <a:tr h="301864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주차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03" marR="6603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주제</a:t>
                      </a:r>
                    </a:p>
                  </a:txBody>
                  <a:tcPr marL="6603" marR="6603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세부내용</a:t>
                      </a:r>
                    </a:p>
                  </a:txBody>
                  <a:tcPr marL="6603" marR="6603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321469"/>
                  </a:ext>
                </a:extLst>
              </a:tr>
              <a:tr h="3928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1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가상화 환경 구성</a:t>
                      </a: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가상화 시스템 설치 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200" u="none" strike="noStrike" dirty="0" err="1">
                          <a:effectLst/>
                          <a:latin typeface="+mj-ea"/>
                          <a:ea typeface="+mj-ea"/>
                        </a:rPr>
                        <a:t>Vmware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설치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174074"/>
                  </a:ext>
                </a:extLst>
              </a:tr>
              <a:tr h="3928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1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모니터링 대상 시스템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서버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설치</a:t>
                      </a: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다양한 설비 환경을 위한 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OS </a:t>
                      </a:r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설치 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(Linux, Unix, Windows)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218899"/>
                  </a:ext>
                </a:extLst>
              </a:tr>
              <a:tr h="48298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1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모니터링 관리자 설치</a:t>
                      </a: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모니터링 시스템 설치 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(Zabbix </a:t>
                      </a:r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등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53660"/>
                  </a:ext>
                </a:extLst>
              </a:tr>
              <a:tr h="48916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1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에이전트 설치</a:t>
                      </a: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에이전트 설치 및 정책 설정 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(Zabbix Agent </a:t>
                      </a:r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등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544603"/>
                  </a:ext>
                </a:extLst>
              </a:tr>
              <a:tr h="48916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1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대상 시스템 트래픽 발생 장치 설치</a:t>
                      </a: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트래픽 유발 시스템을 활용한 자원 사용환경 구성</a:t>
                      </a:r>
                      <a:b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200" u="none" strike="noStrike" dirty="0" err="1">
                          <a:effectLst/>
                          <a:latin typeface="+mj-ea"/>
                          <a:ea typeface="+mj-ea"/>
                        </a:rPr>
                        <a:t>Webzip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sz="1200" u="none" strike="noStrike" dirty="0" err="1">
                          <a:effectLst/>
                          <a:latin typeface="+mj-ea"/>
                          <a:ea typeface="+mj-ea"/>
                        </a:rPr>
                        <a:t>Jmeter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등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332447"/>
                  </a:ext>
                </a:extLst>
              </a:tr>
              <a:tr h="3928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1" u="none" strike="noStrike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데이터 수집</a:t>
                      </a: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데이터 수집 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(Zabbix </a:t>
                      </a:r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수집데이터 내역 조회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27666"/>
                  </a:ext>
                </a:extLst>
              </a:tr>
              <a:tr h="48298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1" u="none" strike="noStrike" dirty="0">
                          <a:effectLst/>
                          <a:latin typeface="+mj-ea"/>
                          <a:ea typeface="+mj-ea"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수집데이터 정제</a:t>
                      </a: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수집데이터 변환 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(DB Convert, Migration)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499"/>
                  </a:ext>
                </a:extLst>
              </a:tr>
              <a:tr h="48298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데이터 분석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시스템 설치</a:t>
                      </a: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데이터 분석시스템 설치 및 기본 분석 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(SPSS, SAS, R </a:t>
                      </a:r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등</a:t>
                      </a:r>
                      <a:r>
                        <a:rPr lang="en-US" altLang="ko-KR" sz="120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833929"/>
                  </a:ext>
                </a:extLst>
              </a:tr>
              <a:tr h="48298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데이터 분석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통계 및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데이터마이닝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분석</a:t>
                      </a: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55148"/>
                  </a:ext>
                </a:extLst>
              </a:tr>
              <a:tr h="48298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인공지능 기반 학습 적용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분석결과의 정책 적용</a:t>
                      </a: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971328"/>
                  </a:ext>
                </a:extLst>
              </a:tr>
              <a:tr h="48298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11</a:t>
                      </a: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종합 결론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프로젝트 종합 및 보고서 작성</a:t>
                      </a:r>
                    </a:p>
                  </a:txBody>
                  <a:tcPr marL="72000" marR="72000" marT="6603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625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56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12B1C87-E866-4A81-8ADF-D8DC34C1BB8A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118" y="55084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프로젝트 활용 내용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5740" y="176271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프로젝트 소개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3574" y="131839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오픈소스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65307" y="131839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 err="1"/>
              <a:t>평가판</a:t>
            </a:r>
            <a:endParaRPr lang="ko-KR" altLang="en-US" sz="6600" b="1" dirty="0"/>
          </a:p>
        </p:txBody>
      </p:sp>
      <p:sp>
        <p:nvSpPr>
          <p:cNvPr id="3" name="덧셈 기호 2"/>
          <p:cNvSpPr/>
          <p:nvPr/>
        </p:nvSpPr>
        <p:spPr>
          <a:xfrm>
            <a:off x="4503954" y="1486800"/>
            <a:ext cx="771181" cy="771181"/>
          </a:xfrm>
          <a:prstGeom prst="mathPlus">
            <a:avLst>
              <a:gd name="adj1" fmla="val 1494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zabbix 이미지 검색결과&quot;">
            <a:extLst>
              <a:ext uri="{FF2B5EF4-FFF2-40B4-BE49-F238E27FC236}">
                <a16:creationId xmlns:a16="http://schemas.microsoft.com/office/drawing/2014/main" id="{79895CE9-C298-4E46-A32C-E32A64245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15" y="2922060"/>
            <a:ext cx="2355173" cy="61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agios logo 이미지 검색결과">
            <a:extLst>
              <a:ext uri="{FF2B5EF4-FFF2-40B4-BE49-F238E27FC236}">
                <a16:creationId xmlns:a16="http://schemas.microsoft.com/office/drawing/2014/main" id="{93EE6685-BCC0-47DE-BB30-7408A2805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3" b="27090"/>
          <a:stretch/>
        </p:blipFill>
        <p:spPr bwMode="auto">
          <a:xfrm>
            <a:off x="1368415" y="3968606"/>
            <a:ext cx="2600325" cy="81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tlab logo 이미지 검색결과&quot;">
            <a:extLst>
              <a:ext uri="{FF2B5EF4-FFF2-40B4-BE49-F238E27FC236}">
                <a16:creationId xmlns:a16="http://schemas.microsoft.com/office/drawing/2014/main" id="{A149A252-3B15-404E-B842-E6A908A4C7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7" b="18750"/>
          <a:stretch/>
        </p:blipFill>
        <p:spPr bwMode="auto">
          <a:xfrm>
            <a:off x="5254971" y="4541930"/>
            <a:ext cx="3235595" cy="110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pss logo 이미지 검색결과">
            <a:extLst>
              <a:ext uri="{FF2B5EF4-FFF2-40B4-BE49-F238E27FC236}">
                <a16:creationId xmlns:a16="http://schemas.microsoft.com/office/drawing/2014/main" id="{D79DEA65-F12B-4604-9A71-88AE1F470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27" b="33896"/>
          <a:stretch/>
        </p:blipFill>
        <p:spPr bwMode="auto">
          <a:xfrm>
            <a:off x="5565307" y="3368368"/>
            <a:ext cx="2143125" cy="73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웨카 로고 이미지 검색결과&quot;">
            <a:extLst>
              <a:ext uri="{FF2B5EF4-FFF2-40B4-BE49-F238E27FC236}">
                <a16:creationId xmlns:a16="http://schemas.microsoft.com/office/drawing/2014/main" id="{DF9BE924-F58A-44F2-AB9F-71891CB9F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76" y="4945849"/>
            <a:ext cx="2260850" cy="118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91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0C6C94-04DD-48D3-A04E-BAC3D17A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12B1C87-E866-4A81-8ADF-D8DC34C1BB8A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모서리가 둥근 직사각형 10">
            <a:extLst>
              <a:ext uri="{FF2B5EF4-FFF2-40B4-BE49-F238E27FC236}">
                <a16:creationId xmlns:a16="http://schemas.microsoft.com/office/drawing/2014/main" id="{1BD73F3A-556D-405B-8BA9-75ADE14512B9}"/>
              </a:ext>
            </a:extLst>
          </p:cNvPr>
          <p:cNvSpPr/>
          <p:nvPr/>
        </p:nvSpPr>
        <p:spPr>
          <a:xfrm>
            <a:off x="6882926" y="1940282"/>
            <a:ext cx="1990846" cy="41348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모서리가 둥근 직사각형 11">
            <a:extLst>
              <a:ext uri="{FF2B5EF4-FFF2-40B4-BE49-F238E27FC236}">
                <a16:creationId xmlns:a16="http://schemas.microsoft.com/office/drawing/2014/main" id="{78FC6EB0-632E-47DB-9370-E36DD8477CEC}"/>
              </a:ext>
            </a:extLst>
          </p:cNvPr>
          <p:cNvSpPr/>
          <p:nvPr/>
        </p:nvSpPr>
        <p:spPr>
          <a:xfrm>
            <a:off x="3632946" y="1940282"/>
            <a:ext cx="1990846" cy="41348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" name="모서리가 둥근 직사각형 13">
            <a:extLst>
              <a:ext uri="{FF2B5EF4-FFF2-40B4-BE49-F238E27FC236}">
                <a16:creationId xmlns:a16="http://schemas.microsoft.com/office/drawing/2014/main" id="{78EE3412-2579-405E-BA35-F58B235C5EDD}"/>
              </a:ext>
            </a:extLst>
          </p:cNvPr>
          <p:cNvSpPr/>
          <p:nvPr/>
        </p:nvSpPr>
        <p:spPr>
          <a:xfrm>
            <a:off x="270228" y="1940282"/>
            <a:ext cx="1990846" cy="413484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FBBED-DD38-4D99-BBEC-B18098EE1FAE}"/>
              </a:ext>
            </a:extLst>
          </p:cNvPr>
          <p:cNvSpPr txBox="1"/>
          <p:nvPr/>
        </p:nvSpPr>
        <p:spPr>
          <a:xfrm>
            <a:off x="482184" y="1052306"/>
            <a:ext cx="15247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1" dirty="0">
                <a:latin typeface="+mn-lt"/>
                <a:ea typeface="+mn-ea"/>
                <a:cs typeface="+mn-cs"/>
              </a:rPr>
              <a:t>전산실 구성</a:t>
            </a:r>
            <a:endParaRPr lang="en-US" altLang="ko-KR" sz="2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VMware Logo">
            <a:extLst>
              <a:ext uri="{FF2B5EF4-FFF2-40B4-BE49-F238E27FC236}">
                <a16:creationId xmlns:a16="http://schemas.microsoft.com/office/drawing/2014/main" id="{00E096D3-63FC-44E8-8254-B7662A383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8901" y="2077171"/>
            <a:ext cx="1333500" cy="20955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C58BA0-CEF6-4F15-98FA-1D358925A2B6}"/>
              </a:ext>
            </a:extLst>
          </p:cNvPr>
          <p:cNvSpPr txBox="1"/>
          <p:nvPr/>
        </p:nvSpPr>
        <p:spPr>
          <a:xfrm>
            <a:off x="3680129" y="1029045"/>
            <a:ext cx="17812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1" dirty="0">
                <a:latin typeface="+mn-lt"/>
                <a:ea typeface="+mn-ea"/>
                <a:cs typeface="+mn-cs"/>
              </a:rPr>
              <a:t>자원 모니터링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5959C-6545-47A6-84C9-DABBB14CB764}"/>
              </a:ext>
            </a:extLst>
          </p:cNvPr>
          <p:cNvSpPr txBox="1"/>
          <p:nvPr/>
        </p:nvSpPr>
        <p:spPr>
          <a:xfrm>
            <a:off x="3661256" y="1585805"/>
            <a:ext cx="19191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 dirty="0">
                <a:latin typeface="+mn-lt"/>
                <a:ea typeface="+mn-ea"/>
                <a:cs typeface="+mn-cs"/>
              </a:rPr>
              <a:t>모니터링 도구 구축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A5F773-CDBC-486A-BBB4-58C191BA6559}"/>
              </a:ext>
            </a:extLst>
          </p:cNvPr>
          <p:cNvSpPr txBox="1"/>
          <p:nvPr/>
        </p:nvSpPr>
        <p:spPr>
          <a:xfrm>
            <a:off x="7095616" y="1054982"/>
            <a:ext cx="158248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1" dirty="0">
                <a:latin typeface="+mn-lt"/>
                <a:ea typeface="+mn-ea"/>
                <a:cs typeface="+mn-cs"/>
              </a:rPr>
              <a:t>분석 및 활용</a:t>
            </a:r>
            <a:endParaRPr lang="en-US" altLang="ko-KR" sz="2000" b="1" dirty="0">
              <a:latin typeface="+mn-lt"/>
              <a:ea typeface="+mn-ea"/>
              <a:cs typeface="+mn-cs"/>
            </a:endParaRPr>
          </a:p>
        </p:txBody>
      </p:sp>
      <p:sp>
        <p:nvSpPr>
          <p:cNvPr id="22" name="오른쪽 화살표 6">
            <a:extLst>
              <a:ext uri="{FF2B5EF4-FFF2-40B4-BE49-F238E27FC236}">
                <a16:creationId xmlns:a16="http://schemas.microsoft.com/office/drawing/2014/main" id="{663829B7-ED4C-4D40-A95B-6ABD95893704}"/>
              </a:ext>
            </a:extLst>
          </p:cNvPr>
          <p:cNvSpPr/>
          <p:nvPr/>
        </p:nvSpPr>
        <p:spPr>
          <a:xfrm rot="10800000">
            <a:off x="2313476" y="2628602"/>
            <a:ext cx="1273983" cy="28570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80C1B7-87F2-468D-8FF5-B57236C9C67C}"/>
              </a:ext>
            </a:extLst>
          </p:cNvPr>
          <p:cNvSpPr txBox="1"/>
          <p:nvPr/>
        </p:nvSpPr>
        <p:spPr>
          <a:xfrm>
            <a:off x="2499062" y="2192179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400">
                <a:latin typeface="+mn-lt"/>
                <a:ea typeface="+mn-ea"/>
                <a:cs typeface="+mn-cs"/>
              </a:rPr>
              <a:t>에이전트</a:t>
            </a:r>
            <a:endParaRPr lang="en-US" altLang="ko-KR" sz="1400" dirty="0">
              <a:latin typeface="+mn-lt"/>
              <a:ea typeface="+mn-ea"/>
              <a:cs typeface="+mn-cs"/>
            </a:endParaRPr>
          </a:p>
          <a:p>
            <a:pPr lvl="0"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400" dirty="0"/>
              <a:t>설치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24" name="오른쪽 화살표 42">
            <a:extLst>
              <a:ext uri="{FF2B5EF4-FFF2-40B4-BE49-F238E27FC236}">
                <a16:creationId xmlns:a16="http://schemas.microsoft.com/office/drawing/2014/main" id="{7A7C550A-DD2A-40E5-9519-149CF068D299}"/>
              </a:ext>
            </a:extLst>
          </p:cNvPr>
          <p:cNvSpPr/>
          <p:nvPr/>
        </p:nvSpPr>
        <p:spPr>
          <a:xfrm flipH="1">
            <a:off x="2313476" y="4813044"/>
            <a:ext cx="1273983" cy="28570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CA10F5-E0EA-40F3-9463-10DC0DF6488C}"/>
              </a:ext>
            </a:extLst>
          </p:cNvPr>
          <p:cNvSpPr txBox="1"/>
          <p:nvPr/>
        </p:nvSpPr>
        <p:spPr>
          <a:xfrm>
            <a:off x="2479024" y="4505267"/>
            <a:ext cx="9428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400" dirty="0">
                <a:latin typeface="+mn-lt"/>
                <a:ea typeface="+mn-ea"/>
                <a:cs typeface="+mn-cs"/>
              </a:rPr>
              <a:t>정책 설정</a:t>
            </a:r>
          </a:p>
        </p:txBody>
      </p:sp>
      <p:sp>
        <p:nvSpPr>
          <p:cNvPr id="29" name="오른쪽 화살표 45">
            <a:extLst>
              <a:ext uri="{FF2B5EF4-FFF2-40B4-BE49-F238E27FC236}">
                <a16:creationId xmlns:a16="http://schemas.microsoft.com/office/drawing/2014/main" id="{45F22B22-5B6F-4E5F-83BD-F22043AF3689}"/>
              </a:ext>
            </a:extLst>
          </p:cNvPr>
          <p:cNvSpPr/>
          <p:nvPr/>
        </p:nvSpPr>
        <p:spPr>
          <a:xfrm>
            <a:off x="2313476" y="3795213"/>
            <a:ext cx="1273983" cy="28570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5A7645-C189-401B-BFB5-250AD57BEFE6}"/>
              </a:ext>
            </a:extLst>
          </p:cNvPr>
          <p:cNvSpPr txBox="1"/>
          <p:nvPr/>
        </p:nvSpPr>
        <p:spPr>
          <a:xfrm>
            <a:off x="2389256" y="3499131"/>
            <a:ext cx="112242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400" dirty="0">
                <a:latin typeface="+mn-lt"/>
                <a:ea typeface="+mn-ea"/>
                <a:cs typeface="+mn-cs"/>
              </a:rPr>
              <a:t>데이터 수집</a:t>
            </a:r>
          </a:p>
        </p:txBody>
      </p:sp>
      <p:sp>
        <p:nvSpPr>
          <p:cNvPr id="31" name="오른쪽 화살표 47">
            <a:extLst>
              <a:ext uri="{FF2B5EF4-FFF2-40B4-BE49-F238E27FC236}">
                <a16:creationId xmlns:a16="http://schemas.microsoft.com/office/drawing/2014/main" id="{9C524D2A-24DE-4923-8073-4875053F2BFD}"/>
              </a:ext>
            </a:extLst>
          </p:cNvPr>
          <p:cNvSpPr/>
          <p:nvPr/>
        </p:nvSpPr>
        <p:spPr>
          <a:xfrm>
            <a:off x="5669279" y="3359840"/>
            <a:ext cx="1098828" cy="28570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77BF70-35C7-4C00-9777-BAB47543A3DC}"/>
              </a:ext>
            </a:extLst>
          </p:cNvPr>
          <p:cNvSpPr txBox="1"/>
          <p:nvPr/>
        </p:nvSpPr>
        <p:spPr>
          <a:xfrm>
            <a:off x="5696744" y="2953515"/>
            <a:ext cx="9893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200" dirty="0">
                <a:latin typeface="+mn-lt"/>
                <a:ea typeface="+mn-ea"/>
                <a:cs typeface="+mn-cs"/>
              </a:rPr>
              <a:t>수집 데이터</a:t>
            </a:r>
            <a:endParaRPr lang="en-US" altLang="ko-KR" sz="1200" dirty="0">
              <a:latin typeface="+mn-lt"/>
              <a:ea typeface="+mn-ea"/>
              <a:cs typeface="+mn-cs"/>
            </a:endParaRP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200" dirty="0">
                <a:latin typeface="+mn-lt"/>
                <a:ea typeface="+mn-ea"/>
                <a:cs typeface="+mn-cs"/>
              </a:rPr>
              <a:t>활용</a:t>
            </a:r>
          </a:p>
        </p:txBody>
      </p:sp>
      <p:sp>
        <p:nvSpPr>
          <p:cNvPr id="33" name="오른쪽 화살표 50">
            <a:extLst>
              <a:ext uri="{FF2B5EF4-FFF2-40B4-BE49-F238E27FC236}">
                <a16:creationId xmlns:a16="http://schemas.microsoft.com/office/drawing/2014/main" id="{D8B844B3-9D7A-4A10-A0AB-CAC485456B86}"/>
              </a:ext>
            </a:extLst>
          </p:cNvPr>
          <p:cNvSpPr/>
          <p:nvPr/>
        </p:nvSpPr>
        <p:spPr>
          <a:xfrm flipH="1">
            <a:off x="5669279" y="4307735"/>
            <a:ext cx="1098828" cy="28570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4D03C9-9F9D-472C-97CC-36F43C55791B}"/>
              </a:ext>
            </a:extLst>
          </p:cNvPr>
          <p:cNvSpPr txBox="1"/>
          <p:nvPr/>
        </p:nvSpPr>
        <p:spPr>
          <a:xfrm>
            <a:off x="5819896" y="3938065"/>
            <a:ext cx="800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200" dirty="0">
                <a:latin typeface="+mn-lt"/>
                <a:ea typeface="+mn-ea"/>
                <a:cs typeface="+mn-cs"/>
              </a:rPr>
              <a:t>분석결과</a:t>
            </a:r>
            <a:endParaRPr lang="en-US" altLang="ko-KR" sz="1200" dirty="0">
              <a:latin typeface="+mn-lt"/>
              <a:ea typeface="+mn-ea"/>
              <a:cs typeface="+mn-cs"/>
            </a:endParaRPr>
          </a:p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200" dirty="0"/>
              <a:t>활용</a:t>
            </a:r>
            <a:endParaRPr lang="ko-KR" alt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thewiki.ewr1.vultrobjects.com/images/c6a71a1b31...">
            <a:extLst>
              <a:ext uri="{FF2B5EF4-FFF2-40B4-BE49-F238E27FC236}">
                <a16:creationId xmlns:a16="http://schemas.microsoft.com/office/drawing/2014/main" id="{989D85C9-2584-4241-BFA8-C8A1C684E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6" t="33031" r="7105" b="30036"/>
          <a:stretch/>
        </p:blipFill>
        <p:spPr bwMode="auto">
          <a:xfrm>
            <a:off x="7046506" y="2338020"/>
            <a:ext cx="1663690" cy="73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자빅스 Zabbix - 제타위키">
            <a:extLst>
              <a:ext uri="{FF2B5EF4-FFF2-40B4-BE49-F238E27FC236}">
                <a16:creationId xmlns:a16="http://schemas.microsoft.com/office/drawing/2014/main" id="{31BD3741-6CFC-4376-9A03-2A3625F59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7" y="2344705"/>
            <a:ext cx="1496693" cy="5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metheus 모니터링 실무 적용기 1탄. 모니터링 시스템을 구축하면서 ...">
            <a:extLst>
              <a:ext uri="{FF2B5EF4-FFF2-40B4-BE49-F238E27FC236}">
                <a16:creationId xmlns:a16="http://schemas.microsoft.com/office/drawing/2014/main" id="{97F8C007-8AEC-4DA5-99E4-1541316CC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5" r="15488" b="33875"/>
          <a:stretch/>
        </p:blipFill>
        <p:spPr bwMode="auto">
          <a:xfrm>
            <a:off x="3868120" y="3273654"/>
            <a:ext cx="1496693" cy="54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nagios logo 이미지 검색결과">
            <a:extLst>
              <a:ext uri="{FF2B5EF4-FFF2-40B4-BE49-F238E27FC236}">
                <a16:creationId xmlns:a16="http://schemas.microsoft.com/office/drawing/2014/main" id="{BFF1CB86-45E3-453E-9A18-9C58E7D3B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3" b="27090"/>
          <a:stretch/>
        </p:blipFill>
        <p:spPr bwMode="auto">
          <a:xfrm>
            <a:off x="3878063" y="4223757"/>
            <a:ext cx="1499965" cy="46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legraf + influxDB + Grafana]10분만에 데브옵스를 위한 모니터링 ...">
            <a:extLst>
              <a:ext uri="{FF2B5EF4-FFF2-40B4-BE49-F238E27FC236}">
                <a16:creationId xmlns:a16="http://schemas.microsoft.com/office/drawing/2014/main" id="{42054DE7-E47D-4DE2-AF18-D1FA976D1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68" y="5098748"/>
            <a:ext cx="1598346" cy="61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AD891D9-48D7-4D4C-9C15-9183FA4F9D9C}"/>
              </a:ext>
            </a:extLst>
          </p:cNvPr>
          <p:cNvSpPr txBox="1"/>
          <p:nvPr/>
        </p:nvSpPr>
        <p:spPr>
          <a:xfrm>
            <a:off x="6985519" y="1585805"/>
            <a:ext cx="171393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 dirty="0">
                <a:latin typeface="+mn-lt"/>
                <a:ea typeface="+mn-ea"/>
                <a:cs typeface="+mn-cs"/>
              </a:rPr>
              <a:t>수집 데이터 분석</a:t>
            </a:r>
          </a:p>
        </p:txBody>
      </p:sp>
      <p:pic>
        <p:nvPicPr>
          <p:cNvPr id="1034" name="Picture 10" descr="Keras: the Python deep learning API">
            <a:extLst>
              <a:ext uri="{FF2B5EF4-FFF2-40B4-BE49-F238E27FC236}">
                <a16:creationId xmlns:a16="http://schemas.microsoft.com/office/drawing/2014/main" id="{230141E7-9FF5-4772-839B-A49E723CA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506" y="4452101"/>
            <a:ext cx="1631596" cy="4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AS (소프트웨어) - 위키백과, 우리 모두의 백과사전">
            <a:extLst>
              <a:ext uri="{FF2B5EF4-FFF2-40B4-BE49-F238E27FC236}">
                <a16:creationId xmlns:a16="http://schemas.microsoft.com/office/drawing/2014/main" id="{03C477B8-A35C-45F7-9DFD-D37935E46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62" y="3359840"/>
            <a:ext cx="1498182" cy="6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텐서플로우 자격 인증시험 단기취득 과정 | Festa!">
            <a:extLst>
              <a:ext uri="{FF2B5EF4-FFF2-40B4-BE49-F238E27FC236}">
                <a16:creationId xmlns:a16="http://schemas.microsoft.com/office/drawing/2014/main" id="{ACFC1B92-FBC3-47F0-A441-122D2E2BE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" t="27990" r="7904" b="38439"/>
          <a:stretch/>
        </p:blipFill>
        <p:spPr bwMode="auto">
          <a:xfrm>
            <a:off x="7095616" y="5210090"/>
            <a:ext cx="1510428" cy="45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우분투 Ubuntu 18.04 LTS 설치(Long Term Service) – 민민월드">
            <a:extLst>
              <a:ext uri="{FF2B5EF4-FFF2-40B4-BE49-F238E27FC236}">
                <a16:creationId xmlns:a16="http://schemas.microsoft.com/office/drawing/2014/main" id="{9E093C99-8CC2-40FF-AD0E-7E4A60668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04" y="3438667"/>
            <a:ext cx="1233487" cy="2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entOS 8 Release : 스마일서브 공식 블로그 [ IDC HOWTO ]">
            <a:extLst>
              <a:ext uri="{FF2B5EF4-FFF2-40B4-BE49-F238E27FC236}">
                <a16:creationId xmlns:a16="http://schemas.microsoft.com/office/drawing/2014/main" id="{18BA6D40-C5E0-4A1A-AA08-EC84803C7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84" y="2497155"/>
            <a:ext cx="1450109" cy="4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마이크로소프트 'Windows Server 2016' 국내 공식 출시 - 'Startup's ...">
            <a:extLst>
              <a:ext uri="{FF2B5EF4-FFF2-40B4-BE49-F238E27FC236}">
                <a16:creationId xmlns:a16="http://schemas.microsoft.com/office/drawing/2014/main" id="{C9A74454-70CB-4BA8-A2E1-2823A6E8D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2" t="38567" r="37301" b="38860"/>
          <a:stretch/>
        </p:blipFill>
        <p:spPr bwMode="auto">
          <a:xfrm>
            <a:off x="494835" y="4256457"/>
            <a:ext cx="1450109" cy="4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솔라리스] 솔라리스 정규 교육과정 소개 : 네이버 블로그">
            <a:extLst>
              <a:ext uri="{FF2B5EF4-FFF2-40B4-BE49-F238E27FC236}">
                <a16:creationId xmlns:a16="http://schemas.microsoft.com/office/drawing/2014/main" id="{1F007A85-6695-48EF-A964-ED8DCF495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34" y="4974058"/>
            <a:ext cx="1408059" cy="73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A9F8F48-53BE-4C99-924F-E876FE1A4458}"/>
              </a:ext>
            </a:extLst>
          </p:cNvPr>
          <p:cNvSpPr txBox="1"/>
          <p:nvPr/>
        </p:nvSpPr>
        <p:spPr>
          <a:xfrm>
            <a:off x="439586" y="1585805"/>
            <a:ext cx="171393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 dirty="0">
                <a:latin typeface="+mn-lt"/>
                <a:ea typeface="+mn-ea"/>
                <a:cs typeface="+mn-cs"/>
              </a:rPr>
              <a:t>가상화 환경 구축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2B487A-2C0D-4511-803B-CB0F29259C4D}"/>
              </a:ext>
            </a:extLst>
          </p:cNvPr>
          <p:cNvSpPr txBox="1"/>
          <p:nvPr/>
        </p:nvSpPr>
        <p:spPr>
          <a:xfrm>
            <a:off x="77118" y="55084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진행 방향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A7D064-CBAE-4BE8-809C-F1588DC80012}"/>
              </a:ext>
            </a:extLst>
          </p:cNvPr>
          <p:cNvSpPr txBox="1"/>
          <p:nvPr/>
        </p:nvSpPr>
        <p:spPr>
          <a:xfrm>
            <a:off x="7655740" y="176271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233433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5E0604-5ECA-4468-8887-E6F0849B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12B1C87-E866-4A81-8ADF-D8DC34C1BB8A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6EF91-0D19-4D51-B31F-E1ABFC4C0226}"/>
              </a:ext>
            </a:extLst>
          </p:cNvPr>
          <p:cNvSpPr txBox="1"/>
          <p:nvPr/>
        </p:nvSpPr>
        <p:spPr>
          <a:xfrm>
            <a:off x="77118" y="55084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적용 사례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(KT DS) - 1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D55A0-4666-4A23-8404-7CBC0353EB60}"/>
              </a:ext>
            </a:extLst>
          </p:cNvPr>
          <p:cNvSpPr txBox="1"/>
          <p:nvPr/>
        </p:nvSpPr>
        <p:spPr>
          <a:xfrm>
            <a:off x="7655740" y="176271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프로젝트 소개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DD0FF3-A540-4BC2-8963-25ECA088E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874002"/>
            <a:ext cx="8793018" cy="52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8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5E0604-5ECA-4468-8887-E6F0849B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12B1C87-E866-4A81-8ADF-D8DC34C1BB8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6EF91-0D19-4D51-B31F-E1ABFC4C0226}"/>
              </a:ext>
            </a:extLst>
          </p:cNvPr>
          <p:cNvSpPr txBox="1"/>
          <p:nvPr/>
        </p:nvSpPr>
        <p:spPr>
          <a:xfrm>
            <a:off x="77118" y="55084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적용 사례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(KT DS) - 2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D55A0-4666-4A23-8404-7CBC0353EB60}"/>
              </a:ext>
            </a:extLst>
          </p:cNvPr>
          <p:cNvSpPr txBox="1"/>
          <p:nvPr/>
        </p:nvSpPr>
        <p:spPr>
          <a:xfrm>
            <a:off x="7655740" y="176271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프로젝트 소개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E6A379-63EC-4994-97D7-BAF78D532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1" y="900545"/>
            <a:ext cx="8847998" cy="531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5E0604-5ECA-4468-8887-E6F0849B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12B1C87-E866-4A81-8ADF-D8DC34C1BB8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6EF91-0D19-4D51-B31F-E1ABFC4C0226}"/>
              </a:ext>
            </a:extLst>
          </p:cNvPr>
          <p:cNvSpPr txBox="1"/>
          <p:nvPr/>
        </p:nvSpPr>
        <p:spPr>
          <a:xfrm>
            <a:off x="77118" y="55084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적용 사례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(KT DS) - 3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D55A0-4666-4A23-8404-7CBC0353EB60}"/>
              </a:ext>
            </a:extLst>
          </p:cNvPr>
          <p:cNvSpPr txBox="1"/>
          <p:nvPr/>
        </p:nvSpPr>
        <p:spPr>
          <a:xfrm>
            <a:off x="7655740" y="176271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프로젝트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87F762-00C4-427B-AB6E-20981F21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791095"/>
            <a:ext cx="8793018" cy="52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4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12B1C87-E866-4A81-8ADF-D8DC34C1BB8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08960" y="1597446"/>
            <a:ext cx="39260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FF0000"/>
                </a:solidFill>
                <a:latin typeface="+mj-ea"/>
                <a:ea typeface="+mj-ea"/>
              </a:rPr>
              <a:t>Q</a:t>
            </a:r>
            <a:r>
              <a:rPr lang="en-US" altLang="ko-KR" sz="9600" b="1" dirty="0">
                <a:latin typeface="+mj-ea"/>
                <a:ea typeface="+mj-ea"/>
              </a:rPr>
              <a:t> &amp; </a:t>
            </a:r>
            <a:r>
              <a:rPr lang="en-US" altLang="ko-KR" sz="96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</a:t>
            </a:r>
            <a:endParaRPr lang="ko-KR" altLang="en-US" sz="96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5072" y="3635567"/>
            <a:ext cx="423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감사합니다</a:t>
            </a:r>
            <a:r>
              <a:rPr lang="en-US" altLang="ko-K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199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1307</TotalTime>
  <Words>1124</Words>
  <Application>Microsoft Office PowerPoint</Application>
  <PresentationFormat>화면 슬라이드 쇼(4:3)</PresentationFormat>
  <Paragraphs>135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HY견고딕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김경남</dc:creator>
  <cp:lastModifiedBy>f-002</cp:lastModifiedBy>
  <cp:revision>97</cp:revision>
  <cp:lastPrinted>2018-03-07T01:39:46Z</cp:lastPrinted>
  <dcterms:created xsi:type="dcterms:W3CDTF">2018-03-01T07:22:12Z</dcterms:created>
  <dcterms:modified xsi:type="dcterms:W3CDTF">2020-07-09T04:45:05Z</dcterms:modified>
</cp:coreProperties>
</file>