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6" r:id="rId2"/>
    <p:sldMasterId id="2147483665" r:id="rId3"/>
  </p:sldMasterIdLst>
  <p:notesMasterIdLst>
    <p:notesMasterId r:id="rId10"/>
  </p:notesMasterIdLst>
  <p:handoutMasterIdLst>
    <p:handoutMasterId r:id="rId11"/>
  </p:handoutMasterIdLst>
  <p:sldIdLst>
    <p:sldId id="659" r:id="rId4"/>
    <p:sldId id="658" r:id="rId5"/>
    <p:sldId id="661" r:id="rId6"/>
    <p:sldId id="662" r:id="rId7"/>
    <p:sldId id="660" r:id="rId8"/>
    <p:sldId id="66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66CCFF"/>
    <a:srgbClr val="FF3300"/>
    <a:srgbClr val="0000FF"/>
    <a:srgbClr val="00B0F0"/>
    <a:srgbClr val="000000"/>
    <a:srgbClr val="3D62FD"/>
    <a:srgbClr val="00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0" d="100"/>
          <a:sy n="80" d="100"/>
        </p:scale>
        <p:origin x="126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7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C9CE-C368-412B-8C09-28B2941C0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7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89287-281F-4DC3-AED7-441CDBDF4917}" type="datetimeFigureOut">
              <a:rPr lang="ko-KR" altLang="en-US" smtClean="0"/>
              <a:pPr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22472-CFAF-41C8-81E8-F88EEBAD39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768-239F-44F0-B024-FFB374D7045A}" type="datetime1">
              <a:rPr lang="ko-KR" altLang="en-US" smtClean="0"/>
              <a:pPr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314-4037-498E-BCB3-1C1D7E6E79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7106" name="Picture 2" descr="C:\Users\jerry\Pictures\그림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3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7C23-6717-42DD-89F8-8A640F18222B}" type="datetime1">
              <a:rPr lang="ko-KR" altLang="en-US" smtClean="0"/>
              <a:pPr/>
              <a:t>2020-07-12</a:t>
            </a:fld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-2821" y="-1984"/>
            <a:ext cx="9908821" cy="6859984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75682"/>
          <a:stretch>
            <a:fillRect/>
          </a:stretch>
        </p:blipFill>
        <p:spPr bwMode="auto">
          <a:xfrm>
            <a:off x="0" y="0"/>
            <a:ext cx="240896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6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2875-CEF0-49A6-970D-2E0293927776}" type="datetime1">
              <a:rPr lang="ko-KR" altLang="en-US" smtClean="0"/>
              <a:pPr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314-4037-498E-BCB3-1C1D7E6E79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B439-13B1-44B2-96D3-453BB7738216}" type="datetime1">
              <a:rPr lang="ko-KR" altLang="en-US" smtClean="0"/>
              <a:pPr/>
              <a:t>2020-07-12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016896" y="6448253"/>
            <a:ext cx="2311400" cy="365125"/>
          </a:xfrm>
        </p:spPr>
        <p:txBody>
          <a:bodyPr/>
          <a:lstStyle/>
          <a:p>
            <a:fld id="{AB9C2314-4037-498E-BCB3-1C1D7E6E79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D754-A0E5-4AFB-97B8-DE44707376AC}" type="datetime1">
              <a:rPr lang="ko-KR" altLang="en-US" smtClean="0"/>
              <a:pPr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936776" y="55172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873B-9255-4167-94AA-B33724FA2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4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5475-797F-4165-83D4-8CCB28967D0F}" type="datetime1">
              <a:rPr lang="ko-KR" altLang="en-US" smtClean="0"/>
              <a:pPr/>
              <a:t>2020-07-12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16896" y="633424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en-US" altLang="ko-KR"/>
              <a:t>-</a:t>
            </a:r>
            <a:fld id="{AB9C2314-4037-498E-BCB3-1C1D7E6E7901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153068" y="796696"/>
            <a:ext cx="9572091" cy="0"/>
          </a:xfrm>
          <a:prstGeom prst="line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53069" y="260648"/>
            <a:ext cx="197420" cy="527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6441088"/>
            <a:ext cx="1145332" cy="2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F918-6FDE-4D23-974E-F847EBEFDA21}" type="datetime1">
              <a:rPr lang="ko-KR" altLang="en-US" smtClean="0"/>
              <a:pPr/>
              <a:t>2020-07-12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873B-9255-4167-94AA-B33724FA210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153068" y="796696"/>
            <a:ext cx="9572091" cy="0"/>
          </a:xfrm>
          <a:prstGeom prst="lin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53069" y="260648"/>
            <a:ext cx="197420" cy="5274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4016896" y="644825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9C2314-4037-498E-BCB3-1C1D7E6E7901}" type="slidenum">
              <a:rPr lang="ko-KR" altLang="en-US" smtClean="0"/>
              <a:pPr algn="ctr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2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616" y="1340768"/>
            <a:ext cx="7310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IoT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마이크로데이터센터 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EMS(Environment Monitoring System) </a:t>
            </a:r>
            <a:r>
              <a:rPr lang="ko-KR" altLang="en-US" sz="28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ko-KR" altLang="en-US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6888" y="4941168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비바엔에스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3360" y="116632"/>
            <a:ext cx="1415772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종합프로젝트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8621" y="3861048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2020.07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9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314-4037-498E-BCB3-1C1D7E6E790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6496" y="33265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컴퓨팅 패러다임의 변화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엣지컴퓨팅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321"/>
            <a:ext cx="9906000" cy="5394856"/>
          </a:xfrm>
          <a:prstGeom prst="rect">
            <a:avLst/>
          </a:prstGeom>
        </p:spPr>
      </p:pic>
      <p:sp>
        <p:nvSpPr>
          <p:cNvPr id="14" name="폭발 2 13"/>
          <p:cNvSpPr/>
          <p:nvPr/>
        </p:nvSpPr>
        <p:spPr bwMode="auto">
          <a:xfrm>
            <a:off x="7761312" y="5157192"/>
            <a:ext cx="2304256" cy="1440160"/>
          </a:xfrm>
          <a:prstGeom prst="irregularSeal2">
            <a:avLst/>
          </a:prstGeom>
          <a:solidFill>
            <a:srgbClr val="FFFF00">
              <a:alpha val="21176"/>
            </a:srgb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wrap="square" lIns="90000" tIns="46800" rIns="90000" bIns="4680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079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314-4037-498E-BCB3-1C1D7E6E790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6496" y="33265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마이크로데이터센터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942" y="966578"/>
            <a:ext cx="8970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엣지컴퓨팅</a:t>
            </a:r>
            <a:r>
              <a:rPr lang="ko-KR" altLang="en-US" dirty="0" smtClean="0"/>
              <a:t> 환경에서 스토리지</a:t>
            </a:r>
            <a:r>
              <a:rPr lang="en-US" altLang="ko-KR" dirty="0" smtClean="0"/>
              <a:t>, </a:t>
            </a:r>
            <a:r>
              <a:rPr lang="ko-KR" altLang="en-US" smtClean="0"/>
              <a:t>프로세싱</a:t>
            </a:r>
            <a:r>
              <a:rPr lang="en-US" altLang="ko-KR" dirty="0" smtClean="0"/>
              <a:t>, </a:t>
            </a:r>
            <a:r>
              <a:rPr lang="ko-KR" altLang="en-US" smtClean="0"/>
              <a:t>네트워킹 등 고객이 필요로 하는 어플리케이션을 위한 안전한 컴퓨팅 인프라 환경을 제공하는 통합 랙</a:t>
            </a:r>
            <a:r>
              <a:rPr lang="en-US" altLang="ko-KR" dirty="0" smtClean="0"/>
              <a:t>(Rack) </a:t>
            </a:r>
            <a:r>
              <a:rPr lang="ko-KR" altLang="en-US" smtClean="0"/>
              <a:t>솔루션</a:t>
            </a:r>
            <a:endParaRPr lang="en-US" altLang="ko-K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데이터센터 인프라에 필수인 전력</a:t>
            </a:r>
            <a:r>
              <a:rPr lang="en-US" altLang="ko-KR" dirty="0" smtClean="0"/>
              <a:t>, </a:t>
            </a:r>
            <a:r>
              <a:rPr lang="ko-KR" altLang="en-US" smtClean="0"/>
              <a:t>쿨링</a:t>
            </a:r>
            <a:r>
              <a:rPr lang="en-US" altLang="ko-KR" dirty="0" smtClean="0"/>
              <a:t>, </a:t>
            </a:r>
            <a:r>
              <a:rPr lang="ko-KR" altLang="en-US" smtClean="0"/>
              <a:t>보안</a:t>
            </a:r>
            <a:r>
              <a:rPr lang="en-US" altLang="ko-KR" dirty="0" smtClean="0"/>
              <a:t>, </a:t>
            </a:r>
            <a:r>
              <a:rPr lang="ko-KR" altLang="en-US" smtClean="0"/>
              <a:t>원격감시</a:t>
            </a:r>
            <a:r>
              <a:rPr lang="en-US" altLang="ko-KR" dirty="0" smtClean="0"/>
              <a:t>, DCIM(Data Center Infra Management)</a:t>
            </a:r>
            <a:r>
              <a:rPr lang="ko-KR" altLang="en-US" smtClean="0"/>
              <a:t>을 기본 구성으로 하는 소형 데이터센터 그 자체</a:t>
            </a:r>
            <a:endParaRPr lang="en-US" altLang="ko-K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1 ~ 10</a:t>
            </a:r>
            <a:r>
              <a:rPr lang="ko-KR" altLang="en-US" smtClean="0"/>
              <a:t>개 정도의 </a:t>
            </a:r>
            <a:r>
              <a:rPr lang="en-US" altLang="ko-KR" dirty="0" smtClean="0"/>
              <a:t>Rack</a:t>
            </a:r>
            <a:r>
              <a:rPr lang="ko-KR" altLang="en-US" smtClean="0"/>
              <a:t>으로 구성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2564904"/>
            <a:ext cx="762285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314-4037-498E-BCB3-1C1D7E6E790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6496" y="33265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마이크로데이터센터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EMS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942" y="966578"/>
            <a:ext cx="89705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EMS : </a:t>
            </a:r>
            <a:r>
              <a:rPr lang="en-US" altLang="ko-KR" sz="2000" b="1" dirty="0" smtClean="0"/>
              <a:t>E</a:t>
            </a:r>
            <a:r>
              <a:rPr lang="en-US" altLang="ko-KR" dirty="0" smtClean="0"/>
              <a:t>nvironment </a:t>
            </a:r>
            <a:r>
              <a:rPr lang="en-US" altLang="ko-KR" sz="2000" b="1" dirty="0" smtClean="0"/>
              <a:t>M</a:t>
            </a:r>
            <a:r>
              <a:rPr lang="en-US" altLang="ko-KR" dirty="0" smtClean="0"/>
              <a:t>onitoring </a:t>
            </a:r>
            <a:r>
              <a:rPr lang="en-US" altLang="ko-KR" sz="2000" b="1" dirty="0" smtClean="0"/>
              <a:t>S</a:t>
            </a:r>
            <a:r>
              <a:rPr lang="en-US" altLang="ko-KR" dirty="0" smtClean="0"/>
              <a:t>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마이크로데이터센터의</a:t>
            </a:r>
            <a:r>
              <a:rPr lang="ko-KR" altLang="en-US" dirty="0" smtClean="0"/>
              <a:t> </a:t>
            </a:r>
            <a:r>
              <a:rPr lang="ko-KR" altLang="en-US" dirty="0"/>
              <a:t>안정적인 운영관리를 위해서는 온도</a:t>
            </a:r>
            <a:r>
              <a:rPr lang="en-US" altLang="ko-KR" dirty="0"/>
              <a:t>, </a:t>
            </a:r>
            <a:r>
              <a:rPr lang="ko-KR" altLang="en-US"/>
              <a:t>습도</a:t>
            </a:r>
            <a:r>
              <a:rPr lang="en-US" altLang="ko-KR" dirty="0"/>
              <a:t>, </a:t>
            </a:r>
            <a:r>
              <a:rPr lang="ko-KR" altLang="en-US"/>
              <a:t>전력</a:t>
            </a:r>
            <a:r>
              <a:rPr lang="en-US" altLang="ko-KR" dirty="0"/>
              <a:t>, </a:t>
            </a:r>
            <a:r>
              <a:rPr lang="ko-KR" altLang="en-US"/>
              <a:t>도어 개폐 등 </a:t>
            </a:r>
            <a:r>
              <a:rPr lang="en-US" altLang="ko-KR" dirty="0" err="1"/>
              <a:t>IoT</a:t>
            </a:r>
            <a:r>
              <a:rPr lang="ko-KR" altLang="en-US"/>
              <a:t>센서 기반으로 운영환경을 </a:t>
            </a:r>
            <a:r>
              <a:rPr lang="ko-KR" altLang="en-US" smtClean="0"/>
              <a:t>모니터링하고</a:t>
            </a:r>
            <a:r>
              <a:rPr lang="en-US" altLang="ko-KR" dirty="0" smtClean="0"/>
              <a:t> </a:t>
            </a:r>
            <a:r>
              <a:rPr lang="ko-KR" altLang="en-US"/>
              <a:t>관리하는 </a:t>
            </a:r>
            <a:r>
              <a:rPr lang="en-US" altLang="ko-KR" dirty="0" smtClean="0"/>
              <a:t>EMS</a:t>
            </a:r>
            <a:r>
              <a:rPr lang="ko-KR" altLang="en-US" smtClean="0"/>
              <a:t>가 </a:t>
            </a:r>
            <a:r>
              <a:rPr lang="ko-KR" altLang="en-US"/>
              <a:t>필수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/>
              <a:t>모니터링 대상 </a:t>
            </a:r>
            <a:r>
              <a:rPr lang="en-US" altLang="ko-KR" dirty="0" smtClean="0"/>
              <a:t>: </a:t>
            </a:r>
            <a:r>
              <a:rPr lang="ko-KR" altLang="en-US" smtClean="0"/>
              <a:t>온도</a:t>
            </a:r>
            <a:r>
              <a:rPr lang="en-US" altLang="ko-KR" dirty="0" smtClean="0"/>
              <a:t>/</a:t>
            </a:r>
            <a:r>
              <a:rPr lang="ko-KR" altLang="en-US" smtClean="0"/>
              <a:t>습도</a:t>
            </a:r>
            <a:r>
              <a:rPr lang="en-US" altLang="ko-KR" dirty="0" smtClean="0"/>
              <a:t>, </a:t>
            </a:r>
            <a:r>
              <a:rPr lang="ko-KR" altLang="en-US" smtClean="0"/>
              <a:t>소비전력</a:t>
            </a:r>
            <a:r>
              <a:rPr lang="en-US" altLang="ko-KR" dirty="0" smtClean="0"/>
              <a:t>(</a:t>
            </a:r>
            <a:r>
              <a:rPr lang="ko-KR" altLang="en-US" smtClean="0"/>
              <a:t>전류</a:t>
            </a:r>
            <a:r>
              <a:rPr lang="en-US" altLang="ko-KR" dirty="0" smtClean="0"/>
              <a:t>/</a:t>
            </a:r>
            <a:r>
              <a:rPr lang="ko-KR" altLang="en-US" smtClean="0"/>
              <a:t>전압</a:t>
            </a:r>
            <a:r>
              <a:rPr lang="en-US" altLang="ko-KR" dirty="0" smtClean="0"/>
              <a:t>), </a:t>
            </a:r>
            <a:r>
              <a:rPr lang="ko-KR" altLang="en-US" smtClean="0"/>
              <a:t>연기</a:t>
            </a:r>
            <a:r>
              <a:rPr lang="en-US" altLang="ko-KR" dirty="0" smtClean="0"/>
              <a:t>/</a:t>
            </a:r>
            <a:r>
              <a:rPr lang="ko-KR" altLang="en-US" smtClean="0"/>
              <a:t>화재</a:t>
            </a:r>
            <a:r>
              <a:rPr lang="en-US" altLang="ko-KR" dirty="0" smtClean="0"/>
              <a:t>, </a:t>
            </a:r>
            <a:r>
              <a:rPr lang="ko-KR" altLang="en-US" smtClean="0"/>
              <a:t>도어 열림</a:t>
            </a:r>
            <a:r>
              <a:rPr lang="en-US" altLang="ko-KR" dirty="0" smtClean="0"/>
              <a:t>, </a:t>
            </a:r>
            <a:r>
              <a:rPr lang="ko-KR" altLang="en-US" smtClean="0"/>
              <a:t>누수</a:t>
            </a:r>
            <a:r>
              <a:rPr lang="en-US" altLang="ko-KR" dirty="0" smtClean="0"/>
              <a:t>, </a:t>
            </a:r>
            <a:r>
              <a:rPr lang="ko-KR" altLang="en-US" smtClean="0"/>
              <a:t>보안카메라</a:t>
            </a:r>
            <a:r>
              <a:rPr lang="en-US" altLang="ko-KR" dirty="0" smtClean="0"/>
              <a:t>(</a:t>
            </a:r>
            <a:r>
              <a:rPr lang="ko-KR" altLang="en-US" smtClean="0"/>
              <a:t>모션 감지</a:t>
            </a:r>
            <a:r>
              <a:rPr lang="en-US" altLang="ko-KR" dirty="0" smtClean="0"/>
              <a:t>) </a:t>
            </a:r>
            <a:r>
              <a:rPr lang="ko-KR" altLang="en-US" smtClean="0"/>
              <a:t>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92" y="2418278"/>
            <a:ext cx="2808312" cy="396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2669702"/>
            <a:ext cx="4680520" cy="37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3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314-4037-498E-BCB3-1C1D7E6E790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6496" y="33265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942" y="966578"/>
            <a:ext cx="89705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i="1" dirty="0" err="1" smtClean="0"/>
              <a:t>마이크로데이터센터의</a:t>
            </a:r>
            <a:r>
              <a:rPr lang="ko-KR" altLang="en-US" b="1" i="1" dirty="0" smtClean="0"/>
              <a:t> </a:t>
            </a:r>
            <a:r>
              <a:rPr lang="ko-KR" altLang="en-US" b="1" i="1" dirty="0"/>
              <a:t>운영환경을 </a:t>
            </a:r>
            <a:r>
              <a:rPr lang="en-US" altLang="ko-KR" b="1" i="1" dirty="0" err="1"/>
              <a:t>IoT</a:t>
            </a:r>
            <a:r>
              <a:rPr lang="en-US" altLang="ko-KR" b="1" i="1" dirty="0"/>
              <a:t> </a:t>
            </a:r>
            <a:r>
              <a:rPr lang="ko-KR" altLang="en-US" b="1" i="1"/>
              <a:t>센서 기반으로 모니터링 하는 </a:t>
            </a:r>
            <a:r>
              <a:rPr lang="en-US" altLang="ko-KR" b="1" i="1" dirty="0"/>
              <a:t>EMS</a:t>
            </a:r>
            <a:r>
              <a:rPr lang="ko-KR" altLang="en-US" b="1" i="1"/>
              <a:t>를 </a:t>
            </a:r>
            <a:r>
              <a:rPr lang="ko-KR" altLang="en-US" b="1" i="1" smtClean="0"/>
              <a:t>개발</a:t>
            </a:r>
            <a:endParaRPr lang="en-US" altLang="ko-KR" b="1" i="1" dirty="0" smtClean="0"/>
          </a:p>
          <a:p>
            <a:pPr algn="just"/>
            <a:endParaRPr lang="en-US" altLang="ko-K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/>
              <a:t>단일 </a:t>
            </a:r>
            <a:r>
              <a:rPr lang="ko-KR" altLang="en-US" dirty="0" err="1"/>
              <a:t>랙</a:t>
            </a:r>
            <a:r>
              <a:rPr lang="en-US" altLang="ko-KR" dirty="0"/>
              <a:t>(Rack) </a:t>
            </a:r>
            <a:r>
              <a:rPr lang="ko-KR" altLang="en-US"/>
              <a:t>마이크로데이터센터용 </a:t>
            </a:r>
            <a:r>
              <a:rPr lang="en-US" altLang="ko-KR" dirty="0"/>
              <a:t>EMS </a:t>
            </a:r>
            <a:r>
              <a:rPr lang="ko-KR" altLang="en-US" smtClean="0"/>
              <a:t>개발</a:t>
            </a:r>
            <a:endParaRPr lang="en-US" altLang="ko-K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/>
              <a:t>온도</a:t>
            </a:r>
            <a:r>
              <a:rPr lang="en-US" altLang="ko-KR" dirty="0"/>
              <a:t>/</a:t>
            </a:r>
            <a:r>
              <a:rPr lang="ko-KR" altLang="en-US"/>
              <a:t>습도</a:t>
            </a:r>
            <a:r>
              <a:rPr lang="en-US" altLang="ko-KR" dirty="0"/>
              <a:t>, </a:t>
            </a:r>
            <a:r>
              <a:rPr lang="ko-KR" altLang="en-US"/>
              <a:t>전류</a:t>
            </a:r>
            <a:r>
              <a:rPr lang="en-US" altLang="ko-KR" dirty="0"/>
              <a:t>/</a:t>
            </a:r>
            <a:r>
              <a:rPr lang="ko-KR" altLang="en-US"/>
              <a:t>전압</a:t>
            </a:r>
            <a:r>
              <a:rPr lang="en-US" altLang="ko-KR" dirty="0"/>
              <a:t>, </a:t>
            </a:r>
            <a:r>
              <a:rPr lang="ko-KR" altLang="en-US"/>
              <a:t>도어 개폐</a:t>
            </a:r>
            <a:r>
              <a:rPr lang="en-US" altLang="ko-KR" dirty="0"/>
              <a:t>, </a:t>
            </a:r>
            <a:r>
              <a:rPr lang="ko-KR" altLang="en-US"/>
              <a:t>연기</a:t>
            </a:r>
            <a:r>
              <a:rPr lang="en-US" altLang="ko-KR" dirty="0"/>
              <a:t>/</a:t>
            </a:r>
            <a:r>
              <a:rPr lang="ko-KR" altLang="en-US"/>
              <a:t>화재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/>
              <a:t>센서 등을 통해 환경 </a:t>
            </a:r>
            <a:r>
              <a:rPr lang="ko-KR" altLang="en-US" smtClean="0"/>
              <a:t>모니터링</a:t>
            </a:r>
            <a:endParaRPr lang="en-US" altLang="ko-K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/>
              <a:t>저렴하고 </a:t>
            </a:r>
            <a:r>
              <a:rPr lang="ko-KR" altLang="en-US" dirty="0"/>
              <a:t>범용의 </a:t>
            </a:r>
            <a:r>
              <a:rPr lang="ko-KR" altLang="en-US" dirty="0" err="1" smtClean="0"/>
              <a:t>싱글보드컴퓨터</a:t>
            </a:r>
            <a:r>
              <a:rPr lang="en-US" altLang="ko-KR" dirty="0" smtClean="0"/>
              <a:t>(</a:t>
            </a:r>
            <a:r>
              <a:rPr lang="ko-KR" altLang="en-US" smtClean="0"/>
              <a:t>라즈베리파이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r>
              <a:rPr lang="ko-KR" altLang="en-US" dirty="0"/>
              <a:t>기반의 </a:t>
            </a:r>
            <a:r>
              <a:rPr lang="en-US" altLang="ko-KR" dirty="0"/>
              <a:t>EMS </a:t>
            </a:r>
            <a:r>
              <a:rPr lang="ko-KR" altLang="en-US"/>
              <a:t>하드웨어 </a:t>
            </a:r>
            <a:r>
              <a:rPr lang="ko-KR" altLang="en-US" smtClean="0"/>
              <a:t>개발</a:t>
            </a:r>
            <a:endParaRPr lang="en-US" altLang="ko-K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PLC </a:t>
            </a:r>
            <a:r>
              <a:rPr lang="ko-KR" altLang="en-US"/>
              <a:t>프로그래밍 대신 범용 </a:t>
            </a:r>
            <a:r>
              <a:rPr lang="en-US" altLang="ko-KR" dirty="0"/>
              <a:t>High-level </a:t>
            </a:r>
            <a:r>
              <a:rPr lang="en-US" altLang="ko-KR" dirty="0" smtClean="0"/>
              <a:t>Language(Python) </a:t>
            </a:r>
            <a:r>
              <a:rPr lang="ko-KR" altLang="en-US"/>
              <a:t>이용한 </a:t>
            </a:r>
            <a:r>
              <a:rPr lang="en-US" altLang="ko-KR" dirty="0" err="1"/>
              <a:t>IoT</a:t>
            </a:r>
            <a:r>
              <a:rPr lang="ko-KR" altLang="en-US"/>
              <a:t>센서 </a:t>
            </a:r>
            <a:r>
              <a:rPr lang="en-US" altLang="ko-KR" dirty="0"/>
              <a:t>Data Logger </a:t>
            </a:r>
            <a:r>
              <a:rPr lang="ko-KR" altLang="en-US" smtClean="0"/>
              <a:t>개발</a:t>
            </a:r>
            <a:endParaRPr lang="en-US" altLang="ko-K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/>
              <a:t>별도 서버 없이 </a:t>
            </a:r>
            <a:r>
              <a:rPr lang="en-US" altLang="ko-KR" dirty="0"/>
              <a:t>EMS </a:t>
            </a:r>
            <a:r>
              <a:rPr lang="ko-KR" altLang="en-US"/>
              <a:t>자체 만으로 </a:t>
            </a:r>
            <a:r>
              <a:rPr lang="en-US" altLang="ko-KR" dirty="0"/>
              <a:t>PC/</a:t>
            </a:r>
            <a:r>
              <a:rPr lang="ko-KR" altLang="en-US"/>
              <a:t>모바일 기반으로 원격에서 모니터링</a:t>
            </a:r>
            <a:r>
              <a:rPr lang="en-US" altLang="ko-KR" dirty="0"/>
              <a:t>/</a:t>
            </a:r>
            <a:r>
              <a:rPr lang="ko-KR" altLang="en-US"/>
              <a:t>관리 가능한 웹기반 </a:t>
            </a:r>
            <a:r>
              <a:rPr lang="en-US" altLang="ko-KR" dirty="0"/>
              <a:t>GUI </a:t>
            </a:r>
            <a:r>
              <a:rPr lang="ko-KR" altLang="en-US" smtClean="0"/>
              <a:t>개발</a:t>
            </a:r>
            <a:endParaRPr lang="en-US" altLang="ko-K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ko-KR" altLang="en-US" dirty="0" smtClean="0"/>
              <a:t>하드웨어 </a:t>
            </a:r>
            <a:r>
              <a:rPr lang="en-US" altLang="ko-KR" dirty="0" smtClean="0"/>
              <a:t>: </a:t>
            </a:r>
            <a:r>
              <a:rPr lang="ko-KR" altLang="en-US" smtClean="0"/>
              <a:t>라즈베리파이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smtClean="0"/>
              <a:t>센서</a:t>
            </a:r>
            <a:endParaRPr lang="en-US" altLang="ko-KR" dirty="0" smtClean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ko-KR" altLang="en-US" dirty="0" smtClean="0"/>
              <a:t>소프트웨어 </a:t>
            </a:r>
            <a:endParaRPr lang="en-US" altLang="ko-KR" dirty="0" smtClean="0"/>
          </a:p>
          <a:p>
            <a:pPr lvl="1" algn="just"/>
            <a:r>
              <a:rPr lang="en-US" altLang="ko-KR" dirty="0"/>
              <a:t> </a:t>
            </a:r>
            <a:r>
              <a:rPr lang="en-US" altLang="ko-KR" dirty="0" smtClean="0"/>
              <a:t>   - Linux</a:t>
            </a:r>
          </a:p>
          <a:p>
            <a:pPr lvl="1" algn="just"/>
            <a:r>
              <a:rPr lang="en-US" altLang="ko-KR" dirty="0"/>
              <a:t> </a:t>
            </a:r>
            <a:r>
              <a:rPr lang="en-US" altLang="ko-KR" dirty="0" smtClean="0"/>
              <a:t>   - Influx DB</a:t>
            </a:r>
          </a:p>
          <a:p>
            <a:pPr lvl="1" algn="just"/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ModBus</a:t>
            </a:r>
            <a:endParaRPr lang="en-US" altLang="ko-KR" dirty="0" smtClean="0"/>
          </a:p>
          <a:p>
            <a:pPr lvl="1" algn="just"/>
            <a:r>
              <a:rPr lang="en-US" altLang="ko-KR" dirty="0"/>
              <a:t> </a:t>
            </a:r>
            <a:r>
              <a:rPr lang="en-US" altLang="ko-KR" dirty="0" smtClean="0"/>
              <a:t>   - Apache/Tomcat</a:t>
            </a:r>
          </a:p>
          <a:p>
            <a:pPr lvl="1" algn="just"/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Grafana</a:t>
            </a:r>
            <a:endParaRPr lang="en-US" altLang="ko-KR" dirty="0" smtClean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ko-KR" altLang="en-US" dirty="0" smtClean="0"/>
              <a:t>개발 언어 </a:t>
            </a:r>
            <a:r>
              <a:rPr lang="en-US" altLang="ko-KR" dirty="0" smtClean="0"/>
              <a:t>: Python</a:t>
            </a:r>
          </a:p>
          <a:p>
            <a:pPr lvl="1" algn="just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596" y="3336455"/>
            <a:ext cx="3870300" cy="311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7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314-4037-498E-BCB3-1C1D7E6E7901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124" name="Picture 4" descr="Grafana for Visualization - HARDWARIO Develop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20" y="1673683"/>
            <a:ext cx="1641743" cy="818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2423" y="1760089"/>
            <a:ext cx="391177" cy="7251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45" y="3912169"/>
            <a:ext cx="227634" cy="182480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523820" y="2582683"/>
            <a:ext cx="1557065" cy="1557065"/>
            <a:chOff x="1208584" y="3573016"/>
            <a:chExt cx="1557065" cy="1557065"/>
          </a:xfrm>
        </p:grpSpPr>
        <p:pic>
          <p:nvPicPr>
            <p:cNvPr id="7" name="Picture 2" descr="RPI4-MODBP-4GB-BULK Raspberry Pi | Mouser 대한민국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208584" y="3573016"/>
              <a:ext cx="1557065" cy="155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 bwMode="auto">
            <a:xfrm>
              <a:off x="1424608" y="3573016"/>
              <a:ext cx="1152128" cy="155706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square" lIns="90000" tIns="46800" rIns="90000" bIns="46800" rtlCol="0" anchor="ctr">
              <a:sp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6496" y="33265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결과물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996" y="3061363"/>
            <a:ext cx="704335" cy="398778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045275" y="4796684"/>
            <a:ext cx="493955" cy="432048"/>
            <a:chOff x="1794750" y="5589240"/>
            <a:chExt cx="493955" cy="4320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68391" y="5605824"/>
              <a:ext cx="306137" cy="38473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94750" y="5605824"/>
              <a:ext cx="192366" cy="368149"/>
            </a:xfrm>
            <a:prstGeom prst="rect">
              <a:avLst/>
            </a:prstGeom>
          </p:spPr>
        </p:pic>
        <p:sp>
          <p:nvSpPr>
            <p:cNvPr id="11" name="모서리가 둥근 직사각형 10"/>
            <p:cNvSpPr/>
            <p:nvPr/>
          </p:nvSpPr>
          <p:spPr bwMode="auto">
            <a:xfrm>
              <a:off x="1794751" y="5589240"/>
              <a:ext cx="493954" cy="432048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square" lIns="90000" tIns="46800" rIns="90000" bIns="46800" rtlCol="0" anchor="ctr">
              <a:sp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030429" y="4288441"/>
            <a:ext cx="493955" cy="432048"/>
            <a:chOff x="1794750" y="5589240"/>
            <a:chExt cx="493955" cy="43204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68391" y="5605824"/>
              <a:ext cx="306137" cy="38473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94750" y="5605824"/>
              <a:ext cx="192366" cy="368149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 bwMode="auto">
            <a:xfrm>
              <a:off x="1794751" y="5589240"/>
              <a:ext cx="493954" cy="432048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square" lIns="90000" tIns="46800" rIns="90000" bIns="46800" rtlCol="0" anchor="ctr">
              <a:sp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058830" y="5304927"/>
            <a:ext cx="493955" cy="432048"/>
            <a:chOff x="1794750" y="5589240"/>
            <a:chExt cx="493955" cy="43204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68391" y="5605824"/>
              <a:ext cx="306137" cy="38473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94750" y="5605824"/>
              <a:ext cx="192366" cy="368149"/>
            </a:xfrm>
            <a:prstGeom prst="rect">
              <a:avLst/>
            </a:prstGeom>
          </p:spPr>
        </p:pic>
        <p:sp>
          <p:nvSpPr>
            <p:cNvPr id="24" name="모서리가 둥근 직사각형 23"/>
            <p:cNvSpPr/>
            <p:nvPr/>
          </p:nvSpPr>
          <p:spPr bwMode="auto">
            <a:xfrm>
              <a:off x="1794751" y="5589240"/>
              <a:ext cx="493954" cy="432048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square" lIns="90000" tIns="46800" rIns="90000" bIns="46800" rtlCol="0" anchor="ctr">
              <a:sp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5" name="꺾인 연결선 14"/>
          <p:cNvCxnSpPr>
            <a:endCxn id="23" idx="1"/>
          </p:cNvCxnSpPr>
          <p:nvPr/>
        </p:nvCxnSpPr>
        <p:spPr>
          <a:xfrm rot="16200000" flipH="1">
            <a:off x="1297125" y="4743881"/>
            <a:ext cx="1365838" cy="157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1"/>
          </p:cNvCxnSpPr>
          <p:nvPr/>
        </p:nvCxnSpPr>
        <p:spPr>
          <a:xfrm flipV="1">
            <a:off x="1901258" y="4489100"/>
            <a:ext cx="129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916104" y="5012708"/>
            <a:ext cx="129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8" idx="1"/>
          </p:cNvCxnSpPr>
          <p:nvPr/>
        </p:nvCxnSpPr>
        <p:spPr>
          <a:xfrm rot="16200000" flipH="1">
            <a:off x="2574483" y="4258609"/>
            <a:ext cx="684825" cy="4470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0353" y="23134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라즈베리파이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32413" y="5782972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온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습도 센서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919099" y="578370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PDU </a:t>
            </a:r>
            <a:r>
              <a:rPr lang="ko-KR" altLang="en-US" sz="1000" smtClean="0"/>
              <a:t>센서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endCxn id="4" idx="2"/>
          </p:cNvCxnSpPr>
          <p:nvPr/>
        </p:nvCxnSpPr>
        <p:spPr>
          <a:xfrm flipV="1">
            <a:off x="2916895" y="3460141"/>
            <a:ext cx="543269" cy="1844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26508" y="33983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감시카메라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615944" y="5732981"/>
            <a:ext cx="2545203" cy="402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임베디드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OS (Linux)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16870" y="5180626"/>
            <a:ext cx="1934592" cy="464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Time-series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06089" y="4625317"/>
            <a:ext cx="1955058" cy="464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Data Logger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16200000">
            <a:off x="5356603" y="4893523"/>
            <a:ext cx="1018741" cy="4911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ModBus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6200000">
            <a:off x="5356603" y="3782104"/>
            <a:ext cx="1018741" cy="4911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사용자관리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6200000">
            <a:off x="5950924" y="3788784"/>
            <a:ext cx="1018741" cy="4911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설정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6200000">
            <a:off x="6535396" y="3782103"/>
            <a:ext cx="1018741" cy="4911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보안관리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362027" y="3948947"/>
            <a:ext cx="230390" cy="45719"/>
            <a:chOff x="4968688" y="1775012"/>
            <a:chExt cx="230390" cy="45719"/>
          </a:xfrm>
        </p:grpSpPr>
        <p:sp>
          <p:nvSpPr>
            <p:cNvPr id="63" name="타원 62"/>
            <p:cNvSpPr/>
            <p:nvPr/>
          </p:nvSpPr>
          <p:spPr>
            <a:xfrm>
              <a:off x="4968688" y="17750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153359" y="17750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5061024" y="17750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8" name="Picture 8" descr="Convergence: The Real-Time Collaboration En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171" y="5243169"/>
            <a:ext cx="324774" cy="3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5615944" y="3032019"/>
            <a:ext cx="2545203" cy="402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6200000">
            <a:off x="7406188" y="3762689"/>
            <a:ext cx="1018741" cy="4911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Alarm/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Notification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17110" y="2582683"/>
            <a:ext cx="2545203" cy="402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Chart/Dashboard (GUI)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4644" y="3549390"/>
            <a:ext cx="672984" cy="402687"/>
          </a:xfrm>
          <a:prstGeom prst="rect">
            <a:avLst/>
          </a:prstGeom>
        </p:spPr>
      </p:pic>
      <p:pic>
        <p:nvPicPr>
          <p:cNvPr id="5132" name="Picture 12" descr="TR74Ui data logger lux/UV/temperature &amp; humidit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96" y="4679265"/>
            <a:ext cx="518175" cy="4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16496" y="880435"/>
            <a:ext cx="8970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/>
              <a:t>EMS </a:t>
            </a:r>
            <a:r>
              <a:rPr lang="ko-KR" altLang="en-US"/>
              <a:t>하드웨어 </a:t>
            </a:r>
            <a:r>
              <a:rPr lang="en-US" altLang="ko-KR" dirty="0"/>
              <a:t>: </a:t>
            </a:r>
            <a:r>
              <a:rPr lang="ko-KR" altLang="en-US" smtClean="0"/>
              <a:t>라즈베리파이 기반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smtClean="0"/>
              <a:t>센서 수집기 및 환경모니터링 서버</a:t>
            </a:r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/>
              <a:t>EMS </a:t>
            </a:r>
            <a:r>
              <a:rPr lang="ko-KR" altLang="en-US"/>
              <a:t>소프트웨어 </a:t>
            </a:r>
            <a:r>
              <a:rPr lang="en-US" altLang="ko-KR" dirty="0"/>
              <a:t>: </a:t>
            </a:r>
            <a:r>
              <a:rPr lang="en-US" altLang="ko-KR" dirty="0" smtClean="0"/>
              <a:t>Linux </a:t>
            </a:r>
            <a:r>
              <a:rPr lang="ko-KR" altLang="en-US" smtClean="0"/>
              <a:t>기반</a:t>
            </a:r>
            <a:r>
              <a:rPr lang="en-US" altLang="ko-KR" dirty="0" smtClean="0"/>
              <a:t> </a:t>
            </a:r>
            <a:r>
              <a:rPr lang="en-US" altLang="ko-KR" dirty="0" err="1"/>
              <a:t>IoT</a:t>
            </a:r>
            <a:r>
              <a:rPr lang="en-US" altLang="ko-KR" dirty="0"/>
              <a:t> Sensor Data Logger, </a:t>
            </a:r>
            <a:r>
              <a:rPr lang="ko-KR" altLang="en-US" smtClean="0"/>
              <a:t>관리용 웹서버</a:t>
            </a:r>
            <a:r>
              <a:rPr lang="en-US" altLang="ko-KR" dirty="0" smtClean="0"/>
              <a:t>, </a:t>
            </a:r>
            <a:r>
              <a:rPr lang="ko-KR" altLang="en-US" smtClean="0"/>
              <a:t>알람</a:t>
            </a:r>
            <a:r>
              <a:rPr lang="en-US" altLang="ko-KR" dirty="0" smtClean="0"/>
              <a:t>/</a:t>
            </a:r>
            <a:r>
              <a:rPr lang="ko-KR" altLang="en-US" smtClean="0"/>
              <a:t>통보 기능 및 </a:t>
            </a:r>
            <a:r>
              <a:rPr lang="en-US" altLang="ko-KR" dirty="0" smtClean="0"/>
              <a:t>PC/Mobile </a:t>
            </a:r>
            <a:r>
              <a:rPr lang="en-US" altLang="ko-KR" dirty="0"/>
              <a:t>Web GUI </a:t>
            </a:r>
            <a:r>
              <a:rPr lang="ko-KR" altLang="en-US" smtClean="0"/>
              <a:t>인터페이스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867639" y="620928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하드웨어 구성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066396" y="620928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소프트웨어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09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2700">
          <a:solidFill>
            <a:srgbClr val="C0C0C0"/>
          </a:solidFill>
          <a:miter lim="800000"/>
          <a:headEnd type="none" w="sm" len="sm"/>
          <a:tailEnd type="none" w="sm" len="sm"/>
        </a:ln>
        <a:effectLst>
          <a:outerShdw dist="17961" dir="2700000" algn="ctr" rotWithShape="0">
            <a:srgbClr val="C0C0C0">
              <a:alpha val="50000"/>
            </a:srgbClr>
          </a:outerShdw>
        </a:effectLst>
      </a:spPr>
      <a:bodyPr wrap="square" lIns="90000" tIns="46800" rIns="90000" bIns="46800" anchor="ctr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19202</TotalTime>
  <Words>316</Words>
  <Application>Microsoft Office PowerPoint</Application>
  <PresentationFormat>A4 용지(210x297mm)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나눔고딕 Bold</vt:lpstr>
      <vt:lpstr>맑은 고딕</vt:lpstr>
      <vt:lpstr>Arial</vt:lpstr>
      <vt:lpstr>Wingdings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youngmo@vivans.net</dc:creator>
  <cp:lastModifiedBy>김 영식</cp:lastModifiedBy>
  <cp:revision>1229</cp:revision>
  <cp:lastPrinted>2013-12-18T23:48:30Z</cp:lastPrinted>
  <dcterms:created xsi:type="dcterms:W3CDTF">2011-11-26T14:59:30Z</dcterms:created>
  <dcterms:modified xsi:type="dcterms:W3CDTF">2020-07-12T10:25:59Z</dcterms:modified>
</cp:coreProperties>
</file>