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1"/>
  </p:sldMasterIdLst>
  <p:notesMasterIdLst>
    <p:notesMasterId r:id="rId31"/>
  </p:notesMasterIdLst>
  <p:handoutMasterIdLst>
    <p:handoutMasterId r:id="rId32"/>
  </p:handoutMasterIdLst>
  <p:sldIdLst>
    <p:sldId id="275" r:id="rId2"/>
    <p:sldId id="303" r:id="rId3"/>
    <p:sldId id="304" r:id="rId4"/>
    <p:sldId id="308" r:id="rId5"/>
    <p:sldId id="301" r:id="rId6"/>
    <p:sldId id="306" r:id="rId7"/>
    <p:sldId id="279" r:id="rId8"/>
    <p:sldId id="280" r:id="rId9"/>
    <p:sldId id="281" r:id="rId10"/>
    <p:sldId id="284" r:id="rId11"/>
    <p:sldId id="307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5" r:id="rId24"/>
    <p:sldId id="276" r:id="rId25"/>
    <p:sldId id="302" r:id="rId26"/>
    <p:sldId id="285" r:id="rId27"/>
    <p:sldId id="286" r:id="rId28"/>
    <p:sldId id="287" r:id="rId29"/>
    <p:sldId id="288" r:id="rId3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E3D5"/>
    <a:srgbClr val="0086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31" autoAdjust="0"/>
    <p:restoredTop sz="84615" autoAdjust="0"/>
  </p:normalViewPr>
  <p:slideViewPr>
    <p:cSldViewPr snapToGrid="0" showGuides="1">
      <p:cViewPr varScale="1">
        <p:scale>
          <a:sx n="87" d="100"/>
          <a:sy n="87" d="100"/>
        </p:scale>
        <p:origin x="-1296" y="-96"/>
      </p:cViewPr>
      <p:guideLst>
        <p:guide orient="horz" pos="144"/>
        <p:guide pos="1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0C00C-D5EF-1542-A8A4-E1D7EA8D797B}" type="datetimeFigureOut">
              <a:rPr lang="en-US" smtClean="0"/>
              <a:t>8/24/11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C1400-1723-8F4C-B800-2889E05C8F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3295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7BF42-67CC-4FB8-9955-9A9591B56F2B}" type="datetimeFigureOut">
              <a:rPr lang="en-US" smtClean="0"/>
              <a:pPr/>
              <a:t>8/24/11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88623-9414-4A4F-B728-DDF491331B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133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 Oriented</a:t>
            </a:r>
            <a:r>
              <a:rPr lang="en-US" baseline="0" dirty="0" smtClean="0"/>
              <a:t> Architectures</a:t>
            </a:r>
            <a:br>
              <a:rPr lang="en-US" baseline="0" dirty="0" smtClean="0"/>
            </a:br>
            <a:r>
              <a:rPr lang="en-US" baseline="0" dirty="0" smtClean="0"/>
              <a:t>Data intensive applications</a:t>
            </a:r>
          </a:p>
          <a:p>
            <a:r>
              <a:rPr lang="en-US" baseline="0" dirty="0" smtClean="0"/>
              <a:t>Inter process communications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88623-9414-4A4F-B728-DDF491331B9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200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88623-9414-4A4F-B728-DDF491331B9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192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would stick</a:t>
            </a:r>
            <a:r>
              <a:rPr lang="en-US" baseline="0" dirty="0" smtClean="0"/>
              <a:t> to one slide for Socket an one for MPI, focusing on semantic differences. I would not present the various specialized ones, just one to show the semantic differences (matching, etc.).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88623-9414-4A4F-B728-DDF491331B9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181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Epoll</a:t>
            </a:r>
            <a:r>
              <a:rPr lang="en-US" baseline="0" dirty="0" smtClean="0"/>
              <a:t> (in kernel, requires interrupt) </a:t>
            </a:r>
          </a:p>
          <a:p>
            <a:r>
              <a:rPr lang="en-US" dirty="0" smtClean="0"/>
              <a:t>Could use UDP but no reliability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88623-9414-4A4F-B728-DDF491331B9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02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</a:t>
            </a:r>
            <a:r>
              <a:rPr lang="en-US" baseline="0" dirty="0" smtClean="0"/>
              <a:t> to bridge was there, the solution was developed but it is narrow in scope (HPC only)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Later attempts to address dynamic environments have not been widely adopted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88623-9414-4A4F-B728-DDF491331B9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355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88623-9414-4A4F-B728-DDF491331B9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08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219824"/>
            <a:ext cx="9144000" cy="6381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6593" y="817312"/>
            <a:ext cx="4325007" cy="720197"/>
          </a:xfrm>
        </p:spPr>
        <p:txBody>
          <a:bodyPr wrap="square">
            <a:spAutoFit/>
          </a:bodyPr>
          <a:lstStyle>
            <a:lvl1pPr algn="r"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48400" y="3061150"/>
            <a:ext cx="2743200" cy="590931"/>
          </a:xfrm>
        </p:spPr>
        <p:txBody>
          <a:bodyPr wrap="square">
            <a:spAutoFit/>
          </a:bodyPr>
          <a:lstStyle>
            <a:lvl1pPr marL="0" indent="0" algn="r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2" name="Picture 11" descr="New_DOE_Logo_White_060208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217761" y="6317845"/>
            <a:ext cx="1733318" cy="419943"/>
          </a:xfrm>
          <a:prstGeom prst="rect">
            <a:avLst/>
          </a:prstGeom>
        </p:spPr>
      </p:pic>
      <p:pic>
        <p:nvPicPr>
          <p:cNvPr id="16" name="Picture 15" descr="ORNL leaf managed by.png"/>
          <p:cNvPicPr>
            <a:picLocks noChangeAspect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>
          <a:xfrm>
            <a:off x="5905783" y="6240782"/>
            <a:ext cx="3230334" cy="5383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125025"/>
            <a:ext cx="8229600" cy="202414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563" y="12949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563" y="12949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413" y="118099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413" y="182075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7238" y="118099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7238" y="182075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8474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204" y="1344823"/>
            <a:ext cx="8229600" cy="202414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Content Placeholder 10" descr="ORNL emboss_2.png"/>
          <p:cNvPicPr>
            <a:picLocks noChangeAspect="1"/>
          </p:cNvPicPr>
          <p:nvPr userDrawn="1"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8214598" y="6353175"/>
            <a:ext cx="890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>
            <a:spLocks noChangeArrowheads="1"/>
          </p:cNvSpPr>
          <p:nvPr userDrawn="1"/>
        </p:nvSpPr>
        <p:spPr bwMode="auto">
          <a:xfrm flipH="1">
            <a:off x="103414" y="6604907"/>
            <a:ext cx="4572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 eaLnBrk="1" hangingPunct="1">
              <a:lnSpc>
                <a:spcPct val="90000"/>
              </a:lnSpc>
              <a:tabLst>
                <a:tab pos="230188" algn="l"/>
              </a:tabLst>
              <a:defRPr/>
            </a:pPr>
            <a:fld id="{5090E27C-CA13-484A-97F4-0144A35C19E2}" type="slidenum">
              <a:rPr lang="en-US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l" defTabSz="173038" eaLnBrk="1" hangingPunct="1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2" descr="C:\Users\qjs\Desktop\OLCF Official\OLCF PPT Logos\OLCF PPT footFINAL.png"/>
          <p:cNvPicPr>
            <a:picLocks noChangeAspect="1" noChangeArrowheads="1"/>
          </p:cNvPicPr>
          <p:nvPr userDrawn="1"/>
        </p:nvPicPr>
        <p:blipFill>
          <a:blip r:embed="rId9" cstate="screen"/>
          <a:srcRect/>
          <a:stretch>
            <a:fillRect/>
          </a:stretch>
        </p:blipFill>
        <p:spPr bwMode="auto">
          <a:xfrm>
            <a:off x="323560" y="6554787"/>
            <a:ext cx="1353522" cy="26511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9" r:id="rId3"/>
    <p:sldLayoutId id="2147483920" r:id="rId4"/>
    <p:sldLayoutId id="2147483921" r:id="rId5"/>
    <p:sldLayoutId id="2147483853" r:id="rId6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000" kern="1200">
          <a:solidFill>
            <a:schemeClr val="tx1">
              <a:lumMod val="75000"/>
              <a:lumOff val="25000"/>
            </a:schemeClr>
          </a:solidFill>
          <a:latin typeface="Arial Black" pitchFamily="34" charset="0"/>
          <a:ea typeface="+mj-ea"/>
          <a:cs typeface="+mj-cs"/>
        </a:defRPr>
      </a:lvl1pPr>
    </p:titleStyle>
    <p:bodyStyle>
      <a:lvl1pPr marL="230188" indent="-230188" algn="l" defTabSz="914400" rtl="0" eaLnBrk="1" latinLnBrk="0" hangingPunct="1">
        <a:lnSpc>
          <a:spcPct val="90000"/>
        </a:lnSpc>
        <a:spcBef>
          <a:spcPts val="14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800" b="0" kern="1200">
          <a:solidFill>
            <a:schemeClr val="tx1">
              <a:lumMod val="75000"/>
              <a:lumOff val="25000"/>
            </a:schemeClr>
          </a:solidFill>
          <a:latin typeface="Arial Narrow" pitchFamily="34" charset="0"/>
          <a:ea typeface="+mn-ea"/>
          <a:cs typeface="+mn-cs"/>
        </a:defRPr>
      </a:lvl1pPr>
      <a:lvl2pPr marL="625475" indent="-279400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–"/>
        <a:defRPr sz="2400" b="0" kern="1200">
          <a:solidFill>
            <a:schemeClr val="tx1">
              <a:lumMod val="75000"/>
              <a:lumOff val="25000"/>
            </a:schemeClr>
          </a:solidFill>
          <a:latin typeface="Arial Narrow" pitchFamily="34" charset="0"/>
          <a:ea typeface="+mn-ea"/>
          <a:cs typeface="+mn-cs"/>
        </a:defRPr>
      </a:lvl2pPr>
      <a:lvl3pPr marL="914400" indent="-230188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b="0" kern="1200">
          <a:solidFill>
            <a:schemeClr val="tx1">
              <a:lumMod val="75000"/>
              <a:lumOff val="25000"/>
            </a:schemeClr>
          </a:solidFill>
          <a:latin typeface="Arial Narrow" pitchFamily="34" charset="0"/>
          <a:ea typeface="+mn-ea"/>
          <a:cs typeface="+mn-cs"/>
        </a:defRPr>
      </a:lvl3pPr>
      <a:lvl4pPr marL="1144588" indent="-173038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–"/>
        <a:defRPr sz="1800" b="0" kern="1200">
          <a:solidFill>
            <a:schemeClr val="tx1">
              <a:lumMod val="75000"/>
              <a:lumOff val="25000"/>
            </a:schemeClr>
          </a:solidFill>
          <a:latin typeface="Arial Narrow" pitchFamily="34" charset="0"/>
          <a:ea typeface="+mn-ea"/>
          <a:cs typeface="+mn-cs"/>
        </a:defRPr>
      </a:lvl4pPr>
      <a:lvl5pPr marL="1482725" indent="-22225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»"/>
        <a:defRPr sz="1800" b="0" kern="1200">
          <a:solidFill>
            <a:schemeClr val="tx1">
              <a:lumMod val="75000"/>
              <a:lumOff val="25000"/>
            </a:schemeClr>
          </a:solidFill>
          <a:latin typeface="Arial Narrow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emf"/><Relationship Id="rId3" Type="http://schemas.openxmlformats.org/officeDocument/2006/relationships/image" Target="../media/image2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emf"/><Relationship Id="rId3" Type="http://schemas.openxmlformats.org/officeDocument/2006/relationships/image" Target="../media/image24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83101"/>
            <a:ext cx="9144000" cy="725391"/>
          </a:xfrm>
        </p:spPr>
        <p:txBody>
          <a:bodyPr/>
          <a:lstStyle/>
          <a:p>
            <a:pPr algn="ctr"/>
            <a:r>
              <a:rPr lang="en-US" sz="4800" dirty="0"/>
              <a:t>CCI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3158" y="2496969"/>
            <a:ext cx="6844632" cy="3344505"/>
          </a:xfrm>
        </p:spPr>
        <p:txBody>
          <a:bodyPr/>
          <a:lstStyle/>
          <a:p>
            <a:pPr algn="ctr">
              <a:lnSpc>
                <a:spcPct val="50000"/>
              </a:lnSpc>
            </a:pPr>
            <a:r>
              <a:rPr lang="en-US" sz="1600" b="0" dirty="0"/>
              <a:t>Scott </a:t>
            </a:r>
            <a:r>
              <a:rPr lang="en-US" sz="1600" b="0" dirty="0" smtClean="0"/>
              <a:t>Atchley, </a:t>
            </a:r>
            <a:r>
              <a:rPr lang="en-US" sz="1600" b="0" dirty="0"/>
              <a:t>David </a:t>
            </a:r>
            <a:r>
              <a:rPr lang="en-US" sz="1600" b="0" dirty="0" smtClean="0"/>
              <a:t>Dillow, </a:t>
            </a:r>
            <a:r>
              <a:rPr lang="en-US" sz="1600" b="0" dirty="0"/>
              <a:t>Galen </a:t>
            </a:r>
            <a:r>
              <a:rPr lang="en-US" sz="1600" b="0" dirty="0" smtClean="0"/>
              <a:t>Shipman</a:t>
            </a:r>
          </a:p>
          <a:p>
            <a:pPr algn="ctr">
              <a:lnSpc>
                <a:spcPct val="50000"/>
              </a:lnSpc>
            </a:pPr>
            <a:r>
              <a:rPr lang="en-US" sz="1600" b="0" i="1" dirty="0" smtClean="0"/>
              <a:t>Oak Ridge National Laboratory</a:t>
            </a:r>
          </a:p>
          <a:p>
            <a:pPr algn="ctr">
              <a:lnSpc>
                <a:spcPct val="50000"/>
              </a:lnSpc>
            </a:pPr>
            <a:r>
              <a:rPr lang="en-US" sz="1600" b="0" dirty="0" smtClean="0"/>
              <a:t>Patrick Geoffray</a:t>
            </a:r>
          </a:p>
          <a:p>
            <a:pPr algn="ctr">
              <a:lnSpc>
                <a:spcPct val="50000"/>
              </a:lnSpc>
            </a:pPr>
            <a:r>
              <a:rPr lang="en-US" sz="1600" b="0" i="1" dirty="0" smtClean="0"/>
              <a:t>Myricom</a:t>
            </a:r>
          </a:p>
          <a:p>
            <a:pPr algn="ctr">
              <a:lnSpc>
                <a:spcPct val="50000"/>
              </a:lnSpc>
            </a:pPr>
            <a:r>
              <a:rPr lang="en-US" sz="1600" b="0" dirty="0" smtClean="0"/>
              <a:t>Jeffrey Squyres</a:t>
            </a:r>
          </a:p>
          <a:p>
            <a:pPr algn="ctr">
              <a:lnSpc>
                <a:spcPct val="50000"/>
              </a:lnSpc>
            </a:pPr>
            <a:r>
              <a:rPr lang="en-US" sz="1600" b="0" i="1" dirty="0" smtClean="0"/>
              <a:t>Cisco Systems, Inc.</a:t>
            </a:r>
          </a:p>
          <a:p>
            <a:pPr algn="ctr">
              <a:lnSpc>
                <a:spcPct val="50000"/>
              </a:lnSpc>
            </a:pPr>
            <a:r>
              <a:rPr lang="en-US" sz="1600" b="0" dirty="0"/>
              <a:t>George </a:t>
            </a:r>
            <a:r>
              <a:rPr lang="en-US" sz="1600" b="0" dirty="0" smtClean="0"/>
              <a:t>Bosilca</a:t>
            </a:r>
          </a:p>
          <a:p>
            <a:pPr algn="ctr">
              <a:lnSpc>
                <a:spcPct val="50000"/>
              </a:lnSpc>
            </a:pPr>
            <a:r>
              <a:rPr lang="en-US" sz="1600" b="0" i="1" dirty="0" smtClean="0"/>
              <a:t>University of Tennessee</a:t>
            </a:r>
          </a:p>
          <a:p>
            <a:pPr algn="ctr">
              <a:lnSpc>
                <a:spcPct val="50000"/>
              </a:lnSpc>
            </a:pPr>
            <a:r>
              <a:rPr lang="en-US" sz="1600" b="0" dirty="0" smtClean="0"/>
              <a:t>Ronald Minnich</a:t>
            </a:r>
          </a:p>
          <a:p>
            <a:pPr algn="ctr">
              <a:lnSpc>
                <a:spcPct val="50000"/>
              </a:lnSpc>
            </a:pPr>
            <a:r>
              <a:rPr lang="en-US" sz="1600" b="0" i="1" dirty="0" smtClean="0"/>
              <a:t>Sandia National Laboratories, Livermore</a:t>
            </a:r>
          </a:p>
          <a:p>
            <a:pPr algn="ctr"/>
            <a:endParaRPr lang="en-US" sz="1600" b="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114842" y="1126408"/>
            <a:ext cx="2928202" cy="124341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400" b="0" kern="1200">
                <a:solidFill>
                  <a:schemeClr val="tx1">
                    <a:tint val="75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b="0" kern="1200">
                <a:solidFill>
                  <a:schemeClr val="tx1">
                    <a:tint val="75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1800" b="0" kern="1200">
                <a:solidFill>
                  <a:schemeClr val="tx1">
                    <a:tint val="75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1800" b="0" kern="1200">
                <a:solidFill>
                  <a:schemeClr val="tx1">
                    <a:tint val="75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sz="2400" dirty="0" smtClean="0"/>
              <a:t>Common</a:t>
            </a:r>
            <a:endParaRPr lang="en-US" sz="2400" dirty="0"/>
          </a:p>
          <a:p>
            <a:pPr algn="ctr">
              <a:spcBef>
                <a:spcPts val="600"/>
              </a:spcBef>
            </a:pPr>
            <a:r>
              <a:rPr lang="en-US" sz="2400" dirty="0"/>
              <a:t>Communication</a:t>
            </a:r>
          </a:p>
          <a:p>
            <a:pPr algn="ctr">
              <a:spcBef>
                <a:spcPts val="600"/>
              </a:spcBef>
            </a:pPr>
            <a:r>
              <a:rPr lang="en-US" sz="2400" dirty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4208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APIs abound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OFA </a:t>
            </a:r>
            <a:r>
              <a:rPr lang="en-US" dirty="0" smtClean="0"/>
              <a:t>Verbs </a:t>
            </a:r>
          </a:p>
          <a:p>
            <a:pPr lvl="1"/>
            <a:r>
              <a:rPr lang="en-US" dirty="0" smtClean="0"/>
              <a:t>High level of complexity, vendor lock-in is a concern</a:t>
            </a:r>
            <a:endParaRPr lang="en-US" dirty="0"/>
          </a:p>
          <a:p>
            <a:r>
              <a:rPr lang="en-US" dirty="0"/>
              <a:t>Cray/Sandia’s </a:t>
            </a:r>
            <a:r>
              <a:rPr lang="en-US" dirty="0" smtClean="0"/>
              <a:t>Portals</a:t>
            </a:r>
          </a:p>
          <a:p>
            <a:pPr lvl="1"/>
            <a:r>
              <a:rPr lang="en-US" dirty="0" smtClean="0"/>
              <a:t>Highly specialized interface targeted towards HPC (MPI, SHMEM, UPC)</a:t>
            </a:r>
            <a:endParaRPr lang="en-US" dirty="0"/>
          </a:p>
          <a:p>
            <a:r>
              <a:rPr lang="en-US" dirty="0"/>
              <a:t>Qlogics’s </a:t>
            </a:r>
            <a:r>
              <a:rPr lang="en-US" dirty="0" smtClean="0"/>
              <a:t>PSM</a:t>
            </a:r>
          </a:p>
          <a:p>
            <a:pPr lvl="1"/>
            <a:r>
              <a:rPr lang="en-US" dirty="0" smtClean="0"/>
              <a:t>Highly specialized interface targeted towards MPI </a:t>
            </a:r>
            <a:endParaRPr lang="en-US" dirty="0"/>
          </a:p>
          <a:p>
            <a:r>
              <a:rPr lang="en-US" dirty="0"/>
              <a:t>Myricom’s </a:t>
            </a:r>
            <a:r>
              <a:rPr lang="en-US" dirty="0" smtClean="0"/>
              <a:t>MX</a:t>
            </a:r>
          </a:p>
          <a:p>
            <a:pPr lvl="1"/>
            <a:r>
              <a:rPr lang="en-US" dirty="0"/>
              <a:t>Highly specialized interface targeted towards MPI </a:t>
            </a:r>
            <a:endParaRPr lang="en-US" dirty="0" smtClean="0"/>
          </a:p>
          <a:p>
            <a:r>
              <a:rPr lang="en-US" dirty="0"/>
              <a:t>IBM’s LAPI and DCMF</a:t>
            </a:r>
          </a:p>
          <a:p>
            <a:pPr lvl="1"/>
            <a:r>
              <a:rPr lang="en-US" dirty="0"/>
              <a:t>Limited support outside of IBM network </a:t>
            </a:r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DAPL</a:t>
            </a:r>
          </a:p>
          <a:p>
            <a:pPr lvl="1"/>
            <a:r>
              <a:rPr lang="en-US" dirty="0"/>
              <a:t>Limited support outside of </a:t>
            </a:r>
            <a:r>
              <a:rPr lang="en-US" dirty="0" err="1"/>
              <a:t>iWARP</a:t>
            </a:r>
            <a:r>
              <a:rPr lang="en-US" dirty="0"/>
              <a:t> capable devices </a:t>
            </a:r>
          </a:p>
          <a:p>
            <a:r>
              <a:rPr lang="en-US" dirty="0" smtClean="0"/>
              <a:t>LBL’s </a:t>
            </a:r>
            <a:r>
              <a:rPr lang="en-US" dirty="0" err="1"/>
              <a:t>GASnet</a:t>
            </a:r>
            <a:endParaRPr lang="en-US" dirty="0"/>
          </a:p>
          <a:p>
            <a:pPr lvl="1"/>
            <a:r>
              <a:rPr lang="en-US" dirty="0"/>
              <a:t>Designed specifically for the needs of UPC</a:t>
            </a:r>
          </a:p>
          <a:p>
            <a:r>
              <a:rPr lang="en-US" dirty="0" smtClean="0"/>
              <a:t>ARMCI</a:t>
            </a:r>
            <a:endParaRPr lang="en-US" dirty="0"/>
          </a:p>
          <a:p>
            <a:pPr lvl="1"/>
            <a:r>
              <a:rPr lang="en-US" dirty="0"/>
              <a:t>Designed specifically for the needs of Global Arrays</a:t>
            </a:r>
          </a:p>
          <a:p>
            <a:r>
              <a:rPr lang="en-US" dirty="0"/>
              <a:t>LNET</a:t>
            </a:r>
          </a:p>
          <a:p>
            <a:pPr lvl="1"/>
            <a:r>
              <a:rPr lang="en-US" dirty="0"/>
              <a:t> Designed specifically for the needs of </a:t>
            </a:r>
            <a:r>
              <a:rPr lang="en-US" dirty="0" err="1"/>
              <a:t>Lustre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BMI</a:t>
            </a:r>
          </a:p>
          <a:p>
            <a:pPr lvl="1"/>
            <a:r>
              <a:rPr lang="en-US" dirty="0" smtClean="0"/>
              <a:t>Designed specifically for the needs of PVFS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705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Summing up the landscape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1221087"/>
              </p:ext>
            </p:extLst>
          </p:nvPr>
        </p:nvGraphicFramePr>
        <p:xfrm>
          <a:off x="387851" y="1570707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Sockets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Specialized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APIs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Portability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Simplicity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Scalability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Robustness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134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CCI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3059299"/>
          </a:xfrm>
        </p:spPr>
        <p:txBody>
          <a:bodyPr/>
          <a:lstStyle/>
          <a:p>
            <a:r>
              <a:rPr lang="en-US" dirty="0"/>
              <a:t>Endpoints</a:t>
            </a:r>
          </a:p>
          <a:p>
            <a:r>
              <a:rPr lang="en-US" dirty="0"/>
              <a:t>Connections</a:t>
            </a:r>
          </a:p>
          <a:p>
            <a:r>
              <a:rPr lang="en-US" dirty="0"/>
              <a:t>Communication</a:t>
            </a:r>
          </a:p>
          <a:p>
            <a:pPr lvl="1"/>
            <a:r>
              <a:rPr lang="en-US" dirty="0"/>
              <a:t>Active Messages</a:t>
            </a:r>
          </a:p>
          <a:p>
            <a:pPr lvl="1"/>
            <a:r>
              <a:rPr lang="en-US" dirty="0"/>
              <a:t>Remote Memory Access</a:t>
            </a:r>
          </a:p>
          <a:p>
            <a:endParaRPr lang="en-US" dirty="0"/>
          </a:p>
        </p:txBody>
      </p:sp>
      <p:pic>
        <p:nvPicPr>
          <p:cNvPr id="5" name="Picture 4" descr="cci_2_node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423" y="1328533"/>
            <a:ext cx="4900148" cy="415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073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CCI Endpoints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914401"/>
            <a:ext cx="8229600" cy="5148075"/>
          </a:xfrm>
        </p:spPr>
        <p:txBody>
          <a:bodyPr/>
          <a:lstStyle/>
          <a:p>
            <a:r>
              <a:rPr lang="en-US" dirty="0"/>
              <a:t>Virtualized instance of a device – src/sink of communication</a:t>
            </a:r>
          </a:p>
          <a:p>
            <a:r>
              <a:rPr lang="en-US" dirty="0"/>
              <a:t>Complete container of resources – queues and buffers</a:t>
            </a:r>
          </a:p>
          <a:p>
            <a:r>
              <a:rPr lang="en-US" dirty="0"/>
              <a:t>Process may poll or block for event notification</a:t>
            </a:r>
          </a:p>
          <a:p>
            <a:r>
              <a:rPr lang="en-US" dirty="0"/>
              <a:t>Events for send, recv, connection establishment, etc.</a:t>
            </a:r>
          </a:p>
          <a:p>
            <a:r>
              <a:rPr lang="en-US" dirty="0"/>
              <a:t>Events may contain resources such as receive buffers</a:t>
            </a:r>
          </a:p>
          <a:p>
            <a:r>
              <a:rPr lang="en-US" dirty="0"/>
              <a:t>Resource ownership transfers to the process when the event is retrieved</a:t>
            </a:r>
          </a:p>
          <a:p>
            <a:r>
              <a:rPr lang="en-US" dirty="0"/>
              <a:t>The process </a:t>
            </a:r>
            <a:r>
              <a:rPr lang="en-US" dirty="0" smtClean="0"/>
              <a:t>eventually </a:t>
            </a:r>
            <a:r>
              <a:rPr lang="en-US" dirty="0"/>
              <a:t>returns the event to CCI </a:t>
            </a:r>
          </a:p>
          <a:p>
            <a:pPr lvl="1"/>
            <a:r>
              <a:rPr lang="en-US" dirty="0"/>
              <a:t>Expected to be returned in a timely manner</a:t>
            </a:r>
          </a:p>
          <a:p>
            <a:pPr lvl="1"/>
            <a:r>
              <a:rPr lang="en-US" dirty="0"/>
              <a:t>May be returned out of order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326" y="4817753"/>
            <a:ext cx="1920364" cy="13139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19587" y="6190085"/>
            <a:ext cx="79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Intel E7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08743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CCI Connections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128923"/>
            <a:ext cx="8229600" cy="4930580"/>
          </a:xfrm>
        </p:spPr>
        <p:txBody>
          <a:bodyPr/>
          <a:lstStyle/>
          <a:p>
            <a:r>
              <a:rPr lang="en-US" dirty="0"/>
              <a:t>Per peer - a single endpoint can handle many connections</a:t>
            </a:r>
          </a:p>
          <a:p>
            <a:r>
              <a:rPr lang="en-US" dirty="0"/>
              <a:t>Lightweight – no dedicated buffers (~120B/peer)</a:t>
            </a:r>
          </a:p>
          <a:p>
            <a:r>
              <a:rPr lang="en-US" dirty="0"/>
              <a:t>May have multiple connections to the same peer</a:t>
            </a:r>
          </a:p>
          <a:p>
            <a:r>
              <a:rPr lang="en-US" dirty="0"/>
              <a:t>Use client/server model similar to Sockets and RDMA-CM</a:t>
            </a:r>
          </a:p>
          <a:p>
            <a:r>
              <a:rPr lang="en-US" dirty="0"/>
              <a:t>Represents reliability and order attributes</a:t>
            </a:r>
          </a:p>
          <a:p>
            <a:pPr lvl="1"/>
            <a:r>
              <a:rPr lang="en-US" dirty="0"/>
              <a:t>Reliable with Ordered completion (RO)</a:t>
            </a:r>
          </a:p>
          <a:p>
            <a:pPr lvl="1"/>
            <a:r>
              <a:rPr lang="en-US" dirty="0"/>
              <a:t>Reliable with Unordered completion (RU)</a:t>
            </a:r>
          </a:p>
          <a:p>
            <a:pPr lvl="1"/>
            <a:r>
              <a:rPr lang="en-US" dirty="0"/>
              <a:t>Unreliable with Unordered completion (UU)</a:t>
            </a:r>
          </a:p>
          <a:p>
            <a:pPr lvl="1"/>
            <a:r>
              <a:rPr lang="en-US" dirty="0"/>
              <a:t>Multicast Send (MC_TX)</a:t>
            </a:r>
          </a:p>
          <a:p>
            <a:pPr lvl="1"/>
            <a:r>
              <a:rPr lang="en-US" dirty="0"/>
              <a:t>Multicast Receive (MC_RX)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672" y="4015497"/>
            <a:ext cx="2609580" cy="19571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33468" y="6044093"/>
            <a:ext cx="1928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Facebook data center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38107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Active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800100"/>
            <a:ext cx="8229600" cy="5842021"/>
          </a:xfrm>
        </p:spPr>
        <p:txBody>
          <a:bodyPr/>
          <a:lstStyle/>
          <a:p>
            <a:r>
              <a:rPr lang="en-US" dirty="0"/>
              <a:t>Berkeley AM</a:t>
            </a:r>
          </a:p>
          <a:p>
            <a:pPr lvl="1"/>
            <a:r>
              <a:rPr lang="en-US" dirty="0"/>
              <a:t>No posted receives</a:t>
            </a:r>
          </a:p>
          <a:p>
            <a:pPr lvl="1"/>
            <a:r>
              <a:rPr lang="en-US" dirty="0"/>
              <a:t>Handlers run based on address in header</a:t>
            </a:r>
          </a:p>
          <a:p>
            <a:pPr lvl="2"/>
            <a:r>
              <a:rPr lang="en-US" dirty="0"/>
              <a:t>No adittional progress until handler completes</a:t>
            </a:r>
          </a:p>
          <a:p>
            <a:pPr lvl="1"/>
            <a:r>
              <a:rPr lang="en-US" dirty="0"/>
              <a:t>Internally managed buffers</a:t>
            </a:r>
          </a:p>
          <a:p>
            <a:r>
              <a:rPr lang="en-US" dirty="0"/>
              <a:t>CCI Active Messages</a:t>
            </a:r>
          </a:p>
          <a:p>
            <a:pPr lvl="1"/>
            <a:r>
              <a:rPr lang="en-US" dirty="0"/>
              <a:t>No posted receives, uses internal buffers</a:t>
            </a:r>
          </a:p>
          <a:p>
            <a:pPr lvl="1"/>
            <a:r>
              <a:rPr lang="en-US" dirty="0"/>
              <a:t>Events only, no handlers</a:t>
            </a:r>
          </a:p>
          <a:p>
            <a:pPr lvl="2"/>
            <a:r>
              <a:rPr lang="en-US" dirty="0"/>
              <a:t>Event includes pointer to data, its length, and the connection (peer)</a:t>
            </a:r>
          </a:p>
          <a:p>
            <a:pPr lvl="1"/>
            <a:r>
              <a:rPr lang="en-US" dirty="0"/>
              <a:t>May be inspected, modified, and/or sent in-place</a:t>
            </a:r>
          </a:p>
          <a:p>
            <a:pPr lvl="1"/>
            <a:r>
              <a:rPr lang="en-US" dirty="0"/>
              <a:t>May be copied out if needed long term</a:t>
            </a:r>
          </a:p>
          <a:p>
            <a:pPr lvl="1"/>
            <a:r>
              <a:rPr lang="en-US" dirty="0"/>
              <a:t>Limited in size – ideally MTU sized</a:t>
            </a:r>
          </a:p>
          <a:p>
            <a:pPr lvl="1"/>
            <a:r>
              <a:rPr lang="en-US" dirty="0"/>
              <a:t>No segmenting/reassembly</a:t>
            </a:r>
          </a:p>
        </p:txBody>
      </p:sp>
    </p:spTree>
    <p:extLst>
      <p:ext uri="{BB962C8B-B14F-4D97-AF65-F5344CB8AC3E}">
        <p14:creationId xmlns:p14="http://schemas.microsoft.com/office/powerpoint/2010/main" val="2221889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CCI RMA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3626634"/>
          </a:xfrm>
        </p:spPr>
        <p:txBody>
          <a:bodyPr/>
          <a:lstStyle/>
          <a:p>
            <a:r>
              <a:rPr lang="en-US" dirty="0"/>
              <a:t>Active messages are not enough</a:t>
            </a:r>
          </a:p>
          <a:p>
            <a:pPr lvl="1"/>
            <a:r>
              <a:rPr lang="en-US" dirty="0"/>
              <a:t>But they are enough to allow setup of RMA</a:t>
            </a:r>
          </a:p>
          <a:p>
            <a:r>
              <a:rPr lang="en-US" dirty="0"/>
              <a:t>Zero-copy when supported</a:t>
            </a:r>
          </a:p>
          <a:p>
            <a:r>
              <a:rPr lang="en-US" dirty="0"/>
              <a:t>Require memory registration</a:t>
            </a:r>
          </a:p>
          <a:p>
            <a:r>
              <a:rPr lang="en-US" dirty="0"/>
              <a:t>No intra-message order guarantee</a:t>
            </a:r>
          </a:p>
          <a:p>
            <a:pPr lvl="1"/>
            <a:r>
              <a:rPr lang="en-US" dirty="0"/>
              <a:t>No last byte written last</a:t>
            </a:r>
          </a:p>
          <a:p>
            <a:r>
              <a:rPr lang="en-US" dirty="0"/>
              <a:t>Write or Read with an optional Fence</a:t>
            </a:r>
          </a:p>
        </p:txBody>
      </p:sp>
    </p:spTree>
    <p:extLst>
      <p:ext uri="{BB962C8B-B14F-4D97-AF65-F5344CB8AC3E}">
        <p14:creationId xmlns:p14="http://schemas.microsoft.com/office/powerpoint/2010/main" val="3382555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Status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5366597"/>
          </a:xfrm>
        </p:spPr>
        <p:txBody>
          <a:bodyPr/>
          <a:lstStyle/>
          <a:p>
            <a:r>
              <a:rPr lang="en-US" strike="sngStrike" dirty="0"/>
              <a:t>Three</a:t>
            </a:r>
            <a:r>
              <a:rPr lang="en-US" dirty="0"/>
              <a:t> Four proof-of-concept implementations</a:t>
            </a:r>
          </a:p>
          <a:p>
            <a:pPr lvl="1"/>
            <a:r>
              <a:rPr lang="en-US" dirty="0"/>
              <a:t>Sockets, MX, Portals 3.3, Native SeaStar</a:t>
            </a:r>
          </a:p>
          <a:p>
            <a:r>
              <a:rPr lang="en-US" dirty="0"/>
              <a:t>Sockets</a:t>
            </a:r>
          </a:p>
          <a:p>
            <a:pPr lvl="1"/>
            <a:r>
              <a:rPr lang="en-US" dirty="0"/>
              <a:t>Uses UDP with one socket per endpoint</a:t>
            </a:r>
          </a:p>
          <a:p>
            <a:pPr lvl="1"/>
            <a:r>
              <a:rPr lang="en-US" dirty="0"/>
              <a:t>Implements reliability when required</a:t>
            </a:r>
          </a:p>
          <a:p>
            <a:pPr lvl="1"/>
            <a:r>
              <a:rPr lang="en-US" dirty="0"/>
              <a:t>Implements AM, RMA Write</a:t>
            </a:r>
          </a:p>
          <a:p>
            <a:r>
              <a:rPr lang="en-US" dirty="0"/>
              <a:t>MX</a:t>
            </a:r>
          </a:p>
          <a:p>
            <a:pPr lvl="1"/>
            <a:r>
              <a:rPr lang="en-US" dirty="0"/>
              <a:t>Implements AM only</a:t>
            </a:r>
          </a:p>
          <a:p>
            <a:pPr lvl="1"/>
            <a:r>
              <a:rPr lang="en-US" dirty="0"/>
              <a:t>CCI requests rendezvous when reliability is requested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010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Status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3608167"/>
          </a:xfrm>
        </p:spPr>
        <p:txBody>
          <a:bodyPr/>
          <a:lstStyle/>
          <a:p>
            <a:r>
              <a:rPr lang="en-US" dirty="0"/>
              <a:t>Portals 3.3</a:t>
            </a:r>
          </a:p>
          <a:p>
            <a:pPr lvl="1"/>
            <a:r>
              <a:rPr lang="en-US" dirty="0"/>
              <a:t>Implements multiple endpoints using match bits</a:t>
            </a:r>
          </a:p>
          <a:p>
            <a:pPr lvl="1"/>
            <a:r>
              <a:rPr lang="en-US" dirty="0"/>
              <a:t>Portals assumes reliability</a:t>
            </a:r>
          </a:p>
          <a:p>
            <a:pPr lvl="2"/>
            <a:r>
              <a:rPr lang="en-US" dirty="0"/>
              <a:t>CCI requests acks for reliable connections</a:t>
            </a:r>
          </a:p>
          <a:p>
            <a:pPr lvl="1"/>
            <a:r>
              <a:rPr lang="en-US" dirty="0"/>
              <a:t>Implements AM, RMA Write, Read, and Fence</a:t>
            </a:r>
          </a:p>
          <a:p>
            <a:r>
              <a:rPr lang="en-US" dirty="0"/>
              <a:t>Native SeaStar</a:t>
            </a:r>
          </a:p>
          <a:p>
            <a:pPr lvl="1"/>
            <a:r>
              <a:rPr lang="en-US" dirty="0"/>
              <a:t>Implements AM only</a:t>
            </a:r>
          </a:p>
          <a:p>
            <a:pPr lvl="1"/>
            <a:r>
              <a:rPr lang="en-US" dirty="0" smtClean="0"/>
              <a:t>Working </a:t>
            </a:r>
            <a:r>
              <a:rPr lang="en-US" dirty="0"/>
              <a:t>on adding RMA </a:t>
            </a:r>
          </a:p>
        </p:txBody>
      </p:sp>
    </p:spTree>
    <p:extLst>
      <p:ext uri="{BB962C8B-B14F-4D97-AF65-F5344CB8AC3E}">
        <p14:creationId xmlns:p14="http://schemas.microsoft.com/office/powerpoint/2010/main" val="4192586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CCI/MX Performance</a:t>
            </a:r>
          </a:p>
        </p:txBody>
      </p:sp>
      <p:pic>
        <p:nvPicPr>
          <p:cNvPr id="3" name="Picture 2" descr="pingpong-latency-mx-overhead-combine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0"/>
            <a:ext cx="4572000" cy="3200400"/>
          </a:xfrm>
          <a:prstGeom prst="rect">
            <a:avLst/>
          </a:prstGeom>
        </p:spPr>
      </p:pic>
      <p:pic>
        <p:nvPicPr>
          <p:cNvPr id="4" name="Picture 3" descr="pingpong-bw-mx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92256"/>
            <a:ext cx="4572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96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877163"/>
          </a:xfrm>
        </p:spPr>
        <p:txBody>
          <a:bodyPr/>
          <a:lstStyle/>
          <a:p>
            <a:r>
              <a:rPr lang="en-US" dirty="0" smtClean="0"/>
              <a:t>Applications </a:t>
            </a:r>
            <a:r>
              <a:rPr lang="en-US" dirty="0"/>
              <a:t>are increasingly data-driven distributed services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572" y="836823"/>
            <a:ext cx="8229600" cy="570033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These applications may control only one  side of the pipe… </a:t>
            </a:r>
          </a:p>
          <a:p>
            <a:pPr lvl="1"/>
            <a:r>
              <a:rPr lang="en-US" dirty="0" smtClean="0"/>
              <a:t>Common language: IP on the wire, Socket interface on the host.</a:t>
            </a:r>
          </a:p>
          <a:p>
            <a:pPr lvl="1"/>
            <a:r>
              <a:rPr lang="en-US" dirty="0" smtClean="0"/>
              <a:t>Applications: web services, media delivery, trading exchange.</a:t>
            </a:r>
          </a:p>
          <a:p>
            <a:pPr lvl="1"/>
            <a:r>
              <a:rPr lang="en-US" dirty="0" smtClean="0"/>
              <a:t>Not going away, way too much legacy.</a:t>
            </a:r>
          </a:p>
          <a:p>
            <a:r>
              <a:rPr lang="en-US" dirty="0" smtClean="0"/>
              <a:t>Or both sides of the pipe</a:t>
            </a:r>
          </a:p>
          <a:p>
            <a:pPr lvl="1"/>
            <a:r>
              <a:rPr lang="en-US" dirty="0" smtClean="0"/>
              <a:t>No required wire protocol or programing interface.</a:t>
            </a:r>
          </a:p>
          <a:p>
            <a:pPr lvl="1"/>
            <a:r>
              <a:rPr lang="en-US" dirty="0" smtClean="0"/>
              <a:t>Applications: back-ends, database, storage</a:t>
            </a:r>
          </a:p>
          <a:p>
            <a:pPr lvl="2"/>
            <a:r>
              <a:rPr lang="en-US" dirty="0" smtClean="0"/>
              <a:t>Memcached, Big Table, Cassandra.</a:t>
            </a:r>
          </a:p>
          <a:p>
            <a:pPr lvl="1"/>
            <a:r>
              <a:rPr lang="en-US" dirty="0"/>
              <a:t>Socket interface hinders networking innovation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Many vendor-specific interfaces available (dead or alive).</a:t>
            </a:r>
          </a:p>
        </p:txBody>
      </p:sp>
    </p:spTree>
    <p:extLst>
      <p:ext uri="{BB962C8B-B14F-4D97-AF65-F5344CB8AC3E}">
        <p14:creationId xmlns:p14="http://schemas.microsoft.com/office/powerpoint/2010/main" val="2858392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CCI/Portals Performance</a:t>
            </a:r>
          </a:p>
        </p:txBody>
      </p:sp>
      <p:pic>
        <p:nvPicPr>
          <p:cNvPr id="3" name="Picture 2" descr="pingpong-latency-portals-overhead-combine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0"/>
            <a:ext cx="4572000" cy="3200400"/>
          </a:xfrm>
          <a:prstGeom prst="rect">
            <a:avLst/>
          </a:prstGeom>
        </p:spPr>
      </p:pic>
      <p:pic>
        <p:nvPicPr>
          <p:cNvPr id="4" name="Picture 3" descr="one-sided-latency-portals-overhea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28800"/>
            <a:ext cx="4572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21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ingpong-latency-portals-cci-native.pdf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48640"/>
            <a:ext cx="8229600" cy="50292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H="1">
            <a:off x="1242653" y="3310432"/>
            <a:ext cx="7200071" cy="0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Native SeaStar Performance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60924" y="5792484"/>
            <a:ext cx="1095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Caveats: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6686" y="5798702"/>
            <a:ext cx="6042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Portals provides matching and thread-safety</a:t>
            </a:r>
          </a:p>
          <a:p>
            <a:r>
              <a:rPr lang="en-US" dirty="0"/>
              <a:t>Portals running on CNL, not Catamount</a:t>
            </a:r>
          </a:p>
          <a:p>
            <a:r>
              <a:rPr lang="en-US" dirty="0"/>
              <a:t>CCI/SS may require progress thread</a:t>
            </a:r>
          </a:p>
        </p:txBody>
      </p:sp>
    </p:spTree>
    <p:extLst>
      <p:ext uri="{BB962C8B-B14F-4D97-AF65-F5344CB8AC3E}">
        <p14:creationId xmlns:p14="http://schemas.microsoft.com/office/powerpoint/2010/main" val="3214594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025769"/>
            <a:ext cx="8229600" cy="536233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Distributed apps need</a:t>
            </a:r>
          </a:p>
          <a:p>
            <a:pPr lvl="1"/>
            <a:r>
              <a:rPr lang="en-US" dirty="0"/>
              <a:t>Performance - low latency, high throughput</a:t>
            </a:r>
          </a:p>
          <a:p>
            <a:pPr lvl="1"/>
            <a:r>
              <a:rPr lang="en-US" dirty="0"/>
              <a:t>To support transient peers and to isolate peer failures</a:t>
            </a:r>
          </a:p>
          <a:p>
            <a:pPr lvl="1"/>
            <a:r>
              <a:rPr lang="en-US" dirty="0"/>
              <a:t>To support large numbers of peers with bounded resources</a:t>
            </a:r>
          </a:p>
          <a:p>
            <a:pPr lvl="1"/>
            <a:r>
              <a:rPr lang="en-US" dirty="0"/>
              <a:t>Portable, simple network interface</a:t>
            </a:r>
          </a:p>
          <a:p>
            <a:r>
              <a:rPr lang="en-US" dirty="0"/>
              <a:t>CCI aims to satisfy these needs</a:t>
            </a:r>
          </a:p>
          <a:p>
            <a:pPr lvl="1"/>
            <a:r>
              <a:rPr lang="en-US" dirty="0"/>
              <a:t>Uses endpoints to bound time and space resources</a:t>
            </a:r>
          </a:p>
          <a:p>
            <a:pPr lvl="1"/>
            <a:r>
              <a:rPr lang="en-US" dirty="0"/>
              <a:t>Uses connections to provide peer fault isolation</a:t>
            </a:r>
          </a:p>
          <a:p>
            <a:pPr lvl="1"/>
            <a:r>
              <a:rPr lang="en-US" dirty="0"/>
              <a:t>Uses low-overhead active messages for small/control messages</a:t>
            </a:r>
          </a:p>
          <a:p>
            <a:pPr lvl="1"/>
            <a:r>
              <a:rPr lang="en-US" dirty="0"/>
              <a:t>Uses RMA for bulk movement and zero-copy semantics</a:t>
            </a:r>
          </a:p>
          <a:p>
            <a:pPr lvl="1"/>
            <a:r>
              <a:rPr lang="en-US" dirty="0" smtClean="0"/>
              <a:t>Provides </a:t>
            </a:r>
            <a:r>
              <a:rPr lang="en-US" dirty="0"/>
              <a:t>good performance</a:t>
            </a:r>
          </a:p>
          <a:p>
            <a:pPr lvl="1"/>
            <a:r>
              <a:rPr lang="en-US" dirty="0"/>
              <a:t>Simple </a:t>
            </a:r>
            <a:r>
              <a:rPr lang="en-US" dirty="0" smtClean="0"/>
              <a:t>API</a:t>
            </a:r>
          </a:p>
          <a:p>
            <a:r>
              <a:rPr lang="en-US" dirty="0" smtClean="0"/>
              <a:t>CCI Next steps</a:t>
            </a:r>
          </a:p>
          <a:p>
            <a:pPr lvl="1"/>
            <a:r>
              <a:rPr lang="en-US" dirty="0" smtClean="0"/>
              <a:t>Finish fleshing out TCP and native Portals implementations</a:t>
            </a:r>
          </a:p>
          <a:p>
            <a:pPr lvl="1"/>
            <a:r>
              <a:rPr lang="en-US" dirty="0" smtClean="0"/>
              <a:t>Work is underway to provide Cray GNI, IBM Blue Gene, and InfiniBand Verbs support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00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 smtClean="0"/>
              <a:t>ATTIC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125025"/>
            <a:ext cx="8229600" cy="1054648"/>
          </a:xfrm>
        </p:spPr>
        <p:txBody>
          <a:bodyPr/>
          <a:lstStyle/>
          <a:p>
            <a:r>
              <a:rPr lang="en-US" dirty="0" smtClean="0"/>
              <a:t>This is all stuff we likely won’t present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81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2756652"/>
          </a:xfrm>
        </p:spPr>
        <p:txBody>
          <a:bodyPr/>
          <a:lstStyle/>
          <a:p>
            <a:r>
              <a:rPr lang="en-US" dirty="0"/>
              <a:t>What do distributed applications need?</a:t>
            </a:r>
          </a:p>
          <a:p>
            <a:r>
              <a:rPr lang="en-US" dirty="0"/>
              <a:t>Current APIs</a:t>
            </a:r>
          </a:p>
          <a:p>
            <a:r>
              <a:rPr lang="en-US" dirty="0"/>
              <a:t>CCI Overview</a:t>
            </a:r>
          </a:p>
          <a:p>
            <a:r>
              <a:rPr lang="en-US" dirty="0"/>
              <a:t>Status and Evaluation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4561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Simplicity 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7595209"/>
              </p:ext>
            </p:extLst>
          </p:nvPr>
        </p:nvGraphicFramePr>
        <p:xfrm>
          <a:off x="457200" y="1344613"/>
          <a:ext cx="7772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  <a:gridCol w="3886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Lines of Code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1,656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2,333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Portals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2,469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2,779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Sockets (TCP)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4,192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UDAPL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6,208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OpenIB (Verbs)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21,574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56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OFA Verbs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028701"/>
            <a:ext cx="8229600" cy="5315815"/>
          </a:xfrm>
        </p:spPr>
        <p:txBody>
          <a:bodyPr/>
          <a:lstStyle/>
          <a:p>
            <a:r>
              <a:rPr lang="en-US" sz="2600" dirty="0"/>
              <a:t>Based on earlier VIA spec</a:t>
            </a:r>
          </a:p>
          <a:p>
            <a:r>
              <a:rPr lang="en-US" sz="2600" dirty="0"/>
              <a:t>Does not specify API, just </a:t>
            </a:r>
            <a:r>
              <a:rPr lang="en-US" sz="2600" i="1" dirty="0"/>
              <a:t>Verbs</a:t>
            </a:r>
          </a:p>
          <a:p>
            <a:r>
              <a:rPr lang="en-US" sz="2600" dirty="0"/>
              <a:t>Multiple vendor APIs initially</a:t>
            </a:r>
          </a:p>
          <a:p>
            <a:r>
              <a:rPr lang="en-US" sz="2600" dirty="0"/>
              <a:t>Coalesced into Open-Fabrics Association (OFA)</a:t>
            </a:r>
          </a:p>
          <a:p>
            <a:r>
              <a:rPr lang="en-US" sz="2600" dirty="0"/>
              <a:t>Two-sided and one-sided</a:t>
            </a:r>
          </a:p>
          <a:p>
            <a:r>
              <a:rPr lang="en-US" sz="2600" dirty="0"/>
              <a:t>Always asynchronous</a:t>
            </a:r>
          </a:p>
          <a:p>
            <a:r>
              <a:rPr lang="en-US" sz="2600" dirty="0"/>
              <a:t>Reliable and unreliable</a:t>
            </a:r>
          </a:p>
          <a:p>
            <a:r>
              <a:rPr lang="en-US" sz="2600" dirty="0"/>
              <a:t>Connection and connectionless modes</a:t>
            </a:r>
          </a:p>
          <a:p>
            <a:r>
              <a:rPr lang="en-US" sz="2600" dirty="0"/>
              <a:t>Communication requires registered memory</a:t>
            </a:r>
          </a:p>
          <a:p>
            <a:r>
              <a:rPr lang="en-US" sz="2600" dirty="0"/>
              <a:t>Queue-Pair represents logical connection</a:t>
            </a:r>
          </a:p>
        </p:txBody>
      </p:sp>
    </p:spTree>
    <p:extLst>
      <p:ext uri="{BB962C8B-B14F-4D97-AF65-F5344CB8AC3E}">
        <p14:creationId xmlns:p14="http://schemas.microsoft.com/office/powerpoint/2010/main" val="314413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Portals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3579441"/>
          </a:xfrm>
        </p:spPr>
        <p:txBody>
          <a:bodyPr/>
          <a:lstStyle/>
          <a:p>
            <a:r>
              <a:rPr lang="en-US" dirty="0"/>
              <a:t>One-sided (Put/Get)</a:t>
            </a:r>
          </a:p>
          <a:p>
            <a:r>
              <a:rPr lang="en-US" dirty="0"/>
              <a:t>Uses tags to steer messages to buffers</a:t>
            </a:r>
          </a:p>
          <a:p>
            <a:r>
              <a:rPr lang="en-US" dirty="0"/>
              <a:t>Connectionless</a:t>
            </a:r>
          </a:p>
          <a:p>
            <a:pPr lvl="1"/>
            <a:r>
              <a:rPr lang="en-US" dirty="0"/>
              <a:t>Underlying NALs maintain necessary connection state</a:t>
            </a:r>
          </a:p>
          <a:p>
            <a:r>
              <a:rPr lang="en-US" dirty="0"/>
              <a:t>Most commonly used on large HPC systems</a:t>
            </a:r>
          </a:p>
          <a:p>
            <a:r>
              <a:rPr lang="en-US" dirty="0"/>
              <a:t>Lustre distributed file system NAL, LNET, was originally based on Portals</a:t>
            </a:r>
          </a:p>
        </p:txBody>
      </p:sp>
    </p:spTree>
    <p:extLst>
      <p:ext uri="{BB962C8B-B14F-4D97-AF65-F5344CB8AC3E}">
        <p14:creationId xmlns:p14="http://schemas.microsoft.com/office/powerpoint/2010/main" val="348206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Myricom MX and Qlogic PSM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4449423"/>
          </a:xfrm>
        </p:spPr>
        <p:txBody>
          <a:bodyPr/>
          <a:lstStyle/>
          <a:p>
            <a:r>
              <a:rPr lang="en-US" dirty="0"/>
              <a:t>Similar two-sided, matching API</a:t>
            </a:r>
          </a:p>
          <a:p>
            <a:pPr lvl="1"/>
            <a:r>
              <a:rPr lang="en-US" dirty="0"/>
              <a:t>Designed to support MPI</a:t>
            </a:r>
          </a:p>
          <a:p>
            <a:r>
              <a:rPr lang="en-US" dirty="0"/>
              <a:t>Eager for small messages</a:t>
            </a:r>
          </a:p>
          <a:p>
            <a:r>
              <a:rPr lang="en-US" dirty="0"/>
              <a:t>Zero-copy, rendezvous for large messages</a:t>
            </a:r>
          </a:p>
          <a:p>
            <a:r>
              <a:rPr lang="en-US" dirty="0"/>
              <a:t>Semi-connectionless</a:t>
            </a:r>
          </a:p>
          <a:p>
            <a:pPr lvl="1"/>
            <a:r>
              <a:rPr lang="en-US" dirty="0"/>
              <a:t>Target does accept connection requests</a:t>
            </a:r>
          </a:p>
          <a:p>
            <a:pPr lvl="1"/>
            <a:r>
              <a:rPr lang="en-US" dirty="0"/>
              <a:t>Sender connects before sending</a:t>
            </a:r>
          </a:p>
          <a:p>
            <a:r>
              <a:rPr lang="en-US" dirty="0"/>
              <a:t>Reliable, in-order matching with out-of-order completion (like MPI)</a:t>
            </a:r>
          </a:p>
        </p:txBody>
      </p:sp>
    </p:spTree>
    <p:extLst>
      <p:ext uri="{BB962C8B-B14F-4D97-AF65-F5344CB8AC3E}">
        <p14:creationId xmlns:p14="http://schemas.microsoft.com/office/powerpoint/2010/main" val="323201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IBM LAPI and DCMF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3323986"/>
          </a:xfrm>
        </p:spPr>
        <p:txBody>
          <a:bodyPr/>
          <a:lstStyle/>
          <a:p>
            <a:r>
              <a:rPr lang="en-US" dirty="0"/>
              <a:t>Designed for RS-series and BlueGene P/Q</a:t>
            </a:r>
          </a:p>
          <a:p>
            <a:r>
              <a:rPr lang="en-US" dirty="0"/>
              <a:t>Some support outside of IBM exists</a:t>
            </a:r>
          </a:p>
          <a:p>
            <a:r>
              <a:rPr lang="en-US" dirty="0"/>
              <a:t>One-sided and two-sided</a:t>
            </a:r>
          </a:p>
          <a:p>
            <a:r>
              <a:rPr lang="en-US" dirty="0"/>
              <a:t>Contiguous and non-contiguous memory layout</a:t>
            </a:r>
          </a:p>
          <a:p>
            <a:r>
              <a:rPr lang="en-US" dirty="0"/>
              <a:t>Transparent link aggregation</a:t>
            </a:r>
          </a:p>
          <a:p>
            <a:r>
              <a:rPr lang="en-US" dirty="0"/>
              <a:t>DCMF supports ARMCI, GA, MPI, collectives</a:t>
            </a:r>
          </a:p>
        </p:txBody>
      </p:sp>
    </p:spTree>
    <p:extLst>
      <p:ext uri="{BB962C8B-B14F-4D97-AF65-F5344CB8AC3E}">
        <p14:creationId xmlns:p14="http://schemas.microsoft.com/office/powerpoint/2010/main" val="399330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880369"/>
          </a:xfrm>
        </p:spPr>
        <p:txBody>
          <a:bodyPr/>
          <a:lstStyle/>
          <a:p>
            <a:r>
              <a:rPr lang="en-US" dirty="0" smtClean="0"/>
              <a:t>What if </a:t>
            </a:r>
            <a:r>
              <a:rPr lang="en-US" dirty="0"/>
              <a:t>you control both sides 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935789"/>
            <a:ext cx="8229600" cy="55612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Application developers either:</a:t>
            </a:r>
          </a:p>
          <a:p>
            <a:pPr lvl="1"/>
            <a:r>
              <a:rPr lang="en-US" dirty="0" smtClean="0"/>
              <a:t>Stick with Sockets.</a:t>
            </a:r>
          </a:p>
          <a:p>
            <a:pPr lvl="2"/>
            <a:r>
              <a:rPr lang="en-US" dirty="0"/>
              <a:t>See substantially less benefit from current generation network </a:t>
            </a:r>
            <a:r>
              <a:rPr lang="en-US" dirty="0" smtClean="0"/>
              <a:t>technologies.</a:t>
            </a:r>
          </a:p>
          <a:p>
            <a:pPr lvl="1"/>
            <a:r>
              <a:rPr lang="en-US" dirty="0" smtClean="0"/>
              <a:t>Lock themselves with a vendor-specific interface.</a:t>
            </a:r>
          </a:p>
          <a:p>
            <a:pPr lvl="1"/>
            <a:r>
              <a:rPr lang="en-US" dirty="0" smtClean="0"/>
              <a:t>Support a number of different interfaces.</a:t>
            </a:r>
          </a:p>
          <a:p>
            <a:pPr lvl="2"/>
            <a:r>
              <a:rPr lang="en-US" dirty="0"/>
              <a:t>Requires deep expertise in multiple low-level network </a:t>
            </a:r>
            <a:r>
              <a:rPr lang="en-US" dirty="0" smtClean="0"/>
              <a:t>APIs</a:t>
            </a:r>
          </a:p>
          <a:p>
            <a:r>
              <a:rPr lang="en-US" dirty="0" smtClean="0"/>
              <a:t>Network vendors either:</a:t>
            </a:r>
          </a:p>
          <a:p>
            <a:pPr lvl="1"/>
            <a:r>
              <a:rPr lang="en-US" dirty="0" smtClean="0"/>
              <a:t>Port Sockets</a:t>
            </a:r>
            <a:r>
              <a:rPr lang="en-US" dirty="0"/>
              <a:t> </a:t>
            </a:r>
            <a:r>
              <a:rPr lang="en-US" dirty="0" smtClean="0"/>
              <a:t>on their low-level interface.</a:t>
            </a:r>
          </a:p>
          <a:p>
            <a:pPr lvl="2"/>
            <a:r>
              <a:rPr lang="en-US" dirty="0" smtClean="0"/>
              <a:t>Limited performance.</a:t>
            </a:r>
          </a:p>
          <a:p>
            <a:pPr lvl="1"/>
            <a:r>
              <a:rPr lang="en-US" dirty="0" smtClean="0"/>
              <a:t>Push their interface as the solution.</a:t>
            </a:r>
          </a:p>
          <a:p>
            <a:pPr lvl="2"/>
            <a:r>
              <a:rPr lang="en-US" dirty="0" smtClean="0"/>
              <a:t>Everybody loves a good lock-in.</a:t>
            </a:r>
          </a:p>
          <a:p>
            <a:pPr lvl="1"/>
            <a:r>
              <a:rPr lang="en-US" dirty="0" smtClean="0"/>
              <a:t>Support a number of different applications.</a:t>
            </a:r>
          </a:p>
          <a:p>
            <a:pPr lvl="2"/>
            <a:r>
              <a:rPr lang="en-US" dirty="0"/>
              <a:t>High support costs relative to potential </a:t>
            </a:r>
            <a:r>
              <a:rPr lang="en-US" dirty="0" smtClean="0"/>
              <a:t>revenue for niche applications.</a:t>
            </a:r>
          </a:p>
          <a:p>
            <a:r>
              <a:rPr lang="en-US" dirty="0" smtClean="0"/>
              <a:t>We propose CCI to satisfy both application developers’ and network vendors’ needs.</a:t>
            </a:r>
          </a:p>
        </p:txBody>
      </p:sp>
    </p:spTree>
    <p:extLst>
      <p:ext uri="{BB962C8B-B14F-4D97-AF65-F5344CB8AC3E}">
        <p14:creationId xmlns:p14="http://schemas.microsoft.com/office/powerpoint/2010/main" val="1991255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 smtClean="0"/>
              <a:t>Insulation benefits both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18" y="1547521"/>
            <a:ext cx="1171689" cy="7264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192" y="5726501"/>
            <a:ext cx="2974943" cy="9399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2174" y="1109543"/>
            <a:ext cx="1056231" cy="7581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3430" y="1305127"/>
            <a:ext cx="1900570" cy="10305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3911" y="1078862"/>
            <a:ext cx="1532822" cy="12825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9091" y="4116991"/>
            <a:ext cx="3171850" cy="15859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54200" y="4657237"/>
            <a:ext cx="1161010" cy="11091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88293" y="4657163"/>
            <a:ext cx="1068157" cy="1003699"/>
          </a:xfrm>
          <a:prstGeom prst="rect">
            <a:avLst/>
          </a:prstGeom>
        </p:spPr>
      </p:pic>
      <p:pic>
        <p:nvPicPr>
          <p:cNvPr id="17" name="Picture 16" descr="Fig4_5.jpg"/>
          <p:cNvPicPr/>
          <p:nvPr/>
        </p:nvPicPr>
        <p:blipFill>
          <a:blip r:embed="rId10"/>
          <a:stretch>
            <a:fillRect/>
          </a:stretch>
        </p:blipFill>
        <p:spPr>
          <a:xfrm>
            <a:off x="4057297" y="1182540"/>
            <a:ext cx="1700375" cy="124207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92578" y="5132392"/>
            <a:ext cx="1832126" cy="124611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4370" y="4934547"/>
            <a:ext cx="1067130" cy="137096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51359" y="2559551"/>
            <a:ext cx="1964605" cy="1851262"/>
          </a:xfrm>
          <a:prstGeom prst="rect">
            <a:avLst/>
          </a:prstGeom>
        </p:spPr>
      </p:pic>
      <p:pic>
        <p:nvPicPr>
          <p:cNvPr id="21" name="Picture 20" descr="Gasifier_Ts_tn.png"/>
          <p:cNvPicPr/>
          <p:nvPr/>
        </p:nvPicPr>
        <p:blipFill>
          <a:blip r:embed="rId14"/>
          <a:stretch>
            <a:fillRect/>
          </a:stretch>
        </p:blipFill>
        <p:spPr>
          <a:xfrm>
            <a:off x="3313811" y="1776492"/>
            <a:ext cx="872745" cy="87274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52547" y="2423476"/>
            <a:ext cx="2558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 Developers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397297" y="4225593"/>
            <a:ext cx="2569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Networking Technology</a:t>
            </a:r>
          </a:p>
          <a:p>
            <a:pPr algn="ctr"/>
            <a:r>
              <a:rPr lang="en-US" dirty="0" smtClean="0"/>
              <a:t>Vendors</a:t>
            </a:r>
          </a:p>
        </p:txBody>
      </p:sp>
    </p:spTree>
    <p:extLst>
      <p:ext uri="{BB962C8B-B14F-4D97-AF65-F5344CB8AC3E}">
        <p14:creationId xmlns:p14="http://schemas.microsoft.com/office/powerpoint/2010/main" val="3055540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87954"/>
          </a:xfrm>
        </p:spPr>
        <p:txBody>
          <a:bodyPr/>
          <a:lstStyle/>
          <a:p>
            <a:r>
              <a:rPr lang="en-US" dirty="0" smtClean="0"/>
              <a:t>CCI </a:t>
            </a:r>
            <a:r>
              <a:rPr lang="en-US" dirty="0"/>
              <a:t>d</a:t>
            </a:r>
            <a:r>
              <a:rPr lang="en-US" dirty="0" smtClean="0"/>
              <a:t>esign goals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002633"/>
            <a:ext cx="8229600" cy="55505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Utilize OS-</a:t>
            </a:r>
            <a:r>
              <a:rPr lang="en-US" dirty="0" smtClean="0"/>
              <a:t>bypass, </a:t>
            </a:r>
            <a:r>
              <a:rPr lang="en-US" dirty="0"/>
              <a:t>zero-copy, one-sided, asynchronous </a:t>
            </a:r>
            <a:r>
              <a:rPr lang="en-US" dirty="0" smtClean="0"/>
              <a:t>operations if available.</a:t>
            </a:r>
          </a:p>
          <a:p>
            <a:pPr lvl="1"/>
            <a:r>
              <a:rPr lang="en-US" dirty="0" smtClean="0"/>
              <a:t>Performance portable across host-based implementations and high-end offloaded implementations.</a:t>
            </a:r>
            <a:endParaRPr lang="en-US" dirty="0"/>
          </a:p>
          <a:p>
            <a:r>
              <a:rPr lang="en-US" dirty="0"/>
              <a:t>Portability</a:t>
            </a:r>
          </a:p>
          <a:p>
            <a:pPr lvl="1"/>
            <a:r>
              <a:rPr lang="en-US" dirty="0"/>
              <a:t>Developers have limited </a:t>
            </a:r>
            <a:r>
              <a:rPr lang="en-US" dirty="0" smtClean="0"/>
              <a:t>resources.</a:t>
            </a:r>
            <a:endParaRPr lang="en-US" dirty="0"/>
          </a:p>
          <a:p>
            <a:pPr lvl="1"/>
            <a:r>
              <a:rPr lang="en-US" dirty="0"/>
              <a:t>Provide common </a:t>
            </a:r>
            <a:r>
              <a:rPr lang="en-US" dirty="0" smtClean="0"/>
              <a:t>abstraction across a wide-variety of networking technologies.</a:t>
            </a:r>
            <a:endParaRPr lang="en-US" dirty="0"/>
          </a:p>
          <a:p>
            <a:pPr lvl="1"/>
            <a:r>
              <a:rPr lang="en-US" dirty="0"/>
              <a:t>Avoid vendor lock-</a:t>
            </a:r>
            <a:r>
              <a:rPr lang="en-US" dirty="0" smtClean="0"/>
              <a:t>in through a vendor neutral API.</a:t>
            </a:r>
            <a:endParaRPr lang="en-US" dirty="0"/>
          </a:p>
          <a:p>
            <a:r>
              <a:rPr lang="en-US" dirty="0"/>
              <a:t>Simplicity</a:t>
            </a:r>
          </a:p>
          <a:p>
            <a:pPr lvl="1"/>
            <a:r>
              <a:rPr lang="en-US" dirty="0"/>
              <a:t>Must not be so complicated that only experts can use </a:t>
            </a:r>
            <a:r>
              <a:rPr lang="en-US" dirty="0" smtClean="0"/>
              <a:t>it.</a:t>
            </a:r>
            <a:endParaRPr lang="en-US" dirty="0"/>
          </a:p>
          <a:p>
            <a:pPr lvl="1"/>
            <a:r>
              <a:rPr lang="en-US" dirty="0" smtClean="0"/>
              <a:t>Provide the </a:t>
            </a:r>
            <a:r>
              <a:rPr lang="en-US" dirty="0"/>
              <a:t>right balance of </a:t>
            </a:r>
            <a:r>
              <a:rPr lang="en-US" dirty="0" smtClean="0"/>
              <a:t>functionality without sacrificing simplicity.</a:t>
            </a:r>
            <a:endParaRPr lang="en-US" dirty="0"/>
          </a:p>
          <a:p>
            <a:pPr lvl="1"/>
            <a:r>
              <a:rPr lang="en-US" dirty="0"/>
              <a:t>Complexity tends to increase code size and maintenance </a:t>
            </a:r>
            <a:r>
              <a:rPr lang="en-US" dirty="0" smtClean="0"/>
              <a:t>cost.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674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CCI design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125025"/>
            <a:ext cx="8229600" cy="4557145"/>
          </a:xfrm>
        </p:spPr>
        <p:txBody>
          <a:bodyPr/>
          <a:lstStyle/>
          <a:p>
            <a:r>
              <a:rPr lang="en-US" dirty="0" smtClean="0"/>
              <a:t>Scalability</a:t>
            </a:r>
          </a:p>
          <a:p>
            <a:pPr lvl="1"/>
            <a:r>
              <a:rPr lang="en-US" dirty="0"/>
              <a:t>Dynamic process </a:t>
            </a:r>
            <a:r>
              <a:rPr lang="en-US" dirty="0" smtClean="0"/>
              <a:t>management: peers </a:t>
            </a:r>
            <a:r>
              <a:rPr lang="en-US" dirty="0"/>
              <a:t>come and go – not statically known a priori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Approaching 10^6 nodes and 10^9 cores.</a:t>
            </a:r>
          </a:p>
          <a:p>
            <a:pPr lvl="1"/>
            <a:r>
              <a:rPr lang="en-US" dirty="0"/>
              <a:t>Time (polling) and space (buffer) cannot grow linearly with number of peers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Robustness</a:t>
            </a:r>
          </a:p>
          <a:p>
            <a:pPr lvl="1"/>
            <a:r>
              <a:rPr lang="en-US" dirty="0"/>
              <a:t>Failures increase with component count.</a:t>
            </a:r>
          </a:p>
          <a:p>
            <a:pPr lvl="1"/>
            <a:r>
              <a:rPr lang="en-US" dirty="0"/>
              <a:t>Need to contain faults to a single peer (i.e. fault isolation).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400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 smtClean="0"/>
              <a:t>The landscape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1621982"/>
          </a:xfrm>
        </p:spPr>
        <p:txBody>
          <a:bodyPr/>
          <a:lstStyle/>
          <a:p>
            <a:r>
              <a:rPr lang="en-US" dirty="0"/>
              <a:t>Sockets</a:t>
            </a:r>
          </a:p>
          <a:p>
            <a:r>
              <a:rPr lang="en-US" dirty="0"/>
              <a:t>MPI</a:t>
            </a:r>
          </a:p>
          <a:p>
            <a:r>
              <a:rPr lang="en-US" dirty="0"/>
              <a:t>Specialized</a:t>
            </a:r>
          </a:p>
        </p:txBody>
      </p:sp>
    </p:spTree>
    <p:extLst>
      <p:ext uri="{BB962C8B-B14F-4D97-AF65-F5344CB8AC3E}">
        <p14:creationId xmlns:p14="http://schemas.microsoft.com/office/powerpoint/2010/main" val="3007031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Sockets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069474"/>
            <a:ext cx="8229600" cy="5523831"/>
          </a:xfrm>
        </p:spPr>
        <p:txBody>
          <a:bodyPr>
            <a:normAutofit/>
          </a:bodyPr>
          <a:lstStyle/>
          <a:p>
            <a:r>
              <a:rPr lang="en-US" dirty="0"/>
              <a:t>Most widely used</a:t>
            </a:r>
          </a:p>
          <a:p>
            <a:pPr lvl="1"/>
            <a:r>
              <a:rPr lang="en-US" dirty="0"/>
              <a:t>Simple API</a:t>
            </a:r>
          </a:p>
          <a:p>
            <a:pPr lvl="1"/>
            <a:r>
              <a:rPr lang="en-US" dirty="0"/>
              <a:t>Robustness (failure tolerant)</a:t>
            </a:r>
          </a:p>
          <a:p>
            <a:pPr lvl="1"/>
            <a:r>
              <a:rPr lang="en-US" dirty="0"/>
              <a:t>Implicit </a:t>
            </a:r>
            <a:r>
              <a:rPr lang="en-US" dirty="0" smtClean="0"/>
              <a:t>buffering</a:t>
            </a:r>
          </a:p>
          <a:p>
            <a:pPr lvl="1"/>
            <a:r>
              <a:rPr lang="en-US" dirty="0" smtClean="0"/>
              <a:t>Ubiquitous </a:t>
            </a:r>
            <a:endParaRPr lang="en-US" dirty="0"/>
          </a:p>
          <a:p>
            <a:r>
              <a:rPr lang="en-US" dirty="0" smtClean="0"/>
              <a:t>Unable to exploit many of the features of current-generation networking technologies </a:t>
            </a:r>
          </a:p>
          <a:p>
            <a:pPr lvl="1"/>
            <a:r>
              <a:rPr lang="en-US" dirty="0" smtClean="0"/>
              <a:t>Cannot support zero-copy</a:t>
            </a:r>
          </a:p>
          <a:p>
            <a:pPr lvl="1"/>
            <a:r>
              <a:rPr lang="en-US" dirty="0" smtClean="0"/>
              <a:t>Does not scale</a:t>
            </a:r>
          </a:p>
          <a:p>
            <a:pPr lvl="2"/>
            <a:r>
              <a:rPr lang="en-US" dirty="0" smtClean="0"/>
              <a:t>In time: linear polling or interrupts.</a:t>
            </a:r>
          </a:p>
          <a:p>
            <a:pPr lvl="2"/>
            <a:r>
              <a:rPr lang="en-US" dirty="0" smtClean="0"/>
              <a:t>In space: per socket resources.</a:t>
            </a:r>
          </a:p>
        </p:txBody>
      </p:sp>
    </p:spTree>
    <p:extLst>
      <p:ext uri="{BB962C8B-B14F-4D97-AF65-F5344CB8AC3E}">
        <p14:creationId xmlns:p14="http://schemas.microsoft.com/office/powerpoint/2010/main" val="3932495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MPI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987928"/>
            <a:ext cx="8229600" cy="4976234"/>
          </a:xfrm>
          <a:ln>
            <a:noFill/>
          </a:ln>
        </p:spPr>
        <p:txBody>
          <a:bodyPr/>
          <a:lstStyle/>
          <a:p>
            <a:r>
              <a:rPr lang="en-US" sz="2400" dirty="0" smtClean="0"/>
              <a:t>Designed as a bridge between application developers’ and network vendors’ needs in the High Performance Computing market </a:t>
            </a:r>
          </a:p>
          <a:p>
            <a:pPr lvl="1"/>
            <a:r>
              <a:rPr lang="en-US" sz="2000" dirty="0" smtClean="0"/>
              <a:t>Standardization began nearly two decades  ago </a:t>
            </a:r>
            <a:endParaRPr lang="en-US" sz="2000" dirty="0"/>
          </a:p>
          <a:p>
            <a:r>
              <a:rPr lang="en-US" sz="2400" dirty="0" smtClean="0"/>
              <a:t>MPI is the de-facto standard in HPC, Why not elsewhere?</a:t>
            </a:r>
          </a:p>
          <a:p>
            <a:pPr lvl="1"/>
            <a:r>
              <a:rPr lang="en-US" sz="2000" dirty="0" smtClean="0"/>
              <a:t>High level of complexity </a:t>
            </a:r>
          </a:p>
          <a:p>
            <a:pPr lvl="2"/>
            <a:r>
              <a:rPr lang="en-US" dirty="0" smtClean="0"/>
              <a:t>200+ functions in MPI-1, 300+ in MPI-2</a:t>
            </a:r>
          </a:p>
          <a:p>
            <a:pPr lvl="1"/>
            <a:r>
              <a:rPr lang="en-US" sz="2000" dirty="0" smtClean="0"/>
              <a:t>Original standard ignored dynamic environments</a:t>
            </a:r>
          </a:p>
          <a:p>
            <a:pPr lvl="2"/>
            <a:r>
              <a:rPr lang="en-US" dirty="0" smtClean="0"/>
              <a:t>Added later but not widely adopted </a:t>
            </a:r>
            <a:endParaRPr lang="en-US" dirty="0"/>
          </a:p>
          <a:p>
            <a:pPr lvl="1"/>
            <a:r>
              <a:rPr lang="en-US" sz="2000" dirty="0" smtClean="0"/>
              <a:t>Rigid </a:t>
            </a:r>
            <a:r>
              <a:rPr lang="en-US" sz="2000" dirty="0"/>
              <a:t>fault </a:t>
            </a:r>
            <a:r>
              <a:rPr lang="en-US" sz="2000" dirty="0" smtClean="0"/>
              <a:t>model</a:t>
            </a:r>
          </a:p>
          <a:p>
            <a:pPr lvl="2"/>
            <a:r>
              <a:rPr lang="en-US" dirty="0" smtClean="0"/>
              <a:t>Common fault case is abort execution of entire distributed application </a:t>
            </a:r>
          </a:p>
          <a:p>
            <a:pPr lvl="2"/>
            <a:r>
              <a:rPr lang="en-US" dirty="0" smtClean="0"/>
              <a:t>Robust fault tolerance requires use of MPI dynamic process management (see above) </a:t>
            </a:r>
            <a:endParaRPr lang="en-US" dirty="0"/>
          </a:p>
          <a:p>
            <a:pPr lvl="1"/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790947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LCF palatte">
      <a:dk1>
        <a:sysClr val="windowText" lastClr="000000"/>
      </a:dk1>
      <a:lt1>
        <a:sysClr val="window" lastClr="FFFFFF"/>
      </a:lt1>
      <a:dk2>
        <a:srgbClr val="00865C"/>
      </a:dk2>
      <a:lt2>
        <a:srgbClr val="FFFFFF"/>
      </a:lt2>
      <a:accent1>
        <a:srgbClr val="4F81BD"/>
      </a:accent1>
      <a:accent2>
        <a:srgbClr val="C0504D"/>
      </a:accent2>
      <a:accent3>
        <a:srgbClr val="00B274"/>
      </a:accent3>
      <a:accent4>
        <a:srgbClr val="F79646"/>
      </a:accent4>
      <a:accent5>
        <a:srgbClr val="4BACC6"/>
      </a:accent5>
      <a:accent6>
        <a:srgbClr val="8064A2"/>
      </a:accent6>
      <a:hlink>
        <a:srgbClr val="1F497D"/>
      </a:hlink>
      <a:folHlink>
        <a:srgbClr val="00865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3799</TotalTime>
  <Words>1589</Words>
  <Application>Microsoft Macintosh PowerPoint</Application>
  <PresentationFormat>On-screen Show (4:3)</PresentationFormat>
  <Paragraphs>301</Paragraphs>
  <Slides>29</Slides>
  <Notes>6</Notes>
  <HiddenSlides>7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Default Theme</vt:lpstr>
      <vt:lpstr>CCI</vt:lpstr>
      <vt:lpstr>Applications are increasingly data-driven distributed services.</vt:lpstr>
      <vt:lpstr>What if you control both sides ? </vt:lpstr>
      <vt:lpstr>Insulation benefits both</vt:lpstr>
      <vt:lpstr>CCI design goals </vt:lpstr>
      <vt:lpstr>CCI design goals</vt:lpstr>
      <vt:lpstr>The landscape</vt:lpstr>
      <vt:lpstr>Sockets</vt:lpstr>
      <vt:lpstr>MPI</vt:lpstr>
      <vt:lpstr>Specialized APIs abound</vt:lpstr>
      <vt:lpstr>Summing up the landscape</vt:lpstr>
      <vt:lpstr>CCI Overview</vt:lpstr>
      <vt:lpstr>CCI Endpoints</vt:lpstr>
      <vt:lpstr>CCI Connections</vt:lpstr>
      <vt:lpstr>Active Messages</vt:lpstr>
      <vt:lpstr>CCI RMA</vt:lpstr>
      <vt:lpstr>Status and Evaluation</vt:lpstr>
      <vt:lpstr>Status and Evaluation</vt:lpstr>
      <vt:lpstr>CCI/MX Performance</vt:lpstr>
      <vt:lpstr>CCI/Portals Performance</vt:lpstr>
      <vt:lpstr>Native SeaStar Performance</vt:lpstr>
      <vt:lpstr>Conclusion</vt:lpstr>
      <vt:lpstr>ATTIC</vt:lpstr>
      <vt:lpstr>Outline</vt:lpstr>
      <vt:lpstr>Simplicity Example</vt:lpstr>
      <vt:lpstr>OFA Verbs</vt:lpstr>
      <vt:lpstr>Portals</vt:lpstr>
      <vt:lpstr>Myricom MX and Qlogic PSM</vt:lpstr>
      <vt:lpstr>IBM LAPI and DCMF</vt:lpstr>
    </vt:vector>
  </TitlesOfParts>
  <Company>ORNL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Jason Smith</dc:creator>
  <cp:lastModifiedBy>Galen Shipman</cp:lastModifiedBy>
  <cp:revision>352</cp:revision>
  <dcterms:created xsi:type="dcterms:W3CDTF">2010-07-19T14:06:27Z</dcterms:created>
  <dcterms:modified xsi:type="dcterms:W3CDTF">2011-08-25T01:03:14Z</dcterms:modified>
</cp:coreProperties>
</file>