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9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snapToGrid="0" snapToObjects="1">
      <p:cViewPr varScale="1">
        <p:scale>
          <a:sx n="140" d="100"/>
          <a:sy n="140" d="100"/>
        </p:scale>
        <p:origin x="-968" y="-112"/>
      </p:cViewPr>
      <p:guideLst>
        <p:guide orient="horz" pos="2160"/>
        <p:guide pos="2880"/>
      </p:guideLst>
    </p:cSldViewPr>
  </p:slideViewPr>
  <p:outlineViewPr>
    <p:cViewPr>
      <p:scale>
        <a:sx n="33" d="100"/>
        <a:sy n="33" d="100"/>
      </p:scale>
      <p:origin x="0" y="7208"/>
    </p:cViewPr>
  </p:outlineViewPr>
  <p:notesTextViewPr>
    <p:cViewPr>
      <p:scale>
        <a:sx n="100" d="100"/>
        <a:sy n="100" d="100"/>
      </p:scale>
      <p:origin x="0" y="0"/>
    </p:cViewPr>
  </p:notesTextViewPr>
  <p:sorterViewPr>
    <p:cViewPr>
      <p:scale>
        <a:sx n="188" d="100"/>
        <a:sy n="188" d="100"/>
      </p:scale>
      <p:origin x="0" y="25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AFA47-48BC-C743-A524-E88C842150D4}" type="datetimeFigureOut">
              <a:t>8/22/11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03643-AB98-FB4A-B096-00D4F253DB93}" type="slidenum">
              <a:t>‹#›</a:t>
            </a:fld>
            <a:endParaRPr lang="en-US"/>
          </a:p>
        </p:txBody>
      </p:sp>
    </p:spTree>
    <p:extLst>
      <p:ext uri="{BB962C8B-B14F-4D97-AF65-F5344CB8AC3E}">
        <p14:creationId xmlns:p14="http://schemas.microsoft.com/office/powerpoint/2010/main" val="39826690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t>Take the best of what is available</a:t>
            </a:r>
          </a:p>
        </p:txBody>
      </p:sp>
      <p:sp>
        <p:nvSpPr>
          <p:cNvPr id="4" name="Slide Number Placeholder 3"/>
          <p:cNvSpPr>
            <a:spLocks noGrp="1"/>
          </p:cNvSpPr>
          <p:nvPr>
            <p:ph type="sldNum" sz="quarter" idx="10"/>
          </p:nvPr>
        </p:nvSpPr>
        <p:spPr/>
        <p:txBody>
          <a:bodyPr/>
          <a:lstStyle/>
          <a:p>
            <a:fld id="{67603643-AB98-FB4A-B096-00D4F253DB93}" type="slidenum">
              <a:t>16</a:t>
            </a:fld>
            <a:endParaRPr lang="en-US"/>
          </a:p>
        </p:txBody>
      </p:sp>
    </p:spTree>
    <p:extLst>
      <p:ext uri="{BB962C8B-B14F-4D97-AF65-F5344CB8AC3E}">
        <p14:creationId xmlns:p14="http://schemas.microsoft.com/office/powerpoint/2010/main" val="278569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t>Take the best of what is available</a:t>
            </a:r>
          </a:p>
        </p:txBody>
      </p:sp>
      <p:sp>
        <p:nvSpPr>
          <p:cNvPr id="4" name="Slide Number Placeholder 3"/>
          <p:cNvSpPr>
            <a:spLocks noGrp="1"/>
          </p:cNvSpPr>
          <p:nvPr>
            <p:ph type="sldNum" sz="quarter" idx="10"/>
          </p:nvPr>
        </p:nvSpPr>
        <p:spPr/>
        <p:txBody>
          <a:bodyPr/>
          <a:lstStyle/>
          <a:p>
            <a:fld id="{67603643-AB98-FB4A-B096-00D4F253DB93}" type="slidenum">
              <a:t>17</a:t>
            </a:fld>
            <a:endParaRPr lang="en-US"/>
          </a:p>
        </p:txBody>
      </p:sp>
    </p:spTree>
    <p:extLst>
      <p:ext uri="{BB962C8B-B14F-4D97-AF65-F5344CB8AC3E}">
        <p14:creationId xmlns:p14="http://schemas.microsoft.com/office/powerpoint/2010/main" val="278569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Verbs is 5x larger than Sockets and 8-13x</a:t>
            </a:r>
            <a:r>
              <a:rPr lang="en-US" baseline="0"/>
              <a:t> larger than vendor interfaces</a:t>
            </a:r>
            <a:endParaRPr lang="en-US"/>
          </a:p>
        </p:txBody>
      </p:sp>
      <p:sp>
        <p:nvSpPr>
          <p:cNvPr id="4" name="Slide Number Placeholder 3"/>
          <p:cNvSpPr>
            <a:spLocks noGrp="1"/>
          </p:cNvSpPr>
          <p:nvPr>
            <p:ph type="sldNum" sz="quarter" idx="10"/>
          </p:nvPr>
        </p:nvSpPr>
        <p:spPr/>
        <p:txBody>
          <a:bodyPr/>
          <a:lstStyle/>
          <a:p>
            <a:fld id="{67603643-AB98-FB4A-B096-00D4F253DB93}" type="slidenum">
              <a:t>20</a:t>
            </a:fld>
            <a:endParaRPr lang="en-US"/>
          </a:p>
        </p:txBody>
      </p:sp>
    </p:spTree>
    <p:extLst>
      <p:ext uri="{BB962C8B-B14F-4D97-AF65-F5344CB8AC3E}">
        <p14:creationId xmlns:p14="http://schemas.microsoft.com/office/powerpoint/2010/main" val="200962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CCI leverages Endpoints to transparently manage buffering, message demultiplexing and notifications. It uses connections to represent the state of communication channels between endpoints, with minimal footprint. Communications between endpoints use either Active Messages (AM) or Remote Memory Access (RMA) operations, depending on data size and the desired buffering semantic.</a:t>
            </a:r>
            <a:endParaRPr lang="en-US"/>
          </a:p>
        </p:txBody>
      </p:sp>
      <p:sp>
        <p:nvSpPr>
          <p:cNvPr id="4" name="Slide Number Placeholder 3"/>
          <p:cNvSpPr>
            <a:spLocks noGrp="1"/>
          </p:cNvSpPr>
          <p:nvPr>
            <p:ph type="sldNum" sz="quarter" idx="10"/>
          </p:nvPr>
        </p:nvSpPr>
        <p:spPr/>
        <p:txBody>
          <a:bodyPr/>
          <a:lstStyle/>
          <a:p>
            <a:fld id="{67603643-AB98-FB4A-B096-00D4F253DB93}" type="slidenum">
              <a:t>25</a:t>
            </a:fld>
            <a:endParaRPr lang="en-US"/>
          </a:p>
        </p:txBody>
      </p:sp>
    </p:spTree>
    <p:extLst>
      <p:ext uri="{BB962C8B-B14F-4D97-AF65-F5344CB8AC3E}">
        <p14:creationId xmlns:p14="http://schemas.microsoft.com/office/powerpoint/2010/main" val="105221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MTU size and combined with multi-path fabrics and out-of-order</a:t>
            </a:r>
            <a:r>
              <a:rPr lang="en-US" baseline="0"/>
              <a:t> delivery allow for greater performance.</a:t>
            </a:r>
            <a:endParaRPr lang="en-US"/>
          </a:p>
        </p:txBody>
      </p:sp>
      <p:sp>
        <p:nvSpPr>
          <p:cNvPr id="4" name="Slide Number Placeholder 3"/>
          <p:cNvSpPr>
            <a:spLocks noGrp="1"/>
          </p:cNvSpPr>
          <p:nvPr>
            <p:ph type="sldNum" sz="quarter" idx="10"/>
          </p:nvPr>
        </p:nvSpPr>
        <p:spPr/>
        <p:txBody>
          <a:bodyPr/>
          <a:lstStyle/>
          <a:p>
            <a:fld id="{67603643-AB98-FB4A-B096-00D4F253DB93}" type="slidenum">
              <a:t>32</a:t>
            </a:fld>
            <a:endParaRPr lang="en-US"/>
          </a:p>
        </p:txBody>
      </p:sp>
    </p:spTree>
    <p:extLst>
      <p:ext uri="{BB962C8B-B14F-4D97-AF65-F5344CB8AC3E}">
        <p14:creationId xmlns:p14="http://schemas.microsoft.com/office/powerpoint/2010/main" val="2617281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603643-AB98-FB4A-B096-00D4F253DB93}" type="slidenum">
              <a:t>41</a:t>
            </a:fld>
            <a:endParaRPr lang="en-US"/>
          </a:p>
        </p:txBody>
      </p:sp>
    </p:spTree>
    <p:extLst>
      <p:ext uri="{BB962C8B-B14F-4D97-AF65-F5344CB8AC3E}">
        <p14:creationId xmlns:p14="http://schemas.microsoft.com/office/powerpoint/2010/main" val="1309620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603643-AB98-FB4A-B096-00D4F253DB93}" type="slidenum">
              <a:t>42</a:t>
            </a:fld>
            <a:endParaRPr lang="en-US"/>
          </a:p>
        </p:txBody>
      </p:sp>
    </p:spTree>
    <p:extLst>
      <p:ext uri="{BB962C8B-B14F-4D97-AF65-F5344CB8AC3E}">
        <p14:creationId xmlns:p14="http://schemas.microsoft.com/office/powerpoint/2010/main" val="130962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139279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189495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34945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90113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12C82-3A6E-224B-BC0B-08E3B9B548E3}" type="datetimeFigureOut">
              <a:t>8/22/11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406432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312C82-3A6E-224B-BC0B-08E3B9B548E3}" type="datetimeFigureOut">
              <a:t>8/22/11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386287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312C82-3A6E-224B-BC0B-08E3B9B548E3}" type="datetimeFigureOut">
              <a:t>8/22/11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332818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312C82-3A6E-224B-BC0B-08E3B9B548E3}" type="datetimeFigureOut">
              <a:t>8/22/11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37228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12C82-3A6E-224B-BC0B-08E3B9B548E3}" type="datetimeFigureOut">
              <a:t>8/22/11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14635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12C82-3A6E-224B-BC0B-08E3B9B548E3}" type="datetimeFigureOut">
              <a:t>8/22/11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96678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12C82-3A6E-224B-BC0B-08E3B9B548E3}" type="datetimeFigureOut">
              <a:t>8/22/11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0D568-52CE-8843-9730-61EA06B0DF83}" type="slidenum">
              <a:t>‹#›</a:t>
            </a:fld>
            <a:endParaRPr lang="en-US"/>
          </a:p>
        </p:txBody>
      </p:sp>
    </p:spTree>
    <p:extLst>
      <p:ext uri="{BB962C8B-B14F-4D97-AF65-F5344CB8AC3E}">
        <p14:creationId xmlns:p14="http://schemas.microsoft.com/office/powerpoint/2010/main" val="27934201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12C82-3A6E-224B-BC0B-08E3B9B548E3}" type="datetimeFigureOut">
              <a:t>8/22/11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0D568-52CE-8843-9730-61EA06B0DF83}" type="slidenum">
              <a:t>‹#›</a:t>
            </a:fld>
            <a:endParaRPr lang="en-US"/>
          </a:p>
        </p:txBody>
      </p:sp>
    </p:spTree>
    <p:extLst>
      <p:ext uri="{BB962C8B-B14F-4D97-AF65-F5344CB8AC3E}">
        <p14:creationId xmlns:p14="http://schemas.microsoft.com/office/powerpoint/2010/main" val="307757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CCI</a:t>
            </a:r>
          </a:p>
        </p:txBody>
      </p:sp>
      <p:sp>
        <p:nvSpPr>
          <p:cNvPr id="3" name="Subtitle 2"/>
          <p:cNvSpPr>
            <a:spLocks noGrp="1"/>
          </p:cNvSpPr>
          <p:nvPr>
            <p:ph type="subTitle" idx="1"/>
          </p:nvPr>
        </p:nvSpPr>
        <p:spPr/>
        <p:txBody>
          <a:bodyPr/>
          <a:lstStyle/>
          <a:p>
            <a:r>
              <a:rPr lang="en-US"/>
              <a:t>Common Communication Interface</a:t>
            </a:r>
          </a:p>
        </p:txBody>
      </p:sp>
    </p:spTree>
    <p:extLst>
      <p:ext uri="{BB962C8B-B14F-4D97-AF65-F5344CB8AC3E}">
        <p14:creationId xmlns:p14="http://schemas.microsoft.com/office/powerpoint/2010/main" val="267038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	</a:t>
            </a:r>
          </a:p>
        </p:txBody>
      </p:sp>
      <p:sp>
        <p:nvSpPr>
          <p:cNvPr id="3" name="Content Placeholder 2"/>
          <p:cNvSpPr>
            <a:spLocks noGrp="1"/>
          </p:cNvSpPr>
          <p:nvPr>
            <p:ph idx="1"/>
          </p:nvPr>
        </p:nvSpPr>
        <p:spPr/>
        <p:txBody>
          <a:bodyPr/>
          <a:lstStyle/>
          <a:p>
            <a:r>
              <a:rPr lang="en-US"/>
              <a:t>Rigid fault model</a:t>
            </a:r>
          </a:p>
          <a:p>
            <a:pPr lvl="1"/>
            <a:r>
              <a:rPr lang="en-US"/>
              <a:t>Default mode is all errors trigger abort</a:t>
            </a:r>
          </a:p>
          <a:p>
            <a:pPr lvl="1"/>
            <a:r>
              <a:rPr lang="en-US"/>
              <a:t>Optionally may have errors return</a:t>
            </a:r>
          </a:p>
          <a:p>
            <a:pPr lvl="2"/>
            <a:r>
              <a:rPr lang="en-US"/>
              <a:t>Not clear how to handle missing peers</a:t>
            </a:r>
          </a:p>
          <a:p>
            <a:r>
              <a:rPr lang="en-US"/>
              <a:t>Assumes reliable delivery</a:t>
            </a:r>
          </a:p>
          <a:p>
            <a:r>
              <a:rPr lang="en-US"/>
              <a:t>Requires ordered matching, but not ordered completion</a:t>
            </a:r>
          </a:p>
        </p:txBody>
      </p:sp>
    </p:spTree>
    <p:extLst>
      <p:ext uri="{BB962C8B-B14F-4D97-AF65-F5344CB8AC3E}">
        <p14:creationId xmlns:p14="http://schemas.microsoft.com/office/powerpoint/2010/main" val="125007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Specialized APIs</a:t>
            </a:r>
          </a:p>
        </p:txBody>
      </p:sp>
      <p:sp>
        <p:nvSpPr>
          <p:cNvPr id="3" name="Content Placeholder 2"/>
          <p:cNvSpPr>
            <a:spLocks noGrp="1"/>
          </p:cNvSpPr>
          <p:nvPr>
            <p:ph idx="1"/>
          </p:nvPr>
        </p:nvSpPr>
        <p:spPr/>
        <p:txBody>
          <a:bodyPr>
            <a:normAutofit lnSpcReduction="10000"/>
          </a:bodyPr>
          <a:lstStyle/>
          <a:p>
            <a:r>
              <a:rPr lang="en-US"/>
              <a:t>OFA Verbs</a:t>
            </a:r>
          </a:p>
          <a:p>
            <a:r>
              <a:rPr lang="en-US"/>
              <a:t>Cray/Sandia’s Portals</a:t>
            </a:r>
          </a:p>
          <a:p>
            <a:r>
              <a:rPr lang="en-US"/>
              <a:t>Qlogics’s PSM</a:t>
            </a:r>
          </a:p>
          <a:p>
            <a:r>
              <a:rPr lang="en-US"/>
              <a:t>Myricom’s MX</a:t>
            </a:r>
          </a:p>
          <a:p>
            <a:r>
              <a:rPr lang="en-US"/>
              <a:t>LBL’s GASnet</a:t>
            </a:r>
          </a:p>
          <a:p>
            <a:r>
              <a:rPr lang="en-US"/>
              <a:t>DAPL</a:t>
            </a:r>
          </a:p>
          <a:p>
            <a:r>
              <a:rPr lang="en-US"/>
              <a:t>IBM’s LAPI and DCMF</a:t>
            </a:r>
          </a:p>
          <a:p>
            <a:r>
              <a:rPr lang="en-US"/>
              <a:t>Others</a:t>
            </a:r>
          </a:p>
        </p:txBody>
      </p:sp>
    </p:spTree>
    <p:extLst>
      <p:ext uri="{BB962C8B-B14F-4D97-AF65-F5344CB8AC3E}">
        <p14:creationId xmlns:p14="http://schemas.microsoft.com/office/powerpoint/2010/main" val="26493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OFA Verbs</a:t>
            </a:r>
          </a:p>
        </p:txBody>
      </p:sp>
      <p:sp>
        <p:nvSpPr>
          <p:cNvPr id="3" name="Content Placeholder 2"/>
          <p:cNvSpPr>
            <a:spLocks noGrp="1"/>
          </p:cNvSpPr>
          <p:nvPr>
            <p:ph idx="1"/>
          </p:nvPr>
        </p:nvSpPr>
        <p:spPr/>
        <p:txBody>
          <a:bodyPr>
            <a:normAutofit fontScale="85000" lnSpcReduction="20000"/>
          </a:bodyPr>
          <a:lstStyle/>
          <a:p>
            <a:r>
              <a:rPr lang="en-US"/>
              <a:t>Based on earlier VIA spec</a:t>
            </a:r>
          </a:p>
          <a:p>
            <a:r>
              <a:rPr lang="en-US"/>
              <a:t>Does not specify API, just </a:t>
            </a:r>
            <a:r>
              <a:rPr lang="en-US" i="1"/>
              <a:t>Verbs</a:t>
            </a:r>
          </a:p>
          <a:p>
            <a:r>
              <a:rPr lang="en-US"/>
              <a:t>Multiple vendor APIs initially</a:t>
            </a:r>
          </a:p>
          <a:p>
            <a:r>
              <a:rPr lang="en-US"/>
              <a:t>Coalesced into Open-Fabrics Association (OFA)</a:t>
            </a:r>
          </a:p>
          <a:p>
            <a:r>
              <a:rPr lang="en-US"/>
              <a:t>Two-sided and one-sided</a:t>
            </a:r>
          </a:p>
          <a:p>
            <a:r>
              <a:rPr lang="en-US"/>
              <a:t>Always asynchronous</a:t>
            </a:r>
          </a:p>
          <a:p>
            <a:r>
              <a:rPr lang="en-US"/>
              <a:t>Reliable and unreliable</a:t>
            </a:r>
          </a:p>
          <a:p>
            <a:r>
              <a:rPr lang="en-US"/>
              <a:t>Connection and connectionless modes</a:t>
            </a:r>
          </a:p>
          <a:p>
            <a:r>
              <a:rPr lang="en-US"/>
              <a:t>Communication requires registered memory</a:t>
            </a:r>
          </a:p>
          <a:p>
            <a:r>
              <a:rPr lang="en-US"/>
              <a:t>Queue-Pair represents logical connection</a:t>
            </a:r>
          </a:p>
        </p:txBody>
      </p:sp>
    </p:spTree>
    <p:extLst>
      <p:ext uri="{BB962C8B-B14F-4D97-AF65-F5344CB8AC3E}">
        <p14:creationId xmlns:p14="http://schemas.microsoft.com/office/powerpoint/2010/main" val="33587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Portals</a:t>
            </a:r>
          </a:p>
        </p:txBody>
      </p:sp>
      <p:sp>
        <p:nvSpPr>
          <p:cNvPr id="3" name="Content Placeholder 2"/>
          <p:cNvSpPr>
            <a:spLocks noGrp="1"/>
          </p:cNvSpPr>
          <p:nvPr>
            <p:ph idx="1"/>
          </p:nvPr>
        </p:nvSpPr>
        <p:spPr/>
        <p:txBody>
          <a:bodyPr/>
          <a:lstStyle/>
          <a:p>
            <a:r>
              <a:rPr lang="en-US"/>
              <a:t>One-sided (Put/Get)</a:t>
            </a:r>
          </a:p>
          <a:p>
            <a:r>
              <a:rPr lang="en-US"/>
              <a:t>Uses tags to steer messages to buffers</a:t>
            </a:r>
          </a:p>
          <a:p>
            <a:r>
              <a:rPr lang="en-US"/>
              <a:t>Connectionless</a:t>
            </a:r>
          </a:p>
          <a:p>
            <a:pPr lvl="1"/>
            <a:r>
              <a:rPr lang="en-US"/>
              <a:t>Underlying NALs maintain necessary connection state</a:t>
            </a:r>
          </a:p>
          <a:p>
            <a:r>
              <a:rPr lang="en-US"/>
              <a:t>Most commonly used on large HPC systems</a:t>
            </a:r>
          </a:p>
          <a:p>
            <a:r>
              <a:rPr lang="en-US"/>
              <a:t>Lustre distributed filesystem NAL, LNET, was originally based on Portals</a:t>
            </a:r>
          </a:p>
        </p:txBody>
      </p:sp>
    </p:spTree>
    <p:extLst>
      <p:ext uri="{BB962C8B-B14F-4D97-AF65-F5344CB8AC3E}">
        <p14:creationId xmlns:p14="http://schemas.microsoft.com/office/powerpoint/2010/main" val="86500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Myricom MX and Qlogic PSM</a:t>
            </a:r>
          </a:p>
        </p:txBody>
      </p:sp>
      <p:sp>
        <p:nvSpPr>
          <p:cNvPr id="3" name="Content Placeholder 2"/>
          <p:cNvSpPr>
            <a:spLocks noGrp="1"/>
          </p:cNvSpPr>
          <p:nvPr>
            <p:ph idx="1"/>
          </p:nvPr>
        </p:nvSpPr>
        <p:spPr/>
        <p:txBody>
          <a:bodyPr>
            <a:normAutofit lnSpcReduction="10000"/>
          </a:bodyPr>
          <a:lstStyle/>
          <a:p>
            <a:r>
              <a:rPr lang="en-US"/>
              <a:t>Similar two-sided, matching API</a:t>
            </a:r>
          </a:p>
          <a:p>
            <a:pPr lvl="1"/>
            <a:r>
              <a:rPr lang="en-US"/>
              <a:t>Designed to support MPI</a:t>
            </a:r>
          </a:p>
          <a:p>
            <a:r>
              <a:rPr lang="en-US"/>
              <a:t>Eager for small messages</a:t>
            </a:r>
          </a:p>
          <a:p>
            <a:r>
              <a:rPr lang="en-US"/>
              <a:t>Zero-copy, rendezvous for large messages</a:t>
            </a:r>
          </a:p>
          <a:p>
            <a:r>
              <a:rPr lang="en-US"/>
              <a:t>Semi-connectionless</a:t>
            </a:r>
          </a:p>
          <a:p>
            <a:pPr lvl="1"/>
            <a:r>
              <a:rPr lang="en-US"/>
              <a:t>Target does accept connection requests</a:t>
            </a:r>
          </a:p>
          <a:p>
            <a:pPr lvl="1"/>
            <a:r>
              <a:rPr lang="en-US"/>
              <a:t>Sender connects before sending</a:t>
            </a:r>
          </a:p>
          <a:p>
            <a:r>
              <a:rPr lang="en-US"/>
              <a:t>Reliable, in-order matching with out-of-order completion (like MPI)</a:t>
            </a:r>
          </a:p>
        </p:txBody>
      </p:sp>
    </p:spTree>
    <p:extLst>
      <p:ext uri="{BB962C8B-B14F-4D97-AF65-F5344CB8AC3E}">
        <p14:creationId xmlns:p14="http://schemas.microsoft.com/office/powerpoint/2010/main" val="193261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IBM LAPI and DCMF</a:t>
            </a:r>
          </a:p>
        </p:txBody>
      </p:sp>
      <p:sp>
        <p:nvSpPr>
          <p:cNvPr id="3" name="Content Placeholder 2"/>
          <p:cNvSpPr>
            <a:spLocks noGrp="1"/>
          </p:cNvSpPr>
          <p:nvPr>
            <p:ph idx="1"/>
          </p:nvPr>
        </p:nvSpPr>
        <p:spPr/>
        <p:txBody>
          <a:bodyPr/>
          <a:lstStyle/>
          <a:p>
            <a:r>
              <a:rPr lang="en-US"/>
              <a:t>Designed for RS-series and BlueGene P/Q</a:t>
            </a:r>
          </a:p>
          <a:p>
            <a:r>
              <a:rPr lang="en-US"/>
              <a:t>Some support outside of IBM exists</a:t>
            </a:r>
          </a:p>
          <a:p>
            <a:r>
              <a:rPr lang="en-US"/>
              <a:t>One-sided and two-sided</a:t>
            </a:r>
          </a:p>
          <a:p>
            <a:r>
              <a:rPr lang="en-US"/>
              <a:t>Contiguous and non-contiguous memory layout</a:t>
            </a:r>
          </a:p>
          <a:p>
            <a:r>
              <a:rPr lang="en-US"/>
              <a:t>Transparent link aggregation</a:t>
            </a:r>
          </a:p>
          <a:p>
            <a:r>
              <a:rPr lang="en-US"/>
              <a:t>DCMF supports ARMCI, GA, MPI, collectives</a:t>
            </a:r>
          </a:p>
        </p:txBody>
      </p:sp>
    </p:spTree>
    <p:extLst>
      <p:ext uri="{BB962C8B-B14F-4D97-AF65-F5344CB8AC3E}">
        <p14:creationId xmlns:p14="http://schemas.microsoft.com/office/powerpoint/2010/main" val="2103760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Goals</a:t>
            </a:r>
          </a:p>
        </p:txBody>
      </p:sp>
      <p:sp>
        <p:nvSpPr>
          <p:cNvPr id="3" name="Content Placeholder 2"/>
          <p:cNvSpPr>
            <a:spLocks noGrp="1"/>
          </p:cNvSpPr>
          <p:nvPr>
            <p:ph idx="1"/>
          </p:nvPr>
        </p:nvSpPr>
        <p:spPr>
          <a:xfrm>
            <a:off x="457200" y="1600200"/>
            <a:ext cx="8229600" cy="4525963"/>
          </a:xfrm>
        </p:spPr>
        <p:txBody>
          <a:bodyPr/>
          <a:lstStyle/>
          <a:p>
            <a:r>
              <a:rPr lang="en-US"/>
              <a:t>To support all communication needs</a:t>
            </a:r>
          </a:p>
          <a:p>
            <a:pPr lvl="1"/>
            <a:r>
              <a:rPr lang="en-US"/>
              <a:t>Service-oriented</a:t>
            </a:r>
          </a:p>
          <a:p>
            <a:pPr lvl="1"/>
            <a:r>
              <a:rPr lang="en-US"/>
              <a:t>Peer-to-peer</a:t>
            </a:r>
          </a:p>
          <a:p>
            <a:pPr lvl="1"/>
            <a:r>
              <a:rPr lang="en-US"/>
              <a:t>Client/Server</a:t>
            </a:r>
          </a:p>
          <a:p>
            <a:pPr lvl="1"/>
            <a:r>
              <a:rPr lang="en-US"/>
              <a:t>HPC</a:t>
            </a:r>
          </a:p>
        </p:txBody>
      </p:sp>
    </p:spTree>
    <p:extLst>
      <p:ext uri="{BB962C8B-B14F-4D97-AF65-F5344CB8AC3E}">
        <p14:creationId xmlns:p14="http://schemas.microsoft.com/office/powerpoint/2010/main" val="87433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Goals</a:t>
            </a:r>
          </a:p>
        </p:txBody>
      </p:sp>
      <p:sp>
        <p:nvSpPr>
          <p:cNvPr id="3" name="Content Placeholder 2"/>
          <p:cNvSpPr>
            <a:spLocks noGrp="1"/>
          </p:cNvSpPr>
          <p:nvPr>
            <p:ph idx="1"/>
          </p:nvPr>
        </p:nvSpPr>
        <p:spPr/>
        <p:txBody>
          <a:bodyPr/>
          <a:lstStyle/>
          <a:p>
            <a:r>
              <a:rPr lang="en-US"/>
              <a:t>In order to meet this objective, an API must provide the following</a:t>
            </a:r>
          </a:p>
          <a:p>
            <a:pPr lvl="1"/>
            <a:r>
              <a:rPr lang="en-US"/>
              <a:t>Portability</a:t>
            </a:r>
          </a:p>
          <a:p>
            <a:pPr lvl="1"/>
            <a:r>
              <a:rPr lang="en-US"/>
              <a:t>Simplicity</a:t>
            </a:r>
          </a:p>
          <a:p>
            <a:pPr lvl="1"/>
            <a:r>
              <a:rPr lang="en-US"/>
              <a:t>Performance</a:t>
            </a:r>
          </a:p>
          <a:p>
            <a:pPr lvl="1"/>
            <a:r>
              <a:rPr lang="en-US"/>
              <a:t>Scalability</a:t>
            </a:r>
          </a:p>
          <a:p>
            <a:pPr lvl="1"/>
            <a:r>
              <a:rPr lang="en-US"/>
              <a:t>Robustness</a:t>
            </a:r>
          </a:p>
        </p:txBody>
      </p:sp>
    </p:spTree>
    <p:extLst>
      <p:ext uri="{BB962C8B-B14F-4D97-AF65-F5344CB8AC3E}">
        <p14:creationId xmlns:p14="http://schemas.microsoft.com/office/powerpoint/2010/main" val="58902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Portability</a:t>
            </a:r>
          </a:p>
        </p:txBody>
      </p:sp>
      <p:sp>
        <p:nvSpPr>
          <p:cNvPr id="3" name="Content Placeholder 2"/>
          <p:cNvSpPr>
            <a:spLocks noGrp="1"/>
          </p:cNvSpPr>
          <p:nvPr>
            <p:ph idx="1"/>
          </p:nvPr>
        </p:nvSpPr>
        <p:spPr/>
        <p:txBody>
          <a:bodyPr/>
          <a:lstStyle/>
          <a:p>
            <a:r>
              <a:rPr lang="en-US"/>
              <a:t>Developers have limited resources and want to avoid continuously porting</a:t>
            </a:r>
          </a:p>
          <a:p>
            <a:r>
              <a:rPr lang="en-US"/>
              <a:t>Wish to avoid vendor-specific lock-in</a:t>
            </a:r>
          </a:p>
          <a:p>
            <a:r>
              <a:rPr lang="en-US"/>
              <a:t>Vendors don’t have resources to port all middleware</a:t>
            </a:r>
          </a:p>
          <a:p>
            <a:r>
              <a:rPr lang="en-US"/>
              <a:t>Sockets and MPI are highly portable</a:t>
            </a:r>
          </a:p>
          <a:p>
            <a:pPr lvl="1"/>
            <a:r>
              <a:rPr lang="en-US"/>
              <a:t>Any new API needs to be as well</a:t>
            </a:r>
          </a:p>
        </p:txBody>
      </p:sp>
    </p:spTree>
    <p:extLst>
      <p:ext uri="{BB962C8B-B14F-4D97-AF65-F5344CB8AC3E}">
        <p14:creationId xmlns:p14="http://schemas.microsoft.com/office/powerpoint/2010/main" val="411417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Simplicity</a:t>
            </a:r>
          </a:p>
        </p:txBody>
      </p:sp>
      <p:sp>
        <p:nvSpPr>
          <p:cNvPr id="3" name="Content Placeholder 2"/>
          <p:cNvSpPr>
            <a:spLocks noGrp="1"/>
          </p:cNvSpPr>
          <p:nvPr>
            <p:ph idx="1"/>
          </p:nvPr>
        </p:nvSpPr>
        <p:spPr/>
        <p:txBody>
          <a:bodyPr/>
          <a:lstStyle/>
          <a:p>
            <a:r>
              <a:rPr lang="en-US"/>
              <a:t>Must not be so complicated that only experts can use it fully</a:t>
            </a:r>
          </a:p>
          <a:p>
            <a:r>
              <a:rPr lang="en-US"/>
              <a:t>Finding the right balance of functions</a:t>
            </a:r>
          </a:p>
          <a:p>
            <a:pPr lvl="1"/>
            <a:r>
              <a:rPr lang="en-US"/>
              <a:t>MPI provides over 300</a:t>
            </a:r>
          </a:p>
          <a:p>
            <a:pPr lvl="1"/>
            <a:r>
              <a:rPr lang="en-US"/>
              <a:t>Most developers use a small subset</a:t>
            </a:r>
          </a:p>
          <a:p>
            <a:r>
              <a:rPr lang="en-US"/>
              <a:t>Complexity tends to make code larger</a:t>
            </a:r>
          </a:p>
          <a:p>
            <a:pPr lvl="1"/>
            <a:r>
              <a:rPr lang="en-US"/>
              <a:t>Larger code is harder to debug and maintain</a:t>
            </a:r>
          </a:p>
        </p:txBody>
      </p:sp>
    </p:spTree>
    <p:extLst>
      <p:ext uri="{BB962C8B-B14F-4D97-AF65-F5344CB8AC3E}">
        <p14:creationId xmlns:p14="http://schemas.microsoft.com/office/powerpoint/2010/main" val="397207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normAutofit/>
          </a:bodyPr>
          <a:lstStyle/>
          <a:p>
            <a:r>
              <a:rPr lang="en-US"/>
              <a:t>Current APIs</a:t>
            </a:r>
          </a:p>
          <a:p>
            <a:r>
              <a:rPr lang="en-US"/>
              <a:t>Design Goals</a:t>
            </a:r>
          </a:p>
          <a:p>
            <a:r>
              <a:rPr lang="en-US"/>
              <a:t>CCI Overview</a:t>
            </a:r>
          </a:p>
          <a:p>
            <a:r>
              <a:rPr lang="en-US"/>
              <a:t>Status and Evaluation</a:t>
            </a:r>
          </a:p>
        </p:txBody>
      </p:sp>
    </p:spTree>
    <p:extLst>
      <p:ext uri="{BB962C8B-B14F-4D97-AF65-F5344CB8AC3E}">
        <p14:creationId xmlns:p14="http://schemas.microsoft.com/office/powerpoint/2010/main" val="253633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Simplicity</a:t>
            </a:r>
          </a:p>
        </p:txBody>
      </p:sp>
      <p:sp>
        <p:nvSpPr>
          <p:cNvPr id="3" name="Content Placeholder 2"/>
          <p:cNvSpPr>
            <a:spLocks noGrp="1"/>
          </p:cNvSpPr>
          <p:nvPr>
            <p:ph idx="1"/>
          </p:nvPr>
        </p:nvSpPr>
        <p:spPr/>
        <p:txBody>
          <a:bodyPr/>
          <a:lstStyle/>
          <a:p>
            <a:r>
              <a:rPr lang="en-US"/>
              <a:t>Lines of code for the Byte Transfer Layer in Open-MPI</a:t>
            </a:r>
          </a:p>
        </p:txBody>
      </p:sp>
      <p:graphicFrame>
        <p:nvGraphicFramePr>
          <p:cNvPr id="4" name="Table 3"/>
          <p:cNvGraphicFramePr>
            <a:graphicFrameLocks noGrp="1"/>
          </p:cNvGraphicFramePr>
          <p:nvPr>
            <p:extLst>
              <p:ext uri="{D42A27DB-BD31-4B8C-83A1-F6EECF244321}">
                <p14:modId xmlns:p14="http://schemas.microsoft.com/office/powerpoint/2010/main" val="734303266"/>
              </p:ext>
            </p:extLst>
          </p:nvPr>
        </p:nvGraphicFramePr>
        <p:xfrm>
          <a:off x="1524000" y="3096721"/>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a:t>BTL</a:t>
                      </a:r>
                    </a:p>
                  </a:txBody>
                  <a:tcPr/>
                </a:tc>
                <a:tc>
                  <a:txBody>
                    <a:bodyPr/>
                    <a:lstStyle/>
                    <a:p>
                      <a:r>
                        <a:rPr lang="en-US"/>
                        <a:t>Lines of Code</a:t>
                      </a:r>
                    </a:p>
                  </a:txBody>
                  <a:tcPr/>
                </a:tc>
              </a:tr>
              <a:tr h="370840">
                <a:tc>
                  <a:txBody>
                    <a:bodyPr/>
                    <a:lstStyle/>
                    <a:p>
                      <a:r>
                        <a:rPr lang="en-US"/>
                        <a:t>Elan</a:t>
                      </a:r>
                    </a:p>
                  </a:txBody>
                  <a:tcPr/>
                </a:tc>
                <a:tc>
                  <a:txBody>
                    <a:bodyPr/>
                    <a:lstStyle/>
                    <a:p>
                      <a:r>
                        <a:rPr lang="en-US"/>
                        <a:t>1,656</a:t>
                      </a:r>
                    </a:p>
                  </a:txBody>
                  <a:tcPr/>
                </a:tc>
              </a:tr>
              <a:tr h="370840">
                <a:tc>
                  <a:txBody>
                    <a:bodyPr/>
                    <a:lstStyle/>
                    <a:p>
                      <a:r>
                        <a:rPr lang="en-US"/>
                        <a:t>MX</a:t>
                      </a:r>
                    </a:p>
                  </a:txBody>
                  <a:tcPr/>
                </a:tc>
                <a:tc>
                  <a:txBody>
                    <a:bodyPr/>
                    <a:lstStyle/>
                    <a:p>
                      <a:r>
                        <a:rPr lang="en-US"/>
                        <a:t>2,333</a:t>
                      </a:r>
                    </a:p>
                  </a:txBody>
                  <a:tcPr/>
                </a:tc>
              </a:tr>
              <a:tr h="370840">
                <a:tc>
                  <a:txBody>
                    <a:bodyPr/>
                    <a:lstStyle/>
                    <a:p>
                      <a:r>
                        <a:rPr lang="en-US"/>
                        <a:t>Portals</a:t>
                      </a:r>
                    </a:p>
                  </a:txBody>
                  <a:tcPr/>
                </a:tc>
                <a:tc>
                  <a:txBody>
                    <a:bodyPr/>
                    <a:lstStyle/>
                    <a:p>
                      <a:r>
                        <a:rPr lang="en-US"/>
                        <a:t>2,469</a:t>
                      </a:r>
                    </a:p>
                  </a:txBody>
                  <a:tcPr/>
                </a:tc>
              </a:tr>
              <a:tr h="370840">
                <a:tc>
                  <a:txBody>
                    <a:bodyPr/>
                    <a:lstStyle/>
                    <a:p>
                      <a:r>
                        <a:rPr lang="en-US"/>
                        <a:t>GM</a:t>
                      </a:r>
                    </a:p>
                  </a:txBody>
                  <a:tcPr/>
                </a:tc>
                <a:tc>
                  <a:txBody>
                    <a:bodyPr/>
                    <a:lstStyle/>
                    <a:p>
                      <a:r>
                        <a:rPr lang="en-US"/>
                        <a:t>2,779</a:t>
                      </a:r>
                    </a:p>
                  </a:txBody>
                  <a:tcPr/>
                </a:tc>
              </a:tr>
              <a:tr h="370840">
                <a:tc>
                  <a:txBody>
                    <a:bodyPr/>
                    <a:lstStyle/>
                    <a:p>
                      <a:r>
                        <a:rPr lang="en-US"/>
                        <a:t>Sockets (TCP)</a:t>
                      </a:r>
                    </a:p>
                  </a:txBody>
                  <a:tcPr/>
                </a:tc>
                <a:tc>
                  <a:txBody>
                    <a:bodyPr/>
                    <a:lstStyle/>
                    <a:p>
                      <a:r>
                        <a:rPr lang="en-US"/>
                        <a:t>4,192</a:t>
                      </a:r>
                    </a:p>
                  </a:txBody>
                  <a:tcPr/>
                </a:tc>
              </a:tr>
              <a:tr h="370840">
                <a:tc>
                  <a:txBody>
                    <a:bodyPr/>
                    <a:lstStyle/>
                    <a:p>
                      <a:r>
                        <a:rPr lang="en-US"/>
                        <a:t>UDAPL</a:t>
                      </a:r>
                    </a:p>
                  </a:txBody>
                  <a:tcPr/>
                </a:tc>
                <a:tc>
                  <a:txBody>
                    <a:bodyPr/>
                    <a:lstStyle/>
                    <a:p>
                      <a:r>
                        <a:rPr lang="en-US"/>
                        <a:t>6,208</a:t>
                      </a:r>
                    </a:p>
                  </a:txBody>
                  <a:tcPr/>
                </a:tc>
              </a:tr>
              <a:tr h="370840">
                <a:tc>
                  <a:txBody>
                    <a:bodyPr/>
                    <a:lstStyle/>
                    <a:p>
                      <a:r>
                        <a:rPr lang="en-US"/>
                        <a:t>OpenIB</a:t>
                      </a:r>
                      <a:r>
                        <a:rPr lang="en-US" baseline="0"/>
                        <a:t> (Verbs)</a:t>
                      </a:r>
                      <a:endParaRPr lang="en-US"/>
                    </a:p>
                  </a:txBody>
                  <a:tcPr/>
                </a:tc>
                <a:tc>
                  <a:txBody>
                    <a:bodyPr/>
                    <a:lstStyle/>
                    <a:p>
                      <a:r>
                        <a:rPr lang="en-US"/>
                        <a:t>21,574</a:t>
                      </a:r>
                    </a:p>
                  </a:txBody>
                  <a:tcPr/>
                </a:tc>
              </a:tr>
            </a:tbl>
          </a:graphicData>
        </a:graphic>
      </p:graphicFrame>
    </p:spTree>
    <p:extLst>
      <p:ext uri="{BB962C8B-B14F-4D97-AF65-F5344CB8AC3E}">
        <p14:creationId xmlns:p14="http://schemas.microsoft.com/office/powerpoint/2010/main" val="30578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a:t>
            </a:r>
          </a:p>
        </p:txBody>
      </p:sp>
      <p:sp>
        <p:nvSpPr>
          <p:cNvPr id="3" name="Content Placeholder 2"/>
          <p:cNvSpPr>
            <a:spLocks noGrp="1"/>
          </p:cNvSpPr>
          <p:nvPr>
            <p:ph idx="1"/>
          </p:nvPr>
        </p:nvSpPr>
        <p:spPr/>
        <p:txBody>
          <a:bodyPr>
            <a:normAutofit fontScale="92500" lnSpcReduction="20000"/>
          </a:bodyPr>
          <a:lstStyle/>
          <a:p>
            <a:r>
              <a:rPr lang="en-US"/>
              <a:t>Modern networks leverage common techniques</a:t>
            </a:r>
          </a:p>
          <a:p>
            <a:pPr lvl="1"/>
            <a:r>
              <a:rPr lang="en-US"/>
              <a:t>OS-bypass</a:t>
            </a:r>
          </a:p>
          <a:p>
            <a:pPr lvl="2"/>
            <a:r>
              <a:rPr lang="en-US"/>
              <a:t>Reduces latency, removes interrupts from critical path</a:t>
            </a:r>
          </a:p>
          <a:p>
            <a:pPr lvl="1"/>
            <a:r>
              <a:rPr lang="en-US"/>
              <a:t>Zero-copy</a:t>
            </a:r>
          </a:p>
          <a:p>
            <a:pPr lvl="2"/>
            <a:r>
              <a:rPr lang="en-US"/>
              <a:t>Reduces CPU overhead, increases bandwidth, requires pinning, synchronous in nature</a:t>
            </a:r>
          </a:p>
          <a:p>
            <a:pPr lvl="1"/>
            <a:r>
              <a:rPr lang="en-US"/>
              <a:t>One-Sided</a:t>
            </a:r>
          </a:p>
          <a:p>
            <a:pPr lvl="2"/>
            <a:r>
              <a:rPr lang="en-US"/>
              <a:t>Often confused with zero-copy, allow communication to complete without target process participation</a:t>
            </a:r>
          </a:p>
          <a:p>
            <a:pPr lvl="1"/>
            <a:r>
              <a:rPr lang="en-US"/>
              <a:t>Asynchronous operations</a:t>
            </a:r>
          </a:p>
          <a:p>
            <a:pPr lvl="2"/>
            <a:r>
              <a:rPr lang="en-US"/>
              <a:t>Decouples communication initiation from completion, allows overlap of communication and computation</a:t>
            </a:r>
          </a:p>
        </p:txBody>
      </p:sp>
    </p:spTree>
    <p:extLst>
      <p:ext uri="{BB962C8B-B14F-4D97-AF65-F5344CB8AC3E}">
        <p14:creationId xmlns:p14="http://schemas.microsoft.com/office/powerpoint/2010/main" val="3722202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Scalability</a:t>
            </a:r>
          </a:p>
        </p:txBody>
      </p:sp>
      <p:sp>
        <p:nvSpPr>
          <p:cNvPr id="3" name="Content Placeholder 2"/>
          <p:cNvSpPr>
            <a:spLocks noGrp="1"/>
          </p:cNvSpPr>
          <p:nvPr>
            <p:ph idx="1"/>
          </p:nvPr>
        </p:nvSpPr>
        <p:spPr/>
        <p:txBody>
          <a:bodyPr>
            <a:normAutofit fontScale="77500" lnSpcReduction="20000"/>
          </a:bodyPr>
          <a:lstStyle/>
          <a:p>
            <a:r>
              <a:rPr lang="en-US"/>
              <a:t>Leadership-class HPC systems moving to 10^6 nodes and 10^9 cores</a:t>
            </a:r>
          </a:p>
          <a:p>
            <a:r>
              <a:rPr lang="en-US"/>
              <a:t>Large cloud computing centers are fast approaching as well</a:t>
            </a:r>
          </a:p>
          <a:p>
            <a:r>
              <a:rPr lang="en-US"/>
              <a:t>Time and space overhead cannot grow linearly with number of partners</a:t>
            </a:r>
          </a:p>
          <a:p>
            <a:pPr lvl="1"/>
            <a:r>
              <a:rPr lang="en-US"/>
              <a:t>Sockets (TCP_STREAM) requires new buffers and file handle per peer</a:t>
            </a:r>
          </a:p>
          <a:p>
            <a:pPr lvl="1"/>
            <a:r>
              <a:rPr lang="en-US"/>
              <a:t>MPI scales better but will be stretched on newer systems</a:t>
            </a:r>
          </a:p>
          <a:p>
            <a:pPr lvl="1"/>
            <a:r>
              <a:rPr lang="en-US"/>
              <a:t>Verbs initially scaled poorly due to the QP model</a:t>
            </a:r>
          </a:p>
          <a:p>
            <a:pPr lvl="2"/>
            <a:r>
              <a:rPr lang="en-US"/>
              <a:t>Improvements include connect-on-demand, dynamic buffer management, and sahred receive queues</a:t>
            </a:r>
          </a:p>
          <a:p>
            <a:r>
              <a:rPr lang="en-US"/>
              <a:t>Ideally, buffer management and polling overhead would be constant regardless of number of peers</a:t>
            </a:r>
          </a:p>
        </p:txBody>
      </p:sp>
    </p:spTree>
    <p:extLst>
      <p:ext uri="{BB962C8B-B14F-4D97-AF65-F5344CB8AC3E}">
        <p14:creationId xmlns:p14="http://schemas.microsoft.com/office/powerpoint/2010/main" val="335046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a:t>
            </a:r>
          </a:p>
        </p:txBody>
      </p:sp>
      <p:sp>
        <p:nvSpPr>
          <p:cNvPr id="3" name="Content Placeholder 2"/>
          <p:cNvSpPr>
            <a:spLocks noGrp="1"/>
          </p:cNvSpPr>
          <p:nvPr>
            <p:ph idx="1"/>
          </p:nvPr>
        </p:nvSpPr>
        <p:spPr/>
        <p:txBody>
          <a:bodyPr>
            <a:normAutofit fontScale="77500" lnSpcReduction="20000"/>
          </a:bodyPr>
          <a:lstStyle/>
          <a:p>
            <a:r>
              <a:rPr lang="en-US"/>
              <a:t>Failures occur more frequently, proportional to the size of the system</a:t>
            </a:r>
          </a:p>
          <a:p>
            <a:r>
              <a:rPr lang="en-US"/>
              <a:t>How well does the API handle failures?</a:t>
            </a:r>
          </a:p>
          <a:p>
            <a:r>
              <a:rPr lang="en-US"/>
              <a:t>MPI aborts by default</a:t>
            </a:r>
          </a:p>
          <a:p>
            <a:pPr lvl="1"/>
            <a:r>
              <a:rPr lang="en-US"/>
              <a:t>Several efforts to provide fault-tolerance</a:t>
            </a:r>
          </a:p>
          <a:p>
            <a:pPr lvl="1"/>
            <a:r>
              <a:rPr lang="en-US"/>
              <a:t>Limited success</a:t>
            </a:r>
          </a:p>
          <a:p>
            <a:r>
              <a:rPr lang="en-US"/>
              <a:t>Sockets and Verbs fare better</a:t>
            </a:r>
          </a:p>
          <a:p>
            <a:pPr lvl="1"/>
            <a:r>
              <a:rPr lang="en-US"/>
              <a:t>Both use connections to represent state of communication channels</a:t>
            </a:r>
          </a:p>
          <a:p>
            <a:pPr lvl="1"/>
            <a:r>
              <a:rPr lang="en-US"/>
              <a:t>Connections limit fault handling to one peer and does not negatively impact the entire process</a:t>
            </a:r>
          </a:p>
          <a:p>
            <a:pPr lvl="1"/>
            <a:r>
              <a:rPr lang="en-US"/>
              <a:t>Both, however, associate buffers with connections which limits scalability</a:t>
            </a:r>
          </a:p>
        </p:txBody>
      </p:sp>
    </p:spTree>
    <p:extLst>
      <p:ext uri="{BB962C8B-B14F-4D97-AF65-F5344CB8AC3E}">
        <p14:creationId xmlns:p14="http://schemas.microsoft.com/office/powerpoint/2010/main" val="128779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a:t>
            </a:r>
          </a:p>
        </p:txBody>
      </p:sp>
      <p:sp>
        <p:nvSpPr>
          <p:cNvPr id="3" name="Content Placeholder 2"/>
          <p:cNvSpPr>
            <a:spLocks noGrp="1"/>
          </p:cNvSpPr>
          <p:nvPr>
            <p:ph idx="1"/>
          </p:nvPr>
        </p:nvSpPr>
        <p:spPr/>
        <p:txBody>
          <a:bodyPr>
            <a:normAutofit fontScale="92500" lnSpcReduction="20000"/>
          </a:bodyPr>
          <a:lstStyle/>
          <a:p>
            <a:r>
              <a:rPr lang="en-US"/>
              <a:t>Reliability is often viewed as a means to improve robustness</a:t>
            </a:r>
          </a:p>
          <a:p>
            <a:r>
              <a:rPr lang="en-US"/>
              <a:t>Some applications, however, do not need the overhead associated with providing reliability</a:t>
            </a:r>
          </a:p>
          <a:p>
            <a:pPr lvl="1"/>
            <a:r>
              <a:rPr lang="en-US"/>
              <a:t>Media content delivery (IPTV)</a:t>
            </a:r>
          </a:p>
          <a:p>
            <a:pPr lvl="1"/>
            <a:r>
              <a:rPr lang="en-US"/>
              <a:t>High Frequency Trading (HFT)</a:t>
            </a:r>
          </a:p>
          <a:p>
            <a:pPr lvl="1"/>
            <a:r>
              <a:rPr lang="en-US"/>
              <a:t>System health monitoring</a:t>
            </a:r>
          </a:p>
          <a:p>
            <a:r>
              <a:rPr lang="en-US"/>
              <a:t>They may tolerate unreliable unicast and/or multicast </a:t>
            </a:r>
          </a:p>
          <a:p>
            <a:r>
              <a:rPr lang="en-US"/>
              <a:t>Ideally, an API would provide different levels of connection reliablity and support for multicast</a:t>
            </a:r>
          </a:p>
        </p:txBody>
      </p:sp>
    </p:spTree>
    <p:extLst>
      <p:ext uri="{BB962C8B-B14F-4D97-AF65-F5344CB8AC3E}">
        <p14:creationId xmlns:p14="http://schemas.microsoft.com/office/powerpoint/2010/main" val="193354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CCI API</a:t>
            </a:r>
          </a:p>
        </p:txBody>
      </p:sp>
      <p:sp>
        <p:nvSpPr>
          <p:cNvPr id="3" name="Content Placeholder 2"/>
          <p:cNvSpPr>
            <a:spLocks noGrp="1"/>
          </p:cNvSpPr>
          <p:nvPr>
            <p:ph idx="1"/>
          </p:nvPr>
        </p:nvSpPr>
        <p:spPr/>
        <p:txBody>
          <a:bodyPr/>
          <a:lstStyle/>
          <a:p>
            <a:r>
              <a:rPr lang="en-US"/>
              <a:t>Endpoints</a:t>
            </a:r>
          </a:p>
          <a:p>
            <a:r>
              <a:rPr lang="en-US"/>
              <a:t>Connections</a:t>
            </a:r>
          </a:p>
          <a:p>
            <a:r>
              <a:rPr lang="en-US"/>
              <a:t>Active Messages</a:t>
            </a:r>
          </a:p>
          <a:p>
            <a:r>
              <a:rPr lang="en-US"/>
              <a:t>Remote Memory Access</a:t>
            </a:r>
          </a:p>
        </p:txBody>
      </p:sp>
    </p:spTree>
    <p:extLst>
      <p:ext uri="{BB962C8B-B14F-4D97-AF65-F5344CB8AC3E}">
        <p14:creationId xmlns:p14="http://schemas.microsoft.com/office/powerpoint/2010/main" val="312103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Endpoints</a:t>
            </a:r>
          </a:p>
        </p:txBody>
      </p:sp>
      <p:sp>
        <p:nvSpPr>
          <p:cNvPr id="3" name="Content Placeholder 2"/>
          <p:cNvSpPr>
            <a:spLocks noGrp="1"/>
          </p:cNvSpPr>
          <p:nvPr>
            <p:ph idx="1"/>
          </p:nvPr>
        </p:nvSpPr>
        <p:spPr/>
        <p:txBody>
          <a:bodyPr/>
          <a:lstStyle/>
          <a:p>
            <a:r>
              <a:rPr lang="en-US"/>
              <a:t>Virtualized instance of a device</a:t>
            </a:r>
          </a:p>
          <a:p>
            <a:pPr lvl="1"/>
            <a:r>
              <a:rPr lang="en-US"/>
              <a:t>Logical source and destination of all communication</a:t>
            </a:r>
          </a:p>
          <a:p>
            <a:r>
              <a:rPr lang="en-US"/>
              <a:t>Complete container of resources</a:t>
            </a:r>
          </a:p>
          <a:p>
            <a:pPr lvl="1"/>
            <a:r>
              <a:rPr lang="en-US"/>
              <a:t>Send and receive queues and associated buffers</a:t>
            </a:r>
          </a:p>
          <a:p>
            <a:pPr lvl="1"/>
            <a:r>
              <a:rPr lang="en-US"/>
              <a:t>Notification via events</a:t>
            </a:r>
          </a:p>
        </p:txBody>
      </p:sp>
    </p:spTree>
    <p:extLst>
      <p:ext uri="{BB962C8B-B14F-4D97-AF65-F5344CB8AC3E}">
        <p14:creationId xmlns:p14="http://schemas.microsoft.com/office/powerpoint/2010/main" val="1591570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Endpoints</a:t>
            </a:r>
          </a:p>
        </p:txBody>
      </p:sp>
      <p:sp>
        <p:nvSpPr>
          <p:cNvPr id="3" name="Content Placeholder 2"/>
          <p:cNvSpPr>
            <a:spLocks noGrp="1"/>
          </p:cNvSpPr>
          <p:nvPr>
            <p:ph idx="1"/>
          </p:nvPr>
        </p:nvSpPr>
        <p:spPr/>
        <p:txBody>
          <a:bodyPr/>
          <a:lstStyle/>
          <a:p>
            <a:r>
              <a:rPr lang="en-US"/>
              <a:t>Process may poll or block for event notification</a:t>
            </a:r>
          </a:p>
          <a:p>
            <a:pPr lvl="1"/>
            <a:r>
              <a:rPr lang="en-US"/>
              <a:t>cci_get_event() to poll endpoint or</a:t>
            </a:r>
          </a:p>
          <a:p>
            <a:pPr lvl="1"/>
            <a:r>
              <a:rPr lang="en-US"/>
              <a:t>Use OS-specific handle with select(), poll(), epoll(), kqueue(), etc.</a:t>
            </a:r>
          </a:p>
          <a:p>
            <a:r>
              <a:rPr lang="en-US"/>
              <a:t>Events include send, recv, connection establishment, etc.</a:t>
            </a:r>
          </a:p>
        </p:txBody>
      </p:sp>
    </p:spTree>
    <p:extLst>
      <p:ext uri="{BB962C8B-B14F-4D97-AF65-F5344CB8AC3E}">
        <p14:creationId xmlns:p14="http://schemas.microsoft.com/office/powerpoint/2010/main" val="374518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Endpoints</a:t>
            </a:r>
          </a:p>
        </p:txBody>
      </p:sp>
      <p:sp>
        <p:nvSpPr>
          <p:cNvPr id="3" name="Content Placeholder 2"/>
          <p:cNvSpPr>
            <a:spLocks noGrp="1"/>
          </p:cNvSpPr>
          <p:nvPr>
            <p:ph idx="1"/>
          </p:nvPr>
        </p:nvSpPr>
        <p:spPr>
          <a:xfrm>
            <a:off x="457200" y="1600200"/>
            <a:ext cx="8229600" cy="4525963"/>
          </a:xfrm>
        </p:spPr>
        <p:txBody>
          <a:bodyPr/>
          <a:lstStyle/>
          <a:p>
            <a:r>
              <a:rPr lang="en-US"/>
              <a:t>Events may contain resources such as receive buffers</a:t>
            </a:r>
          </a:p>
          <a:p>
            <a:r>
              <a:rPr lang="en-US"/>
              <a:t>Resource ownership transfer to the process when the event is retrieved</a:t>
            </a:r>
          </a:p>
          <a:p>
            <a:r>
              <a:rPr lang="en-US"/>
              <a:t>The process returns the resource to CCI via return_event()</a:t>
            </a:r>
          </a:p>
          <a:p>
            <a:pPr lvl="1"/>
            <a:r>
              <a:rPr lang="en-US"/>
              <a:t>Expected to be returned in a timely manner</a:t>
            </a:r>
          </a:p>
          <a:p>
            <a:pPr lvl="1"/>
            <a:r>
              <a:rPr lang="en-US"/>
              <a:t>May be returned out of order</a:t>
            </a:r>
          </a:p>
        </p:txBody>
      </p:sp>
    </p:spTree>
    <p:extLst>
      <p:ext uri="{BB962C8B-B14F-4D97-AF65-F5344CB8AC3E}">
        <p14:creationId xmlns:p14="http://schemas.microsoft.com/office/powerpoint/2010/main" val="270427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9185"/>
            <a:ext cx="8229600" cy="5907851"/>
          </a:xfrm>
        </p:spPr>
        <p:txBody>
          <a:bodyPr>
            <a:normAutofit fontScale="40000" lnSpcReduction="20000"/>
          </a:bodyPr>
          <a:lstStyle/>
          <a:p>
            <a:pPr marL="0" indent="0">
              <a:buNone/>
            </a:pPr>
            <a:r>
              <a:rPr lang="en-US">
                <a:latin typeface="Courier"/>
                <a:cs typeface="Courier"/>
              </a:rPr>
              <a:t>rc = cci_get_event(endpoint, &amp;event);</a:t>
            </a:r>
          </a:p>
          <a:p>
            <a:pPr marL="0" indent="0">
              <a:buNone/>
            </a:pPr>
            <a:r>
              <a:rPr lang="en-US" b="1">
                <a:latin typeface="Courier"/>
                <a:cs typeface="Courier"/>
              </a:rPr>
              <a:t>if</a:t>
            </a:r>
            <a:r>
              <a:rPr lang="en-US">
                <a:latin typeface="Courier"/>
                <a:cs typeface="Courier"/>
              </a:rPr>
              <a:t> (rc == CCI_SUCCESS) {</a:t>
            </a:r>
          </a:p>
          <a:p>
            <a:pPr marL="0" indent="0">
              <a:buNone/>
            </a:pPr>
            <a:r>
              <a:rPr lang="en-US">
                <a:latin typeface="Courier"/>
                <a:cs typeface="Courier"/>
              </a:rPr>
              <a:t>  </a:t>
            </a:r>
            <a:r>
              <a:rPr lang="en-US" b="1">
                <a:latin typeface="Courier"/>
                <a:cs typeface="Courier"/>
              </a:rPr>
              <a:t>switch</a:t>
            </a:r>
            <a:r>
              <a:rPr lang="en-US">
                <a:latin typeface="Courier"/>
                <a:cs typeface="Courier"/>
              </a:rPr>
              <a:t> (event.type) { </a:t>
            </a:r>
          </a:p>
          <a:p>
            <a:pPr marL="0" indent="0">
              <a:buNone/>
            </a:pPr>
            <a:r>
              <a:rPr lang="en-US">
                <a:latin typeface="Courier"/>
                <a:cs typeface="Courier"/>
              </a:rPr>
              <a:t>  </a:t>
            </a:r>
            <a:r>
              <a:rPr lang="en-US" b="1">
                <a:latin typeface="Courier"/>
                <a:cs typeface="Courier"/>
              </a:rPr>
              <a:t>case</a:t>
            </a:r>
            <a:r>
              <a:rPr lang="en-US">
                <a:latin typeface="Courier"/>
                <a:cs typeface="Courier"/>
              </a:rPr>
              <a:t> CCI_EVENT_SEND:</a:t>
            </a:r>
          </a:p>
          <a:p>
            <a:pPr marL="0" indent="0">
              <a:buNone/>
            </a:pPr>
            <a:r>
              <a:rPr lang="en-US">
                <a:latin typeface="Courier"/>
                <a:cs typeface="Courier"/>
              </a:rPr>
              <a:t>    /* process send completion */</a:t>
            </a:r>
          </a:p>
          <a:p>
            <a:pPr marL="0" indent="0">
              <a:buNone/>
            </a:pPr>
            <a:r>
              <a:rPr lang="en-US">
                <a:latin typeface="Courier"/>
                <a:cs typeface="Courier"/>
              </a:rPr>
              <a:t>    context = event.send.context;</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case</a:t>
            </a:r>
            <a:r>
              <a:rPr lang="en-US">
                <a:latin typeface="Courier"/>
                <a:cs typeface="Courier"/>
              </a:rPr>
              <a:t> CCI_EVENT_RECV:</a:t>
            </a:r>
          </a:p>
          <a:p>
            <a:pPr marL="0" indent="0">
              <a:buNone/>
            </a:pPr>
            <a:r>
              <a:rPr lang="en-US">
                <a:latin typeface="Courier"/>
                <a:cs typeface="Courier"/>
              </a:rPr>
              <a:t>    /* can access message in place or copy it to app buffer */</a:t>
            </a:r>
          </a:p>
          <a:p>
            <a:pPr marL="0" indent="0">
              <a:buNone/>
            </a:pPr>
            <a:r>
              <a:rPr lang="en-US">
                <a:latin typeface="Courier"/>
                <a:cs typeface="Courier"/>
              </a:rPr>
              <a:t>    buffer = event.recv.data_ptr;</a:t>
            </a:r>
          </a:p>
          <a:p>
            <a:pPr marL="0" indent="0">
              <a:buNone/>
            </a:pPr>
            <a:r>
              <a:rPr lang="en-US">
                <a:latin typeface="Courier"/>
                <a:cs typeface="Courier"/>
              </a:rPr>
              <a:t>    length = event.recv.data_len; </a:t>
            </a:r>
          </a:p>
          <a:p>
            <a:pPr marL="0" indent="0">
              <a:buNone/>
            </a:pPr>
            <a:r>
              <a:rPr lang="en-US">
                <a:latin typeface="Courier"/>
                <a:cs typeface="Courier"/>
              </a:rPr>
              <a:t>    sender = event.recv.connection;</a:t>
            </a:r>
          </a:p>
          <a:p>
            <a:pPr marL="0" indent="0">
              <a:buNone/>
            </a:pPr>
            <a:r>
              <a:rPr lang="en-US">
                <a:latin typeface="Courier"/>
                <a:cs typeface="Courier"/>
              </a:rPr>
              <a:t>    /* for example, send it back */</a:t>
            </a:r>
          </a:p>
          <a:p>
            <a:pPr marL="0" indent="0">
              <a:buNone/>
            </a:pPr>
            <a:r>
              <a:rPr lang="en-US">
                <a:latin typeface="Courier"/>
                <a:cs typeface="Courier"/>
              </a:rPr>
              <a:t>    cci_send(sender, buffer, length, NULL, 0);</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case</a:t>
            </a:r>
            <a:r>
              <a:rPr lang="en-US">
                <a:latin typeface="Courier"/>
                <a:cs typeface="Courier"/>
              </a:rPr>
              <a:t> CCI_EVENT_CONNECT_REQUEST:</a:t>
            </a:r>
          </a:p>
          <a:p>
            <a:pPr marL="0" indent="0">
              <a:buNone/>
            </a:pPr>
            <a:r>
              <a:rPr lang="en-US">
                <a:latin typeface="Courier"/>
                <a:cs typeface="Courier"/>
              </a:rPr>
              <a:t>    /* accept connection on server */</a:t>
            </a:r>
          </a:p>
          <a:p>
            <a:pPr marL="0" indent="0">
              <a:buNone/>
            </a:pPr>
            <a:r>
              <a:rPr lang="en-US">
                <a:latin typeface="Courier"/>
                <a:cs typeface="Courier"/>
              </a:rPr>
              <a:t>    cci_accept(event, &amp;connection);</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case</a:t>
            </a:r>
            <a:r>
              <a:rPr lang="en-US">
                <a:latin typeface="Courier"/>
                <a:cs typeface="Courier"/>
              </a:rPr>
              <a:t> CCI_EVENT_CONNECT_SUCCESS:</a:t>
            </a:r>
          </a:p>
          <a:p>
            <a:pPr marL="0" indent="0">
              <a:buNone/>
            </a:pPr>
            <a:r>
              <a:rPr lang="en-US">
                <a:latin typeface="Courier"/>
                <a:cs typeface="Courier"/>
              </a:rPr>
              <a:t>    /* new connection is established */</a:t>
            </a:r>
          </a:p>
          <a:p>
            <a:pPr marL="0" indent="0">
              <a:buNone/>
            </a:pPr>
            <a:r>
              <a:rPr lang="en-US">
                <a:latin typeface="Courier"/>
                <a:cs typeface="Courier"/>
              </a:rPr>
              <a:t>    connection = event.connect_success.connection;</a:t>
            </a:r>
          </a:p>
          <a:p>
            <a:pPr marL="0" indent="0">
              <a:buNone/>
            </a:pPr>
            <a:r>
              <a:rPr lang="en-US">
                <a:latin typeface="Courier"/>
                <a:cs typeface="Courier"/>
              </a:rPr>
              <a:t>    </a:t>
            </a:r>
            <a:r>
              <a:rPr lang="en-US" b="1">
                <a:latin typeface="Courier"/>
                <a:cs typeface="Courier"/>
              </a:rPr>
              <a:t>break</a:t>
            </a:r>
            <a:r>
              <a:rPr lang="en-US">
                <a:latin typeface="Courier"/>
                <a:cs typeface="Courier"/>
              </a:rPr>
              <a:t>;</a:t>
            </a:r>
          </a:p>
          <a:p>
            <a:pPr marL="0" indent="0">
              <a:buNone/>
            </a:pPr>
            <a:r>
              <a:rPr lang="en-US">
                <a:latin typeface="Courier"/>
                <a:cs typeface="Courier"/>
              </a:rPr>
              <a:t>  </a:t>
            </a:r>
            <a:r>
              <a:rPr lang="en-US" b="1">
                <a:latin typeface="Courier"/>
                <a:cs typeface="Courier"/>
              </a:rPr>
              <a:t>default</a:t>
            </a:r>
            <a:r>
              <a:rPr lang="en-US">
                <a:latin typeface="Courier"/>
                <a:cs typeface="Courier"/>
              </a:rPr>
              <a:t>:</a:t>
            </a:r>
          </a:p>
          <a:p>
            <a:pPr marL="0" indent="0">
              <a:buNone/>
            </a:pPr>
            <a:r>
              <a:rPr lang="en-US">
                <a:latin typeface="Courier"/>
                <a:cs typeface="Courier"/>
              </a:rPr>
              <a:t>    printf("Unknown CCI event!\n");</a:t>
            </a:r>
          </a:p>
          <a:p>
            <a:pPr marL="0" indent="0">
              <a:buNone/>
            </a:pPr>
            <a:r>
              <a:rPr lang="en-US">
                <a:latin typeface="Courier"/>
                <a:cs typeface="Courier"/>
              </a:rPr>
              <a:t>  }</a:t>
            </a:r>
          </a:p>
          <a:p>
            <a:pPr marL="0" indent="0">
              <a:buNone/>
            </a:pPr>
            <a:r>
              <a:rPr lang="en-US">
                <a:latin typeface="Courier"/>
                <a:cs typeface="Courier"/>
              </a:rPr>
              <a:t>  cci_return_event(event);</a:t>
            </a:r>
          </a:p>
          <a:p>
            <a:pPr marL="0" indent="0">
              <a:buNone/>
            </a:pPr>
            <a:r>
              <a:rPr lang="en-US">
                <a:latin typeface="Courier"/>
                <a:cs typeface="Courier"/>
              </a:rPr>
              <a:t>}</a:t>
            </a:r>
          </a:p>
        </p:txBody>
      </p:sp>
    </p:spTree>
    <p:extLst>
      <p:ext uri="{BB962C8B-B14F-4D97-AF65-F5344CB8AC3E}">
        <p14:creationId xmlns:p14="http://schemas.microsoft.com/office/powerpoint/2010/main" val="351493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APIs</a:t>
            </a:r>
          </a:p>
        </p:txBody>
      </p:sp>
      <p:sp>
        <p:nvSpPr>
          <p:cNvPr id="3" name="Content Placeholder 2"/>
          <p:cNvSpPr>
            <a:spLocks noGrp="1"/>
          </p:cNvSpPr>
          <p:nvPr>
            <p:ph idx="1"/>
          </p:nvPr>
        </p:nvSpPr>
        <p:spPr/>
        <p:txBody>
          <a:bodyPr/>
          <a:lstStyle/>
          <a:p>
            <a:r>
              <a:rPr lang="en-US"/>
              <a:t>Sockets</a:t>
            </a:r>
          </a:p>
          <a:p>
            <a:r>
              <a:rPr lang="en-US"/>
              <a:t>MPI</a:t>
            </a:r>
          </a:p>
          <a:p>
            <a:r>
              <a:rPr lang="en-US"/>
              <a:t>Specialized</a:t>
            </a:r>
          </a:p>
        </p:txBody>
      </p:sp>
    </p:spTree>
    <p:extLst>
      <p:ext uri="{BB962C8B-B14F-4D97-AF65-F5344CB8AC3E}">
        <p14:creationId xmlns:p14="http://schemas.microsoft.com/office/powerpoint/2010/main" val="790529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Connections</a:t>
            </a:r>
          </a:p>
        </p:txBody>
      </p:sp>
      <p:sp>
        <p:nvSpPr>
          <p:cNvPr id="3" name="Content Placeholder 2"/>
          <p:cNvSpPr>
            <a:spLocks noGrp="1"/>
          </p:cNvSpPr>
          <p:nvPr>
            <p:ph idx="1"/>
          </p:nvPr>
        </p:nvSpPr>
        <p:spPr/>
        <p:txBody>
          <a:bodyPr>
            <a:normAutofit fontScale="85000" lnSpcReduction="20000"/>
          </a:bodyPr>
          <a:lstStyle/>
          <a:p>
            <a:r>
              <a:rPr lang="en-US"/>
              <a:t>Per peer - a single endpoint can handle many connections</a:t>
            </a:r>
          </a:p>
          <a:p>
            <a:r>
              <a:rPr lang="en-US"/>
              <a:t>May have multiple connections to the same peer</a:t>
            </a:r>
          </a:p>
          <a:p>
            <a:r>
              <a:rPr lang="en-US"/>
              <a:t>Use client/server model similar to Sockets and RDMA-CM</a:t>
            </a:r>
          </a:p>
          <a:p>
            <a:r>
              <a:rPr lang="en-US"/>
              <a:t>Represents reliability and order attributes</a:t>
            </a:r>
          </a:p>
          <a:p>
            <a:pPr lvl="1"/>
            <a:r>
              <a:rPr lang="en-US"/>
              <a:t>Reliable with Ordered completion (RO)</a:t>
            </a:r>
          </a:p>
          <a:p>
            <a:pPr lvl="1"/>
            <a:r>
              <a:rPr lang="en-US"/>
              <a:t>Reliable with Unordered completion (RU)</a:t>
            </a:r>
          </a:p>
          <a:p>
            <a:pPr lvl="1"/>
            <a:r>
              <a:rPr lang="en-US"/>
              <a:t>Unreliable with Unordered completion (UU)</a:t>
            </a:r>
          </a:p>
          <a:p>
            <a:pPr lvl="1"/>
            <a:r>
              <a:rPr lang="en-US"/>
              <a:t>Multicast Send (MC_TX)</a:t>
            </a:r>
          </a:p>
          <a:p>
            <a:pPr lvl="1"/>
            <a:r>
              <a:rPr lang="en-US"/>
              <a:t>Multicast Receive (MC_RX)</a:t>
            </a:r>
          </a:p>
        </p:txBody>
      </p:sp>
    </p:spTree>
    <p:extLst>
      <p:ext uri="{BB962C8B-B14F-4D97-AF65-F5344CB8AC3E}">
        <p14:creationId xmlns:p14="http://schemas.microsoft.com/office/powerpoint/2010/main" val="2693853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Berkeley Active Messages</a:t>
            </a:r>
          </a:p>
        </p:txBody>
      </p:sp>
      <p:sp>
        <p:nvSpPr>
          <p:cNvPr id="3" name="Content Placeholder 2"/>
          <p:cNvSpPr>
            <a:spLocks noGrp="1"/>
          </p:cNvSpPr>
          <p:nvPr>
            <p:ph idx="1"/>
          </p:nvPr>
        </p:nvSpPr>
        <p:spPr/>
        <p:txBody>
          <a:bodyPr/>
          <a:lstStyle/>
          <a:p>
            <a:r>
              <a:rPr lang="en-US"/>
              <a:t>No posted receives</a:t>
            </a:r>
          </a:p>
          <a:p>
            <a:r>
              <a:rPr lang="en-US"/>
              <a:t>Used handlers based on address header</a:t>
            </a:r>
          </a:p>
          <a:p>
            <a:pPr lvl="1"/>
            <a:r>
              <a:rPr lang="en-US"/>
              <a:t>No additional progress until handler returned</a:t>
            </a:r>
          </a:p>
          <a:p>
            <a:r>
              <a:rPr lang="en-US"/>
              <a:t>Internally managed buffers</a:t>
            </a:r>
          </a:p>
          <a:p>
            <a:r>
              <a:rPr lang="en-US"/>
              <a:t>No RMA</a:t>
            </a:r>
          </a:p>
          <a:p>
            <a:endParaRPr lang="en-US"/>
          </a:p>
        </p:txBody>
      </p:sp>
    </p:spTree>
    <p:extLst>
      <p:ext uri="{BB962C8B-B14F-4D97-AF65-F5344CB8AC3E}">
        <p14:creationId xmlns:p14="http://schemas.microsoft.com/office/powerpoint/2010/main" val="218838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CCI Active Messages</a:t>
            </a:r>
          </a:p>
        </p:txBody>
      </p:sp>
      <p:sp>
        <p:nvSpPr>
          <p:cNvPr id="3" name="Content Placeholder 2"/>
          <p:cNvSpPr>
            <a:spLocks noGrp="1"/>
          </p:cNvSpPr>
          <p:nvPr>
            <p:ph idx="1"/>
          </p:nvPr>
        </p:nvSpPr>
        <p:spPr/>
        <p:txBody>
          <a:bodyPr/>
          <a:lstStyle/>
          <a:p>
            <a:r>
              <a:rPr lang="en-US"/>
              <a:t>No posted receives, uses internal buffers</a:t>
            </a:r>
          </a:p>
          <a:p>
            <a:r>
              <a:rPr lang="en-US"/>
              <a:t>Receive event instead of handler</a:t>
            </a:r>
          </a:p>
          <a:p>
            <a:pPr lvl="1"/>
            <a:r>
              <a:rPr lang="en-US"/>
              <a:t>Points to data</a:t>
            </a:r>
          </a:p>
          <a:p>
            <a:pPr lvl="1"/>
            <a:r>
              <a:rPr lang="en-US"/>
              <a:t>Data may be inspected, modified, and/or sent in-place</a:t>
            </a:r>
          </a:p>
          <a:p>
            <a:pPr lvl="1"/>
            <a:r>
              <a:rPr lang="en-US"/>
              <a:t>Data may be copied out if needed long term</a:t>
            </a:r>
          </a:p>
          <a:p>
            <a:pPr lvl="1"/>
            <a:r>
              <a:rPr lang="en-US"/>
              <a:t>Limited in size – ideally MTU sized</a:t>
            </a:r>
          </a:p>
          <a:p>
            <a:pPr lvl="1"/>
            <a:r>
              <a:rPr lang="en-US"/>
              <a:t>No segmenting/reassembly</a:t>
            </a:r>
          </a:p>
        </p:txBody>
      </p:sp>
    </p:spTree>
    <p:extLst>
      <p:ext uri="{BB962C8B-B14F-4D97-AF65-F5344CB8AC3E}">
        <p14:creationId xmlns:p14="http://schemas.microsoft.com/office/powerpoint/2010/main" val="1957892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Remote Memory Access</a:t>
            </a:r>
          </a:p>
        </p:txBody>
      </p:sp>
      <p:sp>
        <p:nvSpPr>
          <p:cNvPr id="3" name="Content Placeholder 2"/>
          <p:cNvSpPr>
            <a:spLocks noGrp="1"/>
          </p:cNvSpPr>
          <p:nvPr>
            <p:ph idx="1"/>
          </p:nvPr>
        </p:nvSpPr>
        <p:spPr/>
        <p:txBody>
          <a:bodyPr/>
          <a:lstStyle/>
          <a:p>
            <a:r>
              <a:rPr lang="en-US"/>
              <a:t>Active messages are not enough</a:t>
            </a:r>
          </a:p>
          <a:p>
            <a:pPr lvl="1"/>
            <a:r>
              <a:rPr lang="en-US"/>
              <a:t>But they are enough to allow setup of RMA</a:t>
            </a:r>
          </a:p>
          <a:p>
            <a:r>
              <a:rPr lang="en-US"/>
              <a:t>Zero-copy when supported</a:t>
            </a:r>
          </a:p>
          <a:p>
            <a:r>
              <a:rPr lang="en-US"/>
              <a:t>Require memory registration</a:t>
            </a:r>
          </a:p>
          <a:p>
            <a:r>
              <a:rPr lang="en-US"/>
              <a:t>No intra-message order guarantee</a:t>
            </a:r>
          </a:p>
          <a:p>
            <a:pPr lvl="1"/>
            <a:r>
              <a:rPr lang="en-US"/>
              <a:t>No last byte written last</a:t>
            </a:r>
          </a:p>
          <a:p>
            <a:r>
              <a:rPr lang="en-US"/>
              <a:t>Write or Read with an optional Fence</a:t>
            </a:r>
          </a:p>
        </p:txBody>
      </p:sp>
    </p:spTree>
    <p:extLst>
      <p:ext uri="{BB962C8B-B14F-4D97-AF65-F5344CB8AC3E}">
        <p14:creationId xmlns:p14="http://schemas.microsoft.com/office/powerpoint/2010/main" val="4202833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 and Evaluation</a:t>
            </a:r>
          </a:p>
        </p:txBody>
      </p:sp>
      <p:sp>
        <p:nvSpPr>
          <p:cNvPr id="3" name="Content Placeholder 2"/>
          <p:cNvSpPr>
            <a:spLocks noGrp="1"/>
          </p:cNvSpPr>
          <p:nvPr>
            <p:ph idx="1"/>
          </p:nvPr>
        </p:nvSpPr>
        <p:spPr/>
        <p:txBody>
          <a:bodyPr/>
          <a:lstStyle/>
          <a:p>
            <a:r>
              <a:rPr lang="en-US"/>
              <a:t>Three proof-of-concept implementations</a:t>
            </a:r>
          </a:p>
          <a:p>
            <a:pPr lvl="1"/>
            <a:r>
              <a:rPr lang="en-US"/>
              <a:t>Sockets</a:t>
            </a:r>
          </a:p>
          <a:p>
            <a:pPr lvl="1"/>
            <a:r>
              <a:rPr lang="en-US"/>
              <a:t>Portals 3.3</a:t>
            </a:r>
          </a:p>
          <a:p>
            <a:pPr lvl="1"/>
            <a:r>
              <a:rPr lang="en-US"/>
              <a:t>MX</a:t>
            </a:r>
          </a:p>
          <a:p>
            <a:r>
              <a:rPr lang="en-US"/>
              <a:t>Sockets</a:t>
            </a:r>
          </a:p>
          <a:p>
            <a:pPr lvl="1"/>
            <a:r>
              <a:rPr lang="en-US"/>
              <a:t>Uses UDP with one socket per endpoint</a:t>
            </a:r>
          </a:p>
          <a:p>
            <a:pPr lvl="1"/>
            <a:r>
              <a:rPr lang="en-US"/>
              <a:t>Implements reliability when required</a:t>
            </a:r>
          </a:p>
          <a:p>
            <a:pPr lvl="1"/>
            <a:r>
              <a:rPr lang="en-US"/>
              <a:t>Implements AM, RMA Write</a:t>
            </a:r>
          </a:p>
        </p:txBody>
      </p:sp>
    </p:spTree>
    <p:extLst>
      <p:ext uri="{BB962C8B-B14F-4D97-AF65-F5344CB8AC3E}">
        <p14:creationId xmlns:p14="http://schemas.microsoft.com/office/powerpoint/2010/main" val="1451103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Status and Evaluation</a:t>
            </a:r>
          </a:p>
        </p:txBody>
      </p:sp>
      <p:sp>
        <p:nvSpPr>
          <p:cNvPr id="3" name="Content Placeholder 2"/>
          <p:cNvSpPr>
            <a:spLocks noGrp="1"/>
          </p:cNvSpPr>
          <p:nvPr>
            <p:ph idx="1"/>
          </p:nvPr>
        </p:nvSpPr>
        <p:spPr/>
        <p:txBody>
          <a:bodyPr>
            <a:normAutofit lnSpcReduction="10000"/>
          </a:bodyPr>
          <a:lstStyle/>
          <a:p>
            <a:r>
              <a:rPr lang="en-US"/>
              <a:t>Portals 3.3</a:t>
            </a:r>
          </a:p>
          <a:p>
            <a:pPr lvl="1"/>
            <a:r>
              <a:rPr lang="en-US"/>
              <a:t>Implements multiple endpoints using match bits</a:t>
            </a:r>
          </a:p>
          <a:p>
            <a:pPr lvl="1"/>
            <a:r>
              <a:rPr lang="en-US"/>
              <a:t>Portals assumes reliability</a:t>
            </a:r>
          </a:p>
          <a:p>
            <a:pPr lvl="2"/>
            <a:r>
              <a:rPr lang="en-US"/>
              <a:t>CCI requests acks for reliable connections</a:t>
            </a:r>
          </a:p>
          <a:p>
            <a:pPr lvl="1"/>
            <a:r>
              <a:rPr lang="en-US"/>
              <a:t>Implements AM, RMA Write, Read, and Fence</a:t>
            </a:r>
          </a:p>
          <a:p>
            <a:r>
              <a:rPr lang="en-US"/>
              <a:t>MX</a:t>
            </a:r>
          </a:p>
          <a:p>
            <a:pPr lvl="1"/>
            <a:r>
              <a:rPr lang="en-US"/>
              <a:t>Implements AM only</a:t>
            </a:r>
          </a:p>
          <a:p>
            <a:pPr lvl="1"/>
            <a:r>
              <a:rPr lang="en-US"/>
              <a:t>CCI requests rendevous when reliability is requested</a:t>
            </a:r>
          </a:p>
        </p:txBody>
      </p:sp>
    </p:spTree>
    <p:extLst>
      <p:ext uri="{BB962C8B-B14F-4D97-AF65-F5344CB8AC3E}">
        <p14:creationId xmlns:p14="http://schemas.microsoft.com/office/powerpoint/2010/main" val="227198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latency-mx-overhead-combine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6" y="263769"/>
            <a:ext cx="8892030" cy="6224421"/>
          </a:xfrm>
          <a:prstGeom prst="rect">
            <a:avLst/>
          </a:prstGeom>
        </p:spPr>
      </p:pic>
    </p:spTree>
    <p:extLst>
      <p:ext uri="{BB962C8B-B14F-4D97-AF65-F5344CB8AC3E}">
        <p14:creationId xmlns:p14="http://schemas.microsoft.com/office/powerpoint/2010/main" val="3093126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bw-mx.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21" y="361460"/>
            <a:ext cx="8680661" cy="6076462"/>
          </a:xfrm>
          <a:prstGeom prst="rect">
            <a:avLst/>
          </a:prstGeom>
        </p:spPr>
      </p:pic>
    </p:spTree>
    <p:extLst>
      <p:ext uri="{BB962C8B-B14F-4D97-AF65-F5344CB8AC3E}">
        <p14:creationId xmlns:p14="http://schemas.microsoft.com/office/powerpoint/2010/main" val="3672048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latency-portals-overhead-combine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43" y="507999"/>
            <a:ext cx="8295472" cy="5806831"/>
          </a:xfrm>
          <a:prstGeom prst="rect">
            <a:avLst/>
          </a:prstGeom>
        </p:spPr>
      </p:pic>
    </p:spTree>
    <p:extLst>
      <p:ext uri="{BB962C8B-B14F-4D97-AF65-F5344CB8AC3E}">
        <p14:creationId xmlns:p14="http://schemas.microsoft.com/office/powerpoint/2010/main" val="2264871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e-sided-latency-portals-overhea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 y="351692"/>
            <a:ext cx="8528539" cy="5969978"/>
          </a:xfrm>
          <a:prstGeom prst="rect">
            <a:avLst/>
          </a:prstGeom>
        </p:spPr>
      </p:pic>
    </p:spTree>
    <p:extLst>
      <p:ext uri="{BB962C8B-B14F-4D97-AF65-F5344CB8AC3E}">
        <p14:creationId xmlns:p14="http://schemas.microsoft.com/office/powerpoint/2010/main" val="382241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Sockets</a:t>
            </a:r>
          </a:p>
        </p:txBody>
      </p:sp>
      <p:sp>
        <p:nvSpPr>
          <p:cNvPr id="3" name="Content Placeholder 2"/>
          <p:cNvSpPr>
            <a:spLocks noGrp="1"/>
          </p:cNvSpPr>
          <p:nvPr>
            <p:ph idx="1"/>
          </p:nvPr>
        </p:nvSpPr>
        <p:spPr/>
        <p:txBody>
          <a:bodyPr/>
          <a:lstStyle/>
          <a:p>
            <a:r>
              <a:rPr lang="en-US"/>
              <a:t>Most widely used</a:t>
            </a:r>
          </a:p>
          <a:p>
            <a:pPr lvl="1"/>
            <a:r>
              <a:rPr lang="en-US"/>
              <a:t>Simple API</a:t>
            </a:r>
          </a:p>
          <a:p>
            <a:pPr lvl="1"/>
            <a:r>
              <a:rPr lang="en-US"/>
              <a:t>Robustness (failure tolerant)</a:t>
            </a:r>
          </a:p>
          <a:p>
            <a:pPr lvl="1"/>
            <a:r>
              <a:rPr lang="en-US"/>
              <a:t>Implicit buffering</a:t>
            </a:r>
          </a:p>
          <a:p>
            <a:r>
              <a:rPr lang="en-US"/>
              <a:t>Stream and datagram modes</a:t>
            </a:r>
          </a:p>
          <a:p>
            <a:r>
              <a:rPr lang="en-US"/>
              <a:t>Connection and connectionless modes</a:t>
            </a:r>
          </a:p>
          <a:p>
            <a:r>
              <a:rPr lang="en-US"/>
              <a:t>Client/server semantics for connection mode</a:t>
            </a:r>
          </a:p>
        </p:txBody>
      </p:sp>
    </p:spTree>
    <p:extLst>
      <p:ext uri="{BB962C8B-B14F-4D97-AF65-F5344CB8AC3E}">
        <p14:creationId xmlns:p14="http://schemas.microsoft.com/office/powerpoint/2010/main" val="1215214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ngpong-latency-portals-cci.jpg"/>
          <p:cNvPicPr>
            <a:picLocks/>
          </p:cNvPicPr>
          <p:nvPr/>
        </p:nvPicPr>
        <p:blipFill>
          <a:blip r:embed="rId2">
            <a:extLst>
              <a:ext uri="{28A0092B-C50C-407E-A947-70E740481C1C}">
                <a14:useLocalDpi xmlns:a14="http://schemas.microsoft.com/office/drawing/2010/main" val="0"/>
              </a:ext>
            </a:extLst>
          </a:blip>
          <a:stretch>
            <a:fillRect/>
          </a:stretch>
        </p:blipFill>
        <p:spPr>
          <a:xfrm>
            <a:off x="457200" y="228600"/>
            <a:ext cx="8229600" cy="5029200"/>
          </a:xfrm>
          <a:prstGeom prst="rect">
            <a:avLst/>
          </a:prstGeom>
        </p:spPr>
      </p:pic>
    </p:spTree>
    <p:extLst>
      <p:ext uri="{BB962C8B-B14F-4D97-AF65-F5344CB8AC3E}">
        <p14:creationId xmlns:p14="http://schemas.microsoft.com/office/powerpoint/2010/main" val="2608778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gpong-latency-portals-cci-native.eps"/>
          <p:cNvPicPr>
            <a:picLocks/>
          </p:cNvPicPr>
          <p:nvPr/>
        </p:nvPicPr>
        <p:blipFill>
          <a:blip r:embed="rId3">
            <a:extLst>
              <a:ext uri="{28A0092B-C50C-407E-A947-70E740481C1C}">
                <a14:useLocalDpi xmlns:a14="http://schemas.microsoft.com/office/drawing/2010/main" val="0"/>
              </a:ext>
            </a:extLst>
          </a:blip>
          <a:stretch>
            <a:fillRect/>
          </a:stretch>
        </p:blipFill>
        <p:spPr>
          <a:xfrm>
            <a:off x="457200" y="228600"/>
            <a:ext cx="8229600" cy="5029200"/>
          </a:xfrm>
          <a:prstGeom prst="rect">
            <a:avLst/>
          </a:prstGeom>
        </p:spPr>
      </p:pic>
      <p:sp>
        <p:nvSpPr>
          <p:cNvPr id="5" name="TextBox 4"/>
          <p:cNvSpPr txBox="1"/>
          <p:nvPr/>
        </p:nvSpPr>
        <p:spPr>
          <a:xfrm>
            <a:off x="457200" y="5324233"/>
            <a:ext cx="977363" cy="369332"/>
          </a:xfrm>
          <a:prstGeom prst="rect">
            <a:avLst/>
          </a:prstGeom>
          <a:noFill/>
        </p:spPr>
        <p:txBody>
          <a:bodyPr wrap="none" rtlCol="0">
            <a:spAutoFit/>
          </a:bodyPr>
          <a:lstStyle/>
          <a:p>
            <a:r>
              <a:rPr lang="en-US"/>
              <a:t>Caveats:</a:t>
            </a:r>
          </a:p>
        </p:txBody>
      </p:sp>
      <p:sp>
        <p:nvSpPr>
          <p:cNvPr id="6" name="TextBox 5"/>
          <p:cNvSpPr txBox="1"/>
          <p:nvPr/>
        </p:nvSpPr>
        <p:spPr>
          <a:xfrm>
            <a:off x="1586963" y="5324233"/>
            <a:ext cx="3287883" cy="923330"/>
          </a:xfrm>
          <a:prstGeom prst="rect">
            <a:avLst/>
          </a:prstGeom>
          <a:noFill/>
        </p:spPr>
        <p:txBody>
          <a:bodyPr wrap="square" rtlCol="0">
            <a:spAutoFit/>
          </a:bodyPr>
          <a:lstStyle/>
          <a:p>
            <a:r>
              <a:rPr lang="en-US"/>
              <a:t>Portals provides matching</a:t>
            </a:r>
          </a:p>
          <a:p>
            <a:r>
              <a:rPr lang="en-US"/>
              <a:t>Portals provides thread-safety</a:t>
            </a:r>
          </a:p>
          <a:p>
            <a:r>
              <a:rPr lang="en-US"/>
              <a:t>CCI/SS requires progress thread</a:t>
            </a:r>
          </a:p>
        </p:txBody>
      </p:sp>
    </p:spTree>
    <p:extLst>
      <p:ext uri="{BB962C8B-B14F-4D97-AF65-F5344CB8AC3E}">
        <p14:creationId xmlns:p14="http://schemas.microsoft.com/office/powerpoint/2010/main" val="1548381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H="1">
            <a:off x="1240692" y="2979632"/>
            <a:ext cx="7209693" cy="0"/>
          </a:xfrm>
          <a:prstGeom prst="line">
            <a:avLst/>
          </a:prstGeom>
          <a:ln w="19050" cmpd="sng">
            <a:solidFill>
              <a:schemeClr val="tx1"/>
            </a:solidFill>
            <a:prstDash val="dot"/>
          </a:ln>
        </p:spPr>
        <p:style>
          <a:lnRef idx="2">
            <a:schemeClr val="accent1"/>
          </a:lnRef>
          <a:fillRef idx="0">
            <a:schemeClr val="accent1"/>
          </a:fillRef>
          <a:effectRef idx="1">
            <a:schemeClr val="accent1"/>
          </a:effectRef>
          <a:fontRef idx="minor">
            <a:schemeClr val="tx1"/>
          </a:fontRef>
        </p:style>
      </p:cxnSp>
      <p:pic>
        <p:nvPicPr>
          <p:cNvPr id="4" name="Picture 3" descr="pingpong-latency-portals-cci-native.eps"/>
          <p:cNvPicPr>
            <a:picLocks/>
          </p:cNvPicPr>
          <p:nvPr/>
        </p:nvPicPr>
        <p:blipFill>
          <a:blip r:embed="rId3">
            <a:extLst>
              <a:ext uri="{28A0092B-C50C-407E-A947-70E740481C1C}">
                <a14:useLocalDpi xmlns:a14="http://schemas.microsoft.com/office/drawing/2010/main" val="0"/>
              </a:ext>
            </a:extLst>
          </a:blip>
          <a:stretch>
            <a:fillRect/>
          </a:stretch>
        </p:blipFill>
        <p:spPr>
          <a:xfrm>
            <a:off x="457200" y="228600"/>
            <a:ext cx="8229600" cy="5029200"/>
          </a:xfrm>
          <a:prstGeom prst="rect">
            <a:avLst/>
          </a:prstGeom>
        </p:spPr>
      </p:pic>
      <p:sp>
        <p:nvSpPr>
          <p:cNvPr id="5" name="TextBox 4"/>
          <p:cNvSpPr txBox="1"/>
          <p:nvPr/>
        </p:nvSpPr>
        <p:spPr>
          <a:xfrm>
            <a:off x="457200" y="5324233"/>
            <a:ext cx="977363" cy="369332"/>
          </a:xfrm>
          <a:prstGeom prst="rect">
            <a:avLst/>
          </a:prstGeom>
          <a:noFill/>
        </p:spPr>
        <p:txBody>
          <a:bodyPr wrap="none" rtlCol="0">
            <a:spAutoFit/>
          </a:bodyPr>
          <a:lstStyle/>
          <a:p>
            <a:r>
              <a:rPr lang="en-US"/>
              <a:t>Caveats:</a:t>
            </a:r>
          </a:p>
        </p:txBody>
      </p:sp>
      <p:sp>
        <p:nvSpPr>
          <p:cNvPr id="6" name="TextBox 5"/>
          <p:cNvSpPr txBox="1"/>
          <p:nvPr/>
        </p:nvSpPr>
        <p:spPr>
          <a:xfrm>
            <a:off x="1586963" y="5324233"/>
            <a:ext cx="3287883" cy="923330"/>
          </a:xfrm>
          <a:prstGeom prst="rect">
            <a:avLst/>
          </a:prstGeom>
          <a:noFill/>
        </p:spPr>
        <p:txBody>
          <a:bodyPr wrap="square" rtlCol="0">
            <a:spAutoFit/>
          </a:bodyPr>
          <a:lstStyle/>
          <a:p>
            <a:r>
              <a:rPr lang="en-US"/>
              <a:t>Portals provides matching</a:t>
            </a:r>
          </a:p>
          <a:p>
            <a:r>
              <a:rPr lang="en-US"/>
              <a:t>Portals provides thread-safety</a:t>
            </a:r>
          </a:p>
          <a:p>
            <a:r>
              <a:rPr lang="en-US"/>
              <a:t>CCI/SS requires progress thread</a:t>
            </a:r>
          </a:p>
        </p:txBody>
      </p:sp>
    </p:spTree>
    <p:extLst>
      <p:ext uri="{BB962C8B-B14F-4D97-AF65-F5344CB8AC3E}">
        <p14:creationId xmlns:p14="http://schemas.microsoft.com/office/powerpoint/2010/main" val="2979435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Sockets</a:t>
            </a:r>
          </a:p>
        </p:txBody>
      </p:sp>
      <p:sp>
        <p:nvSpPr>
          <p:cNvPr id="3" name="Content Placeholder 2"/>
          <p:cNvSpPr>
            <a:spLocks noGrp="1"/>
          </p:cNvSpPr>
          <p:nvPr>
            <p:ph idx="1"/>
          </p:nvPr>
        </p:nvSpPr>
        <p:spPr/>
        <p:txBody>
          <a:bodyPr>
            <a:normAutofit fontScale="92500" lnSpcReduction="10000"/>
          </a:bodyPr>
          <a:lstStyle/>
          <a:p>
            <a:r>
              <a:rPr lang="en-US"/>
              <a:t>No collective operations</a:t>
            </a:r>
          </a:p>
          <a:p>
            <a:r>
              <a:rPr lang="en-US"/>
              <a:t>Both sends and receives are buffered</a:t>
            </a:r>
          </a:p>
          <a:p>
            <a:pPr lvl="1"/>
            <a:r>
              <a:rPr lang="en-US"/>
              <a:t>Calls return immediately if buffer space is available</a:t>
            </a:r>
          </a:p>
          <a:p>
            <a:pPr lvl="1"/>
            <a:r>
              <a:rPr lang="en-US"/>
              <a:t>Buffering requires more CPU work which can result in lower throughput</a:t>
            </a:r>
          </a:p>
          <a:p>
            <a:r>
              <a:rPr lang="en-US"/>
              <a:t>Sockets &amp; SOCK_STREAM inhereit well-known TCP performance constraints related to scaling window and BW-delay product</a:t>
            </a:r>
          </a:p>
          <a:p>
            <a:pPr lvl="1"/>
            <a:r>
              <a:rPr lang="en-US"/>
              <a:t>Reliable, Ordered delivery and assumes mostly ordered on the wire</a:t>
            </a:r>
          </a:p>
        </p:txBody>
      </p:sp>
    </p:spTree>
    <p:extLst>
      <p:ext uri="{BB962C8B-B14F-4D97-AF65-F5344CB8AC3E}">
        <p14:creationId xmlns:p14="http://schemas.microsoft.com/office/powerpoint/2010/main" val="411024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normAutofit/>
          </a:bodyPr>
          <a:lstStyle/>
          <a:p>
            <a:r>
              <a:rPr lang="en-US"/>
              <a:t>Dominant interface in HPC</a:t>
            </a:r>
          </a:p>
          <a:p>
            <a:r>
              <a:rPr lang="en-US"/>
              <a:t>Provides maximum scalability</a:t>
            </a:r>
          </a:p>
          <a:p>
            <a:r>
              <a:rPr lang="en-US"/>
              <a:t>Richer (i.e. more complicated) API</a:t>
            </a:r>
          </a:p>
          <a:p>
            <a:r>
              <a:rPr lang="en-US"/>
              <a:t>Point-to-point, collective, and one-sided</a:t>
            </a:r>
          </a:p>
          <a:p>
            <a:r>
              <a:rPr lang="en-US"/>
              <a:t>Blocking and non-blocking</a:t>
            </a:r>
          </a:p>
          <a:p>
            <a:r>
              <a:rPr lang="en-US"/>
              <a:t>Synchronous, asynchronous, and ready modes</a:t>
            </a:r>
          </a:p>
        </p:txBody>
      </p:sp>
    </p:spTree>
    <p:extLst>
      <p:ext uri="{BB962C8B-B14F-4D97-AF65-F5344CB8AC3E}">
        <p14:creationId xmlns:p14="http://schemas.microsoft.com/office/powerpoint/2010/main" val="393167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normAutofit fontScale="92500"/>
          </a:bodyPr>
          <a:lstStyle/>
          <a:p>
            <a:r>
              <a:rPr lang="en-US"/>
              <a:t>No notion of connections</a:t>
            </a:r>
          </a:p>
          <a:p>
            <a:r>
              <a:rPr lang="en-US"/>
              <a:t>Uses communication group (communicators)</a:t>
            </a:r>
          </a:p>
          <a:p>
            <a:pPr lvl="1"/>
            <a:r>
              <a:rPr lang="en-US"/>
              <a:t>May include all process (MPI_COMM_WORLD)</a:t>
            </a:r>
          </a:p>
          <a:p>
            <a:pPr lvl="1"/>
            <a:r>
              <a:rPr lang="en-US"/>
              <a:t>Or subsets of processes</a:t>
            </a:r>
          </a:p>
          <a:p>
            <a:pPr lvl="1"/>
            <a:r>
              <a:rPr lang="en-US"/>
              <a:t>Assumes static lists of processes are known a priori</a:t>
            </a:r>
          </a:p>
          <a:p>
            <a:r>
              <a:rPr lang="en-US"/>
              <a:t>Does provide a notion of dynamic process mgt</a:t>
            </a:r>
          </a:p>
          <a:p>
            <a:pPr lvl="1"/>
            <a:r>
              <a:rPr lang="en-US"/>
              <a:t>MPI_Comm_accept(), MPI_Comm_connect()</a:t>
            </a:r>
          </a:p>
          <a:p>
            <a:pPr lvl="1"/>
            <a:r>
              <a:rPr lang="en-US"/>
              <a:t>But is less mature and much less used</a:t>
            </a:r>
          </a:p>
          <a:p>
            <a:pPr lvl="1"/>
            <a:r>
              <a:rPr lang="en-US"/>
              <a:t>Imposes high overhead, not performant</a:t>
            </a:r>
          </a:p>
        </p:txBody>
      </p:sp>
    </p:spTree>
    <p:extLst>
      <p:ext uri="{BB962C8B-B14F-4D97-AF65-F5344CB8AC3E}">
        <p14:creationId xmlns:p14="http://schemas.microsoft.com/office/powerpoint/2010/main" val="289048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normAutofit fontScale="92500"/>
          </a:bodyPr>
          <a:lstStyle/>
          <a:p>
            <a:r>
              <a:rPr lang="en-US"/>
              <a:t>Point-to-point implementations use two modes depending on message size</a:t>
            </a:r>
          </a:p>
          <a:p>
            <a:pPr lvl="1"/>
            <a:r>
              <a:rPr lang="en-US"/>
              <a:t>Eager (buffer before sending)</a:t>
            </a:r>
          </a:p>
          <a:p>
            <a:pPr lvl="1"/>
            <a:r>
              <a:rPr lang="en-US"/>
              <a:t>Rendezvous (receive buffer posted before sending)</a:t>
            </a:r>
          </a:p>
          <a:p>
            <a:r>
              <a:rPr lang="en-US"/>
              <a:t>Each MPI switches modes at different sizes depending on the network being used</a:t>
            </a:r>
          </a:p>
          <a:p>
            <a:pPr lvl="1"/>
            <a:r>
              <a:rPr lang="en-US"/>
              <a:t>May be tunable, but users don’t want to tune</a:t>
            </a:r>
          </a:p>
          <a:p>
            <a:pPr lvl="1"/>
            <a:r>
              <a:rPr lang="en-US"/>
              <a:t>May lead to buffer overruns or OOM on the receiver</a:t>
            </a:r>
          </a:p>
        </p:txBody>
      </p:sp>
    </p:spTree>
    <p:extLst>
      <p:ext uri="{BB962C8B-B14F-4D97-AF65-F5344CB8AC3E}">
        <p14:creationId xmlns:p14="http://schemas.microsoft.com/office/powerpoint/2010/main" val="417787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MPI</a:t>
            </a:r>
          </a:p>
        </p:txBody>
      </p:sp>
      <p:sp>
        <p:nvSpPr>
          <p:cNvPr id="3" name="Content Placeholder 2"/>
          <p:cNvSpPr>
            <a:spLocks noGrp="1"/>
          </p:cNvSpPr>
          <p:nvPr>
            <p:ph idx="1"/>
          </p:nvPr>
        </p:nvSpPr>
        <p:spPr/>
        <p:txBody>
          <a:bodyPr/>
          <a:lstStyle/>
          <a:p>
            <a:r>
              <a:rPr lang="en-US"/>
              <a:t>Does not specify underlying network protocol</a:t>
            </a:r>
          </a:p>
          <a:p>
            <a:r>
              <a:rPr lang="en-US"/>
              <a:t>Each MPI implements a NAL</a:t>
            </a:r>
          </a:p>
          <a:p>
            <a:pPr lvl="1"/>
            <a:r>
              <a:rPr lang="en-US"/>
              <a:t>Typically support Sockets and one or more vendor specific APIs</a:t>
            </a:r>
          </a:p>
          <a:p>
            <a:r>
              <a:rPr lang="en-US"/>
              <a:t>Less mature than Sockets</a:t>
            </a:r>
          </a:p>
          <a:p>
            <a:r>
              <a:rPr lang="en-US"/>
              <a:t>Well-defined standard</a:t>
            </a:r>
          </a:p>
          <a:p>
            <a:pPr lvl="1"/>
            <a:r>
              <a:rPr lang="en-US"/>
              <a:t>but implementations vary</a:t>
            </a:r>
          </a:p>
          <a:p>
            <a:endParaRPr lang="en-US"/>
          </a:p>
        </p:txBody>
      </p:sp>
    </p:spTree>
    <p:extLst>
      <p:ext uri="{BB962C8B-B14F-4D97-AF65-F5344CB8AC3E}">
        <p14:creationId xmlns:p14="http://schemas.microsoft.com/office/powerpoint/2010/main" val="213396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4382</TotalTime>
  <Words>1729</Words>
  <Application>Microsoft Macintosh PowerPoint</Application>
  <PresentationFormat>On-screen Show (4:3)</PresentationFormat>
  <Paragraphs>308</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CCI</vt:lpstr>
      <vt:lpstr>Outline</vt:lpstr>
      <vt:lpstr>Current APIs</vt:lpstr>
      <vt:lpstr>Sockets</vt:lpstr>
      <vt:lpstr>Sockets</vt:lpstr>
      <vt:lpstr>MPI</vt:lpstr>
      <vt:lpstr>MPI</vt:lpstr>
      <vt:lpstr>MPI</vt:lpstr>
      <vt:lpstr>MPI</vt:lpstr>
      <vt:lpstr>MPI </vt:lpstr>
      <vt:lpstr>Specialized APIs</vt:lpstr>
      <vt:lpstr>OFA Verbs</vt:lpstr>
      <vt:lpstr>Portals</vt:lpstr>
      <vt:lpstr>Myricom MX and Qlogic PSM</vt:lpstr>
      <vt:lpstr>IBM LAPI and DCMF</vt:lpstr>
      <vt:lpstr>Design Goals</vt:lpstr>
      <vt:lpstr>Design Goals</vt:lpstr>
      <vt:lpstr>Portability</vt:lpstr>
      <vt:lpstr>Simplicity</vt:lpstr>
      <vt:lpstr>Simplicity</vt:lpstr>
      <vt:lpstr>Performance</vt:lpstr>
      <vt:lpstr>Scalability</vt:lpstr>
      <vt:lpstr>Robustness</vt:lpstr>
      <vt:lpstr>Robustness</vt:lpstr>
      <vt:lpstr>CCI API</vt:lpstr>
      <vt:lpstr>Endpoints</vt:lpstr>
      <vt:lpstr>Endpoints</vt:lpstr>
      <vt:lpstr>Endpoints</vt:lpstr>
      <vt:lpstr>PowerPoint Presentation</vt:lpstr>
      <vt:lpstr>Connections</vt:lpstr>
      <vt:lpstr>Berkeley Active Messages</vt:lpstr>
      <vt:lpstr>CCI Active Messages</vt:lpstr>
      <vt:lpstr>Remote Memory Access</vt:lpstr>
      <vt:lpstr>Status and Evaluation</vt:lpstr>
      <vt:lpstr>Status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Oak Ridge National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CCI</dc:title>
  <dc:creator>Atchley, Edward S.</dc:creator>
  <cp:lastModifiedBy>Atchley, Edward S.</cp:lastModifiedBy>
  <cp:revision>43</cp:revision>
  <dcterms:created xsi:type="dcterms:W3CDTF">2011-08-19T12:43:24Z</dcterms:created>
  <dcterms:modified xsi:type="dcterms:W3CDTF">2011-08-22T13:47:49Z</dcterms:modified>
</cp:coreProperties>
</file>