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1"/>
  </p:notesMasterIdLst>
  <p:handoutMasterIdLst>
    <p:handoutMasterId r:id="rId32"/>
  </p:handoutMasterIdLst>
  <p:sldIdLst>
    <p:sldId id="275" r:id="rId2"/>
    <p:sldId id="303" r:id="rId3"/>
    <p:sldId id="304" r:id="rId4"/>
    <p:sldId id="300" r:id="rId5"/>
    <p:sldId id="301" r:id="rId6"/>
    <p:sldId id="279" r:id="rId7"/>
    <p:sldId id="280" r:id="rId8"/>
    <p:sldId id="281" r:id="rId9"/>
    <p:sldId id="282" r:id="rId10"/>
    <p:sldId id="283" r:id="rId11"/>
    <p:sldId id="284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276" r:id="rId25"/>
    <p:sldId id="302" r:id="rId26"/>
    <p:sldId id="285" r:id="rId27"/>
    <p:sldId id="286" r:id="rId28"/>
    <p:sldId id="287" r:id="rId29"/>
    <p:sldId id="28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90735" autoAdjust="0"/>
  </p:normalViewPr>
  <p:slideViewPr>
    <p:cSldViewPr snapToGrid="0" showGuides="1">
      <p:cViewPr varScale="1">
        <p:scale>
          <a:sx n="100" d="100"/>
          <a:sy n="100" d="100"/>
        </p:scale>
        <p:origin x="-232" y="-112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</a:t>
            </a:r>
            <a:r>
              <a:rPr lang="en-US" baseline="0" dirty="0" smtClean="0"/>
              <a:t>etc.)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577081"/>
          </a:xfrm>
        </p:spPr>
        <p:txBody>
          <a:bodyPr/>
          <a:lstStyle/>
          <a:p>
            <a:pPr algn="ctr"/>
            <a:r>
              <a:rPr lang="en-US" sz="36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smtClean="0"/>
              <a:t>Atchley, </a:t>
            </a:r>
            <a:r>
              <a:rPr lang="en-US" sz="1600" b="0" dirty="0"/>
              <a:t>David </a:t>
            </a:r>
            <a:r>
              <a:rPr lang="en-US" sz="1600" b="0" dirty="0" smtClean="0"/>
              <a:t>Dillow,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Geoffray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Myricom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Squyres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smtClean="0"/>
              <a:t>Bosilca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Minnich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62504"/>
            <a:ext cx="2928202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 smtClean="0"/>
              <a:t>Common</a:t>
            </a: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</a:t>
            </a:r>
            <a:r>
              <a:rPr lang="en-US" dirty="0" smtClean="0"/>
              <a:t>peers</a:t>
            </a:r>
            <a:endParaRPr lang="en-US" dirty="0"/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27100"/>
            <a:ext cx="8229600" cy="54482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/>
              <a:t>Qlogics’s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/>
              <a:t>Myricom’s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 smtClean="0"/>
              <a:t>Mellanox’s MXM (unreleased)</a:t>
            </a:r>
          </a:p>
          <a:p>
            <a:pPr lvl="1"/>
            <a:r>
              <a:rPr lang="en-US" dirty="0" smtClean="0"/>
              <a:t>Likely targeted towards MPI </a:t>
            </a:r>
            <a:endParaRPr lang="en-US" dirty="0"/>
          </a:p>
          <a:p>
            <a:r>
              <a:rPr lang="en-US" dirty="0"/>
              <a:t>LBL’s </a:t>
            </a:r>
            <a:r>
              <a:rPr lang="en-US" dirty="0" smtClean="0"/>
              <a:t>GASnet</a:t>
            </a:r>
          </a:p>
          <a:p>
            <a:pPr lvl="1"/>
            <a:r>
              <a:rPr lang="en-US" dirty="0" smtClean="0"/>
              <a:t>Designed specifically for the needs of UPC </a:t>
            </a:r>
            <a:endParaRPr lang="en-US" dirty="0"/>
          </a:p>
          <a:p>
            <a:r>
              <a:rPr lang="en-US" dirty="0" smtClean="0"/>
              <a:t>DAPL</a:t>
            </a:r>
          </a:p>
          <a:p>
            <a:pPr lvl="1"/>
            <a:r>
              <a:rPr lang="en-US" dirty="0" smtClean="0"/>
              <a:t>Limited support outside of iWARP capable devices </a:t>
            </a:r>
            <a:endParaRPr lang="en-US" dirty="0"/>
          </a:p>
          <a:p>
            <a:r>
              <a:rPr lang="en-US" dirty="0"/>
              <a:t>IBM’s LAPI and </a:t>
            </a:r>
            <a:r>
              <a:rPr lang="en-US" dirty="0" smtClean="0"/>
              <a:t>DCMF</a:t>
            </a:r>
          </a:p>
          <a:p>
            <a:pPr lvl="1"/>
            <a:r>
              <a:rPr lang="en-US" dirty="0" smtClean="0"/>
              <a:t>Limited support outside of IBM network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  <p:pic>
        <p:nvPicPr>
          <p:cNvPr id="4" name="Picture 3" descr="cci_2_nod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10" y="1460500"/>
            <a:ext cx="529399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recv,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</a:t>
            </a:r>
            <a:r>
              <a:rPr lang="en-US" dirty="0" smtClean="0"/>
              <a:t>eventually </a:t>
            </a:r>
            <a:r>
              <a:rPr lang="en-US" dirty="0"/>
              <a:t>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08167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acks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are increasingly distributed services</a:t>
            </a:r>
          </a:p>
          <a:p>
            <a:pPr lvl="1"/>
            <a:r>
              <a:rPr lang="en-US" dirty="0" smtClean="0"/>
              <a:t>Service oriented architectures</a:t>
            </a:r>
          </a:p>
          <a:p>
            <a:pPr lvl="1"/>
            <a:r>
              <a:rPr lang="en-US" dirty="0" smtClean="0"/>
              <a:t>Data intensive applications (turning data into products) </a:t>
            </a:r>
          </a:p>
          <a:p>
            <a:pPr lvl="1"/>
            <a:r>
              <a:rPr lang="en-US" dirty="0" smtClean="0"/>
              <a:t>Inter-process communication is now the norm</a:t>
            </a:r>
          </a:p>
          <a:p>
            <a:r>
              <a:rPr lang="en-US" dirty="0" smtClean="0"/>
              <a:t>These applications may control only one  </a:t>
            </a:r>
            <a:r>
              <a:rPr lang="en-US" dirty="0" smtClean="0"/>
              <a:t>side of the </a:t>
            </a:r>
            <a:r>
              <a:rPr lang="en-US" dirty="0" smtClean="0"/>
              <a:t>pipe… </a:t>
            </a:r>
            <a:endParaRPr lang="en-US" dirty="0" smtClean="0"/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</a:t>
            </a:r>
            <a:r>
              <a:rPr lang="en-US" dirty="0" smtClean="0"/>
              <a:t>services, </a:t>
            </a:r>
            <a:r>
              <a:rPr lang="en-US" dirty="0" smtClean="0"/>
              <a:t>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pipe</a:t>
            </a:r>
            <a:endParaRPr lang="en-US" dirty="0" smtClean="0"/>
          </a:p>
          <a:p>
            <a:pPr lvl="1"/>
            <a:r>
              <a:rPr lang="en-US" dirty="0" smtClean="0"/>
              <a:t>No required wire protocol or host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smtClean="0"/>
              <a:t>Memcached, Big Table, Cassandra.</a:t>
            </a:r>
          </a:p>
          <a:p>
            <a:pPr lvl="1"/>
            <a:r>
              <a:rPr lang="en-US" dirty="0" smtClean="0"/>
              <a:t>Socket interface </a:t>
            </a:r>
            <a:r>
              <a:rPr lang="en-US" dirty="0" smtClean="0"/>
              <a:t>hinders </a:t>
            </a:r>
            <a:r>
              <a:rPr lang="en-US" dirty="0" smtClean="0"/>
              <a:t>networking innovation.</a:t>
            </a:r>
          </a:p>
          <a:p>
            <a:pPr lvl="1"/>
            <a:r>
              <a:rPr lang="en-US" dirty="0" smtClean="0"/>
              <a:t>Many vendor</a:t>
            </a:r>
            <a:r>
              <a:rPr lang="en-US" dirty="0" smtClean="0"/>
              <a:t>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SeaStar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InfiniBand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OpenIB 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/>
              <a:t>Lustre distributed file system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Myricom MX and Qlogic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BlueGene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</a:t>
            </a:r>
            <a:r>
              <a:rPr lang="en-US" dirty="0" smtClean="0"/>
              <a:t>developers either:</a:t>
            </a:r>
            <a:endParaRPr lang="en-US" dirty="0" smtClean="0"/>
          </a:p>
          <a:p>
            <a:pPr lvl="1"/>
            <a:r>
              <a:rPr lang="en-US" dirty="0" smtClean="0"/>
              <a:t>Stick with Sockets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substantially less benefit from current generation network technologies </a:t>
            </a:r>
            <a:endParaRPr lang="en-US" dirty="0" smtClean="0"/>
          </a:p>
          <a:p>
            <a:pPr lvl="1"/>
            <a:r>
              <a:rPr lang="en-US" dirty="0" smtClean="0"/>
              <a:t>Lock themselves with a vendor-specific interface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Hope you like your vendor</a:t>
            </a:r>
            <a:endParaRPr lang="en-US" dirty="0" smtClean="0"/>
          </a:p>
          <a:p>
            <a:pPr lvl="1"/>
            <a:r>
              <a:rPr lang="en-US" dirty="0" smtClean="0"/>
              <a:t>Support a number of different interfaces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Requires deep expertise in </a:t>
            </a:r>
            <a:r>
              <a:rPr lang="en-US" dirty="0" smtClean="0"/>
              <a:t>multiple low-level network APIs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 smtClean="0"/>
              <a:t>vendors either:</a:t>
            </a:r>
            <a:endParaRPr lang="en-US" dirty="0" smtClean="0"/>
          </a:p>
          <a:p>
            <a:pPr lvl="1"/>
            <a:r>
              <a:rPr lang="en-US" dirty="0" smtClean="0"/>
              <a:t>Cut corners to improve Sockets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Adoption still a hurdle. </a:t>
            </a:r>
            <a:endParaRPr lang="en-US" dirty="0" smtClean="0"/>
          </a:p>
          <a:p>
            <a:pPr lvl="1"/>
            <a:r>
              <a:rPr lang="en-US" dirty="0" smtClean="0"/>
              <a:t>Push their interface as the </a:t>
            </a:r>
            <a:r>
              <a:rPr lang="en-US" dirty="0" smtClean="0"/>
              <a:t>solution.</a:t>
            </a:r>
          </a:p>
          <a:p>
            <a:pPr lvl="2"/>
            <a:r>
              <a:rPr lang="en-US" dirty="0" smtClean="0"/>
              <a:t>Lock in is great when you can get it but </a:t>
            </a:r>
            <a:r>
              <a:rPr lang="en-US" dirty="0"/>
              <a:t>m</a:t>
            </a:r>
            <a:r>
              <a:rPr lang="en-US" dirty="0" smtClean="0"/>
              <a:t>arket breadth is often limited. </a:t>
            </a:r>
            <a:endParaRPr lang="en-US" dirty="0" smtClean="0"/>
          </a:p>
          <a:p>
            <a:pPr lvl="1"/>
            <a:r>
              <a:rPr lang="en-US" dirty="0" smtClean="0"/>
              <a:t>Support a number of different </a:t>
            </a:r>
            <a:r>
              <a:rPr lang="en-US" dirty="0" smtClean="0"/>
              <a:t>applications.</a:t>
            </a:r>
          </a:p>
          <a:p>
            <a:pPr lvl="2"/>
            <a:r>
              <a:rPr lang="en-US" dirty="0" smtClean="0"/>
              <a:t>High support costs relative to potential revenue if application’s market penetration is limited.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41" y="997244"/>
            <a:ext cx="8229600" cy="5233227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 performance </a:t>
            </a:r>
          </a:p>
          <a:p>
            <a:pPr lvl="1"/>
            <a:r>
              <a:rPr lang="en-US" dirty="0" smtClean="0"/>
              <a:t>Low latency </a:t>
            </a:r>
          </a:p>
          <a:p>
            <a:pPr lvl="1"/>
            <a:r>
              <a:rPr lang="en-US" dirty="0" smtClean="0"/>
              <a:t>High bandwidth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Our goals in building 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02633"/>
            <a:ext cx="8229600" cy="5550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</a:t>
            </a:r>
            <a:r>
              <a:rPr lang="en-US" dirty="0" smtClean="0"/>
              <a:t>bypass, </a:t>
            </a:r>
            <a:r>
              <a:rPr lang="en-US" dirty="0"/>
              <a:t>zero-copy, one-sided, asynchronous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But don’t require all of this functionality from the underlying hardware to achieve a high-level of performance </a:t>
            </a:r>
            <a:endParaRPr lang="en-US" dirty="0" smtClean="0"/>
          </a:p>
          <a:p>
            <a:pPr lvl="1"/>
            <a:r>
              <a:rPr lang="en-US" dirty="0" smtClean="0"/>
              <a:t>Performance portable across host-based implementations and high-end offloaded implementations</a:t>
            </a:r>
            <a:endParaRPr lang="en-US" dirty="0"/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 </a:t>
            </a:r>
            <a:endParaRPr lang="en-US" dirty="0"/>
          </a:p>
          <a:p>
            <a:pPr lvl="1"/>
            <a:r>
              <a:rPr lang="en-US" dirty="0"/>
              <a:t>Provide common </a:t>
            </a:r>
            <a:r>
              <a:rPr lang="en-US" dirty="0" smtClean="0"/>
              <a:t>abstraction across a wide-variety of networking technologies </a:t>
            </a:r>
            <a:endParaRPr lang="en-US" dirty="0"/>
          </a:p>
          <a:p>
            <a:pPr lvl="1"/>
            <a:r>
              <a:rPr lang="en-US" dirty="0"/>
              <a:t>Avoid vendor lock-</a:t>
            </a:r>
            <a:r>
              <a:rPr lang="en-US" dirty="0" smtClean="0"/>
              <a:t>in through a vendor neutral API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 smtClean="0"/>
              <a:t>Provide the </a:t>
            </a:r>
            <a:r>
              <a:rPr lang="en-US" dirty="0"/>
              <a:t>right balance of </a:t>
            </a:r>
            <a:r>
              <a:rPr lang="en-US" dirty="0" smtClean="0"/>
              <a:t>functionality without sacrificing simplicity</a:t>
            </a:r>
            <a:endParaRPr lang="en-US" dirty="0"/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339299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96212"/>
            <a:ext cx="8229600" cy="5442598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/>
              <a:t>Accept(), Connect() immature, infrequently provided, and much less used</a:t>
            </a:r>
          </a:p>
          <a:p>
            <a:pPr lvl="1"/>
            <a:r>
              <a:rPr lang="en-US" sz="2100" dirty="0"/>
              <a:t>Imposes high overhead, not performant</a:t>
            </a:r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63053"/>
            <a:ext cx="8229600" cy="576586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1582</Words>
  <Application>Microsoft Macintosh PowerPoint</Application>
  <PresentationFormat>On-screen Show (4:3)</PresentationFormat>
  <Paragraphs>282</Paragraphs>
  <Slides>29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CCI</vt:lpstr>
      <vt:lpstr>The context</vt:lpstr>
      <vt:lpstr>The problem</vt:lpstr>
      <vt:lpstr>Distributed application needs</vt:lpstr>
      <vt:lpstr>Our goals in building CCI</vt:lpstr>
      <vt:lpstr>The landscape</vt:lpstr>
      <vt:lpstr>Sockets</vt:lpstr>
      <vt:lpstr>MPI</vt:lpstr>
      <vt:lpstr>MPI</vt:lpstr>
      <vt:lpstr>MPI</vt:lpstr>
      <vt:lpstr>Specialized APIs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Galen Shipman</cp:lastModifiedBy>
  <cp:revision>317</cp:revision>
  <dcterms:created xsi:type="dcterms:W3CDTF">2010-07-19T14:06:27Z</dcterms:created>
  <dcterms:modified xsi:type="dcterms:W3CDTF">2011-08-24T02:59:10Z</dcterms:modified>
</cp:coreProperties>
</file>