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1"/>
  </p:notesMasterIdLst>
  <p:handoutMasterIdLst>
    <p:handoutMasterId r:id="rId32"/>
  </p:handoutMasterIdLst>
  <p:sldIdLst>
    <p:sldId id="275" r:id="rId2"/>
    <p:sldId id="308" r:id="rId3"/>
    <p:sldId id="303" r:id="rId4"/>
    <p:sldId id="304" r:id="rId5"/>
    <p:sldId id="301" r:id="rId6"/>
    <p:sldId id="306" r:id="rId7"/>
    <p:sldId id="279" r:id="rId8"/>
    <p:sldId id="280" r:id="rId9"/>
    <p:sldId id="281" r:id="rId10"/>
    <p:sldId id="284" r:id="rId11"/>
    <p:sldId id="30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5" r:id="rId24"/>
    <p:sldId id="276" r:id="rId25"/>
    <p:sldId id="302" r:id="rId26"/>
    <p:sldId id="285" r:id="rId27"/>
    <p:sldId id="286" r:id="rId28"/>
    <p:sldId id="287" r:id="rId29"/>
    <p:sldId id="28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0" autoAdjust="0"/>
    <p:restoredTop sz="84681" autoAdjust="0"/>
  </p:normalViewPr>
  <p:slideViewPr>
    <p:cSldViewPr snapToGrid="0" showGuides="1">
      <p:cViewPr varScale="1">
        <p:scale>
          <a:sx n="87" d="100"/>
          <a:sy n="87" d="100"/>
        </p:scale>
        <p:origin x="-1296" y="-96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00C-D5EF-1542-A8A4-E1D7EA8D797B}" type="datetimeFigureOut">
              <a:rPr lang="en-US" smtClean="0"/>
              <a:t>8/24/11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1400-1723-8F4C-B800-2889E05C8F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Oriented</a:t>
            </a:r>
            <a:r>
              <a:rPr lang="en-US" baseline="0" dirty="0" smtClean="0"/>
              <a:t> Architectures</a:t>
            </a:r>
            <a:br>
              <a:rPr lang="en-US" baseline="0" dirty="0" smtClean="0"/>
            </a:br>
            <a:r>
              <a:rPr lang="en-US" baseline="0" dirty="0" smtClean="0"/>
              <a:t>Data intensive applications</a:t>
            </a:r>
          </a:p>
          <a:p>
            <a:r>
              <a:rPr lang="en-US" baseline="0" dirty="0" smtClean="0"/>
              <a:t>Inter process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0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9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stick</a:t>
            </a:r>
            <a:r>
              <a:rPr lang="en-US" baseline="0" dirty="0" smtClean="0"/>
              <a:t> to one slide for Socket an one for MPI, focusing on semantic differences. I would not present the various specialized ones, just one to show the semantic differences (matching, etc.).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Epoll</a:t>
            </a:r>
            <a:r>
              <a:rPr lang="en-US" baseline="0" dirty="0" smtClean="0"/>
              <a:t> (in kernel, requires interrupt) </a:t>
            </a:r>
          </a:p>
          <a:p>
            <a:r>
              <a:rPr lang="en-US" dirty="0" smtClean="0"/>
              <a:t>Could use UDP but no reliability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bridge was there, the solution was developed but it is narrow in scope (HPC only)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Later attempts to address dynamic environments have not been widely adopted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5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2024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3" y="1180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238" y="1180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3101"/>
            <a:ext cx="9144000" cy="725391"/>
          </a:xfrm>
        </p:spPr>
        <p:txBody>
          <a:bodyPr/>
          <a:lstStyle/>
          <a:p>
            <a:pPr algn="ctr"/>
            <a:r>
              <a:rPr lang="en-US" sz="4800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8" y="2496969"/>
            <a:ext cx="6844632" cy="3344505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600" b="0" dirty="0"/>
              <a:t>Scott </a:t>
            </a:r>
            <a:r>
              <a:rPr lang="en-US" sz="1600" b="0" dirty="0" smtClean="0"/>
              <a:t>Atchley, </a:t>
            </a:r>
            <a:r>
              <a:rPr lang="en-US" sz="1600" b="0" dirty="0"/>
              <a:t>David </a:t>
            </a:r>
            <a:r>
              <a:rPr lang="en-US" sz="1600" b="0" dirty="0" smtClean="0"/>
              <a:t>Dillow, </a:t>
            </a:r>
            <a:r>
              <a:rPr lang="en-US" sz="1600" b="0" dirty="0"/>
              <a:t>Galen </a:t>
            </a:r>
            <a:r>
              <a:rPr lang="en-US" sz="1600" b="0" dirty="0" smtClean="0"/>
              <a:t>Shipman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Oak Ridge National Laboratory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Patrick Geoffray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Myricom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Jeffrey Squyres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Cisco Systems, Inc.</a:t>
            </a:r>
          </a:p>
          <a:p>
            <a:pPr algn="ctr">
              <a:lnSpc>
                <a:spcPct val="50000"/>
              </a:lnSpc>
            </a:pPr>
            <a:r>
              <a:rPr lang="en-US" sz="1600" b="0" dirty="0"/>
              <a:t>George </a:t>
            </a:r>
            <a:r>
              <a:rPr lang="en-US" sz="1600" b="0" dirty="0" smtClean="0"/>
              <a:t>Bosilca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University of Tennessee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Ronald Minnich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Sandia National Laboratories, Livermore</a:t>
            </a:r>
          </a:p>
          <a:p>
            <a:pPr algn="ctr"/>
            <a:endParaRPr lang="en-US" sz="16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14842" y="1126408"/>
            <a:ext cx="2928202" cy="12434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400" dirty="0" smtClean="0"/>
              <a:t>Common</a:t>
            </a:r>
            <a:endParaRPr lang="en-US" sz="2400" dirty="0"/>
          </a:p>
          <a:p>
            <a:pPr algn="ctr">
              <a:spcBef>
                <a:spcPts val="600"/>
              </a:spcBef>
            </a:pPr>
            <a:r>
              <a:rPr lang="en-US" sz="2400" dirty="0"/>
              <a:t>Communication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APIs abound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OFA </a:t>
            </a:r>
            <a:r>
              <a:rPr lang="en-US" dirty="0" smtClean="0"/>
              <a:t>Verbs </a:t>
            </a:r>
          </a:p>
          <a:p>
            <a:pPr lvl="1"/>
            <a:r>
              <a:rPr lang="en-US" dirty="0" smtClean="0"/>
              <a:t>High level of complexity, vendor lock-in is a concern</a:t>
            </a:r>
            <a:endParaRPr lang="en-US" dirty="0"/>
          </a:p>
          <a:p>
            <a:r>
              <a:rPr lang="en-US" dirty="0"/>
              <a:t>Cray/Sandia’s </a:t>
            </a:r>
            <a:r>
              <a:rPr lang="en-US" dirty="0" smtClean="0"/>
              <a:t>Portals</a:t>
            </a:r>
          </a:p>
          <a:p>
            <a:pPr lvl="1"/>
            <a:r>
              <a:rPr lang="en-US" dirty="0" smtClean="0"/>
              <a:t>Highly specialized interface targeted towards HPC (MPI, SHMEM, UPC)</a:t>
            </a:r>
            <a:endParaRPr lang="en-US" dirty="0"/>
          </a:p>
          <a:p>
            <a:r>
              <a:rPr lang="en-US" dirty="0"/>
              <a:t>Qlogics’s </a:t>
            </a:r>
            <a:r>
              <a:rPr lang="en-US" dirty="0" smtClean="0"/>
              <a:t>PSM</a:t>
            </a:r>
          </a:p>
          <a:p>
            <a:pPr lvl="1"/>
            <a:r>
              <a:rPr lang="en-US" dirty="0" smtClean="0"/>
              <a:t>Highly specialized interface targeted towards MPI </a:t>
            </a:r>
            <a:endParaRPr lang="en-US" dirty="0"/>
          </a:p>
          <a:p>
            <a:r>
              <a:rPr lang="en-US" dirty="0"/>
              <a:t>Myricom’s </a:t>
            </a:r>
            <a:r>
              <a:rPr lang="en-US" dirty="0" smtClean="0"/>
              <a:t>MX</a:t>
            </a:r>
          </a:p>
          <a:p>
            <a:pPr lvl="1"/>
            <a:r>
              <a:rPr lang="en-US" dirty="0"/>
              <a:t>Highly specialized interface targeted towards MPI </a:t>
            </a:r>
            <a:endParaRPr lang="en-US" dirty="0" smtClean="0"/>
          </a:p>
          <a:p>
            <a:r>
              <a:rPr lang="en-US" dirty="0"/>
              <a:t>IBM’s LAPI and DCMF</a:t>
            </a:r>
          </a:p>
          <a:p>
            <a:pPr lvl="1"/>
            <a:r>
              <a:rPr lang="en-US" dirty="0"/>
              <a:t>Limited support outside of IBM network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DAPL</a:t>
            </a:r>
          </a:p>
          <a:p>
            <a:pPr lvl="1"/>
            <a:r>
              <a:rPr lang="en-US" dirty="0"/>
              <a:t>Limited support outside of </a:t>
            </a:r>
            <a:r>
              <a:rPr lang="en-US" dirty="0" err="1"/>
              <a:t>iWARP</a:t>
            </a:r>
            <a:r>
              <a:rPr lang="en-US" dirty="0"/>
              <a:t> capable devices </a:t>
            </a:r>
          </a:p>
          <a:p>
            <a:r>
              <a:rPr lang="en-US" dirty="0" smtClean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pPr lvl="1"/>
            <a:r>
              <a:rPr lang="en-US" dirty="0"/>
              <a:t>Designed specifically for the needs of UPC</a:t>
            </a:r>
          </a:p>
          <a:p>
            <a:r>
              <a:rPr lang="en-US" dirty="0" smtClean="0"/>
              <a:t>ARMCI</a:t>
            </a:r>
            <a:endParaRPr lang="en-US" dirty="0"/>
          </a:p>
          <a:p>
            <a:pPr lvl="1"/>
            <a:r>
              <a:rPr lang="en-US" dirty="0"/>
              <a:t>Designed specifically for the needs of Global Arrays</a:t>
            </a:r>
          </a:p>
          <a:p>
            <a:r>
              <a:rPr lang="en-US" dirty="0"/>
              <a:t>LNET</a:t>
            </a:r>
          </a:p>
          <a:p>
            <a:pPr lvl="1"/>
            <a:r>
              <a:rPr lang="en-US" dirty="0"/>
              <a:t> Designed specifically for the needs of </a:t>
            </a:r>
            <a:r>
              <a:rPr lang="en-US" dirty="0" err="1"/>
              <a:t>Lustre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Designed specifically for the needs of PVFS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 the landscape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221087"/>
              </p:ext>
            </p:extLst>
          </p:nvPr>
        </p:nvGraphicFramePr>
        <p:xfrm>
          <a:off x="387851" y="1570707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3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  <p:pic>
        <p:nvPicPr>
          <p:cNvPr id="5" name="Picture 4" descr="cci_2_nod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3" y="1328533"/>
            <a:ext cx="4900148" cy="41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recv,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</a:t>
            </a:r>
            <a:r>
              <a:rPr lang="en-US" dirty="0" smtClean="0"/>
              <a:t>eventually </a:t>
            </a:r>
            <a:r>
              <a:rPr lang="en-US" dirty="0"/>
              <a:t>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6" y="4817753"/>
            <a:ext cx="1920364" cy="1313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9587" y="6190085"/>
            <a:ext cx="79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Intel E7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89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72" y="4015497"/>
            <a:ext cx="2609580" cy="1957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3468" y="6044093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Facebook data center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08167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acks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Adding insulation can save you money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8" y="1547521"/>
            <a:ext cx="1171689" cy="726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192" y="5726501"/>
            <a:ext cx="2974943" cy="93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174" y="1109543"/>
            <a:ext cx="1056231" cy="75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0" y="1305127"/>
            <a:ext cx="1900570" cy="1030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911" y="1078862"/>
            <a:ext cx="1532822" cy="1282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091" y="4116991"/>
            <a:ext cx="3171850" cy="1585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4200" y="4657237"/>
            <a:ext cx="1161010" cy="110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8293" y="4657163"/>
            <a:ext cx="1068157" cy="1003699"/>
          </a:xfrm>
          <a:prstGeom prst="rect">
            <a:avLst/>
          </a:prstGeom>
        </p:spPr>
      </p:pic>
      <p:pic>
        <p:nvPicPr>
          <p:cNvPr id="17" name="Picture 16" descr="Fig4_5.jpg"/>
          <p:cNvPicPr/>
          <p:nvPr/>
        </p:nvPicPr>
        <p:blipFill>
          <a:blip r:embed="rId10"/>
          <a:stretch>
            <a:fillRect/>
          </a:stretch>
        </p:blipFill>
        <p:spPr>
          <a:xfrm>
            <a:off x="4057297" y="1182540"/>
            <a:ext cx="1700375" cy="12420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578" y="5132392"/>
            <a:ext cx="1832126" cy="12461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370" y="4934547"/>
            <a:ext cx="1067130" cy="13709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1359" y="2559551"/>
            <a:ext cx="1964605" cy="1851262"/>
          </a:xfrm>
          <a:prstGeom prst="rect">
            <a:avLst/>
          </a:prstGeom>
        </p:spPr>
      </p:pic>
      <p:pic>
        <p:nvPicPr>
          <p:cNvPr id="21" name="Picture 20" descr="Gasifier_Ts_tn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3313811" y="1776492"/>
            <a:ext cx="872745" cy="8727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2547" y="2423476"/>
            <a:ext cx="230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Domains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7297" y="4225593"/>
            <a:ext cx="274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5554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SeaStar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3623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good performance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CCI Next steps</a:t>
            </a:r>
          </a:p>
          <a:p>
            <a:pPr lvl="1"/>
            <a:r>
              <a:rPr lang="en-US" dirty="0" smtClean="0"/>
              <a:t>Finish fleshing out TCP and native Portals implementations</a:t>
            </a:r>
          </a:p>
          <a:p>
            <a:pPr lvl="1"/>
            <a:r>
              <a:rPr lang="en-US" dirty="0" smtClean="0"/>
              <a:t>Work is underway to provide Cray GNI, IBM Blue Gene, and InfiniBand Verbs support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ATTIC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1054648"/>
          </a:xfrm>
        </p:spPr>
        <p:txBody>
          <a:bodyPr/>
          <a:lstStyle/>
          <a:p>
            <a:r>
              <a:rPr lang="en-US" dirty="0" smtClean="0"/>
              <a:t>This is all stuff we likely won’t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OpenIB (Verbs)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/>
              <a:t>Lustre distributed file system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Myricom MX and Qlogic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BlueGene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77163"/>
          </a:xfrm>
        </p:spPr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are increasingly data-driven distributed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2" y="836823"/>
            <a:ext cx="8229600" cy="570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These applications may control only one  side of the pipe… </a:t>
            </a:r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services, 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Or both sides of the pipe</a:t>
            </a:r>
          </a:p>
          <a:p>
            <a:pPr lvl="1"/>
            <a:r>
              <a:rPr lang="en-US" dirty="0" smtClean="0"/>
              <a:t>No required wire protocol or programing interface.</a:t>
            </a:r>
          </a:p>
          <a:p>
            <a:pPr lvl="1"/>
            <a:r>
              <a:rPr lang="en-US" dirty="0" smtClean="0"/>
              <a:t>Applications: back-ends, database, storage</a:t>
            </a:r>
          </a:p>
          <a:p>
            <a:pPr lvl="2"/>
            <a:r>
              <a:rPr lang="en-US" dirty="0" smtClean="0"/>
              <a:t>Memcached, Big Table, Cassandra.</a:t>
            </a:r>
          </a:p>
          <a:p>
            <a:pPr lvl="1"/>
            <a:r>
              <a:rPr lang="en-US" dirty="0"/>
              <a:t>Socket interface hinders networking innovation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Many vendor-specific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80369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dirty="0"/>
              <a:t>you control both sides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35789"/>
            <a:ext cx="8229600" cy="55612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developers either:</a:t>
            </a:r>
          </a:p>
          <a:p>
            <a:pPr lvl="1"/>
            <a:r>
              <a:rPr lang="en-US" dirty="0" smtClean="0"/>
              <a:t>Stick with Sockets.</a:t>
            </a:r>
          </a:p>
          <a:p>
            <a:pPr lvl="2"/>
            <a:r>
              <a:rPr lang="en-US" dirty="0"/>
              <a:t>See substantially less benefit from current generation network </a:t>
            </a:r>
            <a:r>
              <a:rPr lang="en-US" dirty="0" smtClean="0"/>
              <a:t>technologies.</a:t>
            </a:r>
          </a:p>
          <a:p>
            <a:pPr lvl="1"/>
            <a:r>
              <a:rPr lang="en-US" dirty="0" smtClean="0"/>
              <a:t>Lock themselves with a vendor-specific interface.</a:t>
            </a:r>
          </a:p>
          <a:p>
            <a:pPr lvl="1"/>
            <a:r>
              <a:rPr lang="en-US" dirty="0" smtClean="0"/>
              <a:t>Support a number of different interfaces.</a:t>
            </a:r>
          </a:p>
          <a:p>
            <a:pPr lvl="2"/>
            <a:r>
              <a:rPr lang="en-US" dirty="0"/>
              <a:t>Requires deep expertise in multiple low-level network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Network vendors either:</a:t>
            </a:r>
          </a:p>
          <a:p>
            <a:pPr lvl="1"/>
            <a:r>
              <a:rPr lang="en-US" dirty="0" smtClean="0"/>
              <a:t>Port Sockets</a:t>
            </a:r>
            <a:r>
              <a:rPr lang="en-US" dirty="0"/>
              <a:t> </a:t>
            </a:r>
            <a:r>
              <a:rPr lang="en-US" dirty="0" smtClean="0"/>
              <a:t>on their low-level interface.</a:t>
            </a:r>
          </a:p>
          <a:p>
            <a:pPr lvl="2"/>
            <a:r>
              <a:rPr lang="en-US" dirty="0" smtClean="0"/>
              <a:t>Limited performance.</a:t>
            </a:r>
          </a:p>
          <a:p>
            <a:pPr lvl="1"/>
            <a:r>
              <a:rPr lang="en-US" dirty="0" smtClean="0"/>
              <a:t>Push their interface as the solution.</a:t>
            </a:r>
          </a:p>
          <a:p>
            <a:pPr lvl="2"/>
            <a:r>
              <a:rPr lang="en-US" dirty="0" smtClean="0"/>
              <a:t>Everybody loves a good lock-in.</a:t>
            </a:r>
          </a:p>
          <a:p>
            <a:pPr lvl="1"/>
            <a:r>
              <a:rPr lang="en-US" dirty="0" smtClean="0"/>
              <a:t>Support a number of different applications.</a:t>
            </a:r>
          </a:p>
          <a:p>
            <a:pPr lvl="2"/>
            <a:r>
              <a:rPr lang="en-US" dirty="0"/>
              <a:t>High support costs relative to potential </a:t>
            </a:r>
            <a:r>
              <a:rPr lang="en-US" dirty="0" smtClean="0"/>
              <a:t>revenue for niche applications.</a:t>
            </a:r>
          </a:p>
          <a:p>
            <a:r>
              <a:rPr lang="en-US" dirty="0" smtClean="0"/>
              <a:t>We propose CCI to satisfy both application developers’ and network vendors’ needs.</a:t>
            </a:r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7954"/>
          </a:xfrm>
        </p:spPr>
        <p:txBody>
          <a:bodyPr/>
          <a:lstStyle/>
          <a:p>
            <a:r>
              <a:rPr lang="en-US" dirty="0" smtClean="0"/>
              <a:t>CCI </a:t>
            </a:r>
            <a:r>
              <a:rPr lang="en-US" dirty="0"/>
              <a:t>d</a:t>
            </a:r>
            <a:r>
              <a:rPr lang="en-US" dirty="0" smtClean="0"/>
              <a:t>esign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02633"/>
            <a:ext cx="8229600" cy="5550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</a:t>
            </a:r>
            <a:r>
              <a:rPr lang="en-US" dirty="0" smtClean="0"/>
              <a:t>bypass, </a:t>
            </a:r>
            <a:r>
              <a:rPr lang="en-US" dirty="0"/>
              <a:t>zero-copy, one-sided, asynchronous </a:t>
            </a:r>
            <a:r>
              <a:rPr lang="en-US" dirty="0" smtClean="0"/>
              <a:t>operations if available.</a:t>
            </a:r>
          </a:p>
          <a:p>
            <a:pPr lvl="1"/>
            <a:r>
              <a:rPr lang="en-US" dirty="0" smtClean="0"/>
              <a:t>Performance portable across host-based implementations and high-end offloaded implementations.</a:t>
            </a:r>
            <a:endParaRPr lang="en-US" dirty="0"/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</a:t>
            </a:r>
            <a:r>
              <a:rPr lang="en-US" dirty="0" smtClean="0"/>
              <a:t>resources.</a:t>
            </a:r>
            <a:endParaRPr lang="en-US" dirty="0"/>
          </a:p>
          <a:p>
            <a:pPr lvl="1"/>
            <a:r>
              <a:rPr lang="en-US" dirty="0"/>
              <a:t>Provide common </a:t>
            </a:r>
            <a:r>
              <a:rPr lang="en-US" dirty="0" smtClean="0"/>
              <a:t>abstraction across a wide-variety of networking technologies.</a:t>
            </a:r>
            <a:endParaRPr lang="en-US" dirty="0"/>
          </a:p>
          <a:p>
            <a:pPr lvl="1"/>
            <a:r>
              <a:rPr lang="en-US" dirty="0"/>
              <a:t>Avoid vendor lock-</a:t>
            </a:r>
            <a:r>
              <a:rPr lang="en-US" dirty="0" smtClean="0"/>
              <a:t>in through a vendor neutral API.</a:t>
            </a:r>
            <a:endParaRPr lang="en-US" dirty="0"/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</a:t>
            </a:r>
            <a:r>
              <a:rPr lang="en-US" dirty="0" smtClean="0"/>
              <a:t>it.</a:t>
            </a:r>
            <a:endParaRPr lang="en-US" dirty="0"/>
          </a:p>
          <a:p>
            <a:pPr lvl="1"/>
            <a:r>
              <a:rPr lang="en-US" dirty="0" smtClean="0"/>
              <a:t>Provide the </a:t>
            </a:r>
            <a:r>
              <a:rPr lang="en-US" dirty="0"/>
              <a:t>right balance of </a:t>
            </a:r>
            <a:r>
              <a:rPr lang="en-US" dirty="0" smtClean="0"/>
              <a:t>functionality without sacrificing simplicity.</a:t>
            </a:r>
            <a:endParaRPr lang="en-US" dirty="0"/>
          </a:p>
          <a:p>
            <a:pPr lvl="1"/>
            <a:r>
              <a:rPr lang="en-US" dirty="0"/>
              <a:t>Complexity tends to increase code size and maintenance </a:t>
            </a:r>
            <a:r>
              <a:rPr lang="en-US" dirty="0" smtClean="0"/>
              <a:t>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CCI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4557145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/>
              <a:t>Dynamic process </a:t>
            </a:r>
            <a:r>
              <a:rPr lang="en-US" dirty="0" smtClean="0"/>
              <a:t>management: peers </a:t>
            </a:r>
            <a:r>
              <a:rPr lang="en-US" dirty="0"/>
              <a:t>come and go – not statically known a priori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Approaching 10^6 nodes and 10^9 cores.</a:t>
            </a:r>
          </a:p>
          <a:p>
            <a:pPr lvl="1"/>
            <a:r>
              <a:rPr lang="en-US" dirty="0"/>
              <a:t>Time (polling) and space (buffer) cannot grow linearly with number of peers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Robustness</a:t>
            </a:r>
          </a:p>
          <a:p>
            <a:pPr lvl="1"/>
            <a:r>
              <a:rPr lang="en-US" dirty="0"/>
              <a:t>Failures increase with component count.</a:t>
            </a:r>
          </a:p>
          <a:p>
            <a:pPr lvl="1"/>
            <a:r>
              <a:rPr lang="en-US" dirty="0"/>
              <a:t>Need to contain faults to a single peer (i.e. fault isolation).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0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9474"/>
            <a:ext cx="8229600" cy="5523831"/>
          </a:xfrm>
        </p:spPr>
        <p:txBody>
          <a:bodyPr>
            <a:normAutofit/>
          </a:bodyPr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</a:t>
            </a:r>
            <a:r>
              <a:rPr lang="en-US" dirty="0" smtClean="0"/>
              <a:t>buffering</a:t>
            </a:r>
          </a:p>
          <a:p>
            <a:pPr lvl="1"/>
            <a:r>
              <a:rPr lang="en-US" dirty="0" smtClean="0"/>
              <a:t>Ubiquitous </a:t>
            </a:r>
            <a:endParaRPr lang="en-US" dirty="0"/>
          </a:p>
          <a:p>
            <a:r>
              <a:rPr lang="en-US" dirty="0" smtClean="0"/>
              <a:t>Unable to exploit many of the features of current-generation networking technologies </a:t>
            </a:r>
          </a:p>
          <a:p>
            <a:pPr lvl="1"/>
            <a:r>
              <a:rPr lang="en-US" dirty="0" smtClean="0"/>
              <a:t>Cannot support zero-copy</a:t>
            </a:r>
          </a:p>
          <a:p>
            <a:pPr lvl="1"/>
            <a:r>
              <a:rPr lang="en-US" dirty="0" smtClean="0"/>
              <a:t>Does not scale</a:t>
            </a:r>
          </a:p>
          <a:p>
            <a:pPr lvl="2"/>
            <a:r>
              <a:rPr lang="en-US" dirty="0" smtClean="0"/>
              <a:t>In time: linear polling or interrupts.</a:t>
            </a:r>
          </a:p>
          <a:p>
            <a:pPr lvl="2"/>
            <a:r>
              <a:rPr lang="en-US" dirty="0" smtClean="0"/>
              <a:t>In space: per socket resources.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87928"/>
            <a:ext cx="8229600" cy="4976234"/>
          </a:xfrm>
          <a:ln>
            <a:noFill/>
          </a:ln>
        </p:spPr>
        <p:txBody>
          <a:bodyPr/>
          <a:lstStyle/>
          <a:p>
            <a:r>
              <a:rPr lang="en-US" sz="2400" dirty="0" smtClean="0"/>
              <a:t>Designed as a bridge between application developers’ and network vendors’ needs in the High Performance Computing market </a:t>
            </a:r>
          </a:p>
          <a:p>
            <a:pPr lvl="1"/>
            <a:r>
              <a:rPr lang="en-US" sz="2000" dirty="0" smtClean="0"/>
              <a:t>Standardization began nearly two decades  ago </a:t>
            </a:r>
            <a:endParaRPr lang="en-US" sz="2000" dirty="0"/>
          </a:p>
          <a:p>
            <a:r>
              <a:rPr lang="en-US" sz="2400" dirty="0" smtClean="0"/>
              <a:t>MPI is the de-facto standard in HPC, Why not elsewhere?</a:t>
            </a:r>
          </a:p>
          <a:p>
            <a:pPr lvl="1"/>
            <a:r>
              <a:rPr lang="en-US" sz="2000" dirty="0" smtClean="0"/>
              <a:t>High level of complexity </a:t>
            </a:r>
          </a:p>
          <a:p>
            <a:pPr lvl="2"/>
            <a:r>
              <a:rPr lang="en-US" dirty="0" smtClean="0"/>
              <a:t>200+ functions in MPI-1, 300+ in MPI-2</a:t>
            </a:r>
          </a:p>
          <a:p>
            <a:pPr lvl="1"/>
            <a:r>
              <a:rPr lang="en-US" sz="2000" dirty="0" smtClean="0"/>
              <a:t>Original standard ignored dynamic environments</a:t>
            </a:r>
          </a:p>
          <a:p>
            <a:pPr lvl="2"/>
            <a:r>
              <a:rPr lang="en-US" dirty="0" smtClean="0"/>
              <a:t>Added later but not widely adopted </a:t>
            </a:r>
            <a:endParaRPr lang="en-US" dirty="0"/>
          </a:p>
          <a:p>
            <a:pPr lvl="1"/>
            <a:r>
              <a:rPr lang="en-US" sz="2000" dirty="0" smtClean="0"/>
              <a:t>Rigid </a:t>
            </a:r>
            <a:r>
              <a:rPr lang="en-US" sz="2000" dirty="0"/>
              <a:t>fault </a:t>
            </a:r>
            <a:r>
              <a:rPr lang="en-US" sz="2000" dirty="0" smtClean="0"/>
              <a:t>model</a:t>
            </a:r>
          </a:p>
          <a:p>
            <a:pPr lvl="2"/>
            <a:r>
              <a:rPr lang="en-US" dirty="0" smtClean="0"/>
              <a:t>Common fault case is abort execution of entire distributed application </a:t>
            </a:r>
          </a:p>
          <a:p>
            <a:pPr lvl="2"/>
            <a:r>
              <a:rPr lang="en-US" dirty="0" smtClean="0"/>
              <a:t>Robust fault tolerance requires use of MPI dynamic process management (see above) </a:t>
            </a:r>
            <a:endParaRPr lang="en-US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1591</Words>
  <Application>Microsoft Macintosh PowerPoint</Application>
  <PresentationFormat>On-screen Show (4:3)</PresentationFormat>
  <Paragraphs>300</Paragraphs>
  <Slides>29</Slides>
  <Notes>6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CCI</vt:lpstr>
      <vt:lpstr>Adding insulation can save you money</vt:lpstr>
      <vt:lpstr>Applications are increasingly data-driven distributed services.</vt:lpstr>
      <vt:lpstr>What if you control both sides ? </vt:lpstr>
      <vt:lpstr>CCI design goals </vt:lpstr>
      <vt:lpstr>CCI design goals</vt:lpstr>
      <vt:lpstr>The landscape</vt:lpstr>
      <vt:lpstr>Sockets</vt:lpstr>
      <vt:lpstr>MPI</vt:lpstr>
      <vt:lpstr>Specialized APIs abound</vt:lpstr>
      <vt:lpstr>Summing up the landscape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  <vt:lpstr>ATTIC</vt:lpstr>
      <vt:lpstr>Outline</vt:lpstr>
      <vt:lpstr>Simplicity Example</vt:lpstr>
      <vt:lpstr>OFA Verbs</vt:lpstr>
      <vt:lpstr>Portals</vt:lpstr>
      <vt:lpstr>Myricom MX and Qlogic PSM</vt:lpstr>
      <vt:lpstr>IBM LAPI and DCMF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Galen Shipman</cp:lastModifiedBy>
  <cp:revision>347</cp:revision>
  <dcterms:created xsi:type="dcterms:W3CDTF">2010-07-19T14:06:27Z</dcterms:created>
  <dcterms:modified xsi:type="dcterms:W3CDTF">2011-08-25T00:58:23Z</dcterms:modified>
</cp:coreProperties>
</file>