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30"/>
  </p:notesMasterIdLst>
  <p:handoutMasterIdLst>
    <p:handoutMasterId r:id="rId31"/>
  </p:handoutMasterIdLst>
  <p:sldIdLst>
    <p:sldId id="275" r:id="rId2"/>
    <p:sldId id="303" r:id="rId3"/>
    <p:sldId id="304" r:id="rId4"/>
    <p:sldId id="280" r:id="rId5"/>
    <p:sldId id="281" r:id="rId6"/>
    <p:sldId id="284" r:id="rId7"/>
    <p:sldId id="307" r:id="rId8"/>
    <p:sldId id="308" r:id="rId9"/>
    <p:sldId id="301" r:id="rId10"/>
    <p:sldId id="289" r:id="rId11"/>
    <p:sldId id="290" r:id="rId12"/>
    <p:sldId id="291" r:id="rId13"/>
    <p:sldId id="292" r:id="rId14"/>
    <p:sldId id="293" r:id="rId15"/>
    <p:sldId id="294" r:id="rId16"/>
    <p:sldId id="296" r:id="rId17"/>
    <p:sldId id="297" r:id="rId18"/>
    <p:sldId id="298" r:id="rId19"/>
    <p:sldId id="309" r:id="rId20"/>
    <p:sldId id="299" r:id="rId21"/>
    <p:sldId id="310" r:id="rId22"/>
    <p:sldId id="305" r:id="rId23"/>
    <p:sldId id="276" r:id="rId24"/>
    <p:sldId id="302" r:id="rId25"/>
    <p:sldId id="285" r:id="rId26"/>
    <p:sldId id="286" r:id="rId27"/>
    <p:sldId id="287" r:id="rId28"/>
    <p:sldId id="288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3D5"/>
    <a:srgbClr val="008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701" autoAdjust="0"/>
    <p:restoredTop sz="84615" autoAdjust="0"/>
  </p:normalViewPr>
  <p:slideViewPr>
    <p:cSldViewPr snapToGrid="0" showGuides="1">
      <p:cViewPr varScale="1">
        <p:scale>
          <a:sx n="87" d="100"/>
          <a:sy n="87" d="100"/>
        </p:scale>
        <p:origin x="-256" y="-96"/>
      </p:cViewPr>
      <p:guideLst>
        <p:guide orient="horz" pos="144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3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0C00C-D5EF-1542-A8A4-E1D7EA8D797B}" type="datetimeFigureOut">
              <a:rPr lang="en-US" smtClean="0"/>
              <a:t>8/24/11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C1400-1723-8F4C-B800-2889E05C8F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29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7BF42-67CC-4FB8-9955-9A9591B56F2B}" type="datetimeFigureOut">
              <a:rPr lang="en-US" smtClean="0"/>
              <a:pPr/>
              <a:t>8/24/11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88623-9414-4A4F-B728-DDF491331B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3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Oriented</a:t>
            </a:r>
            <a:r>
              <a:rPr lang="en-US" baseline="0" dirty="0" smtClean="0"/>
              <a:t> Architectures</a:t>
            </a:r>
            <a:br>
              <a:rPr lang="en-US" baseline="0" dirty="0" smtClean="0"/>
            </a:br>
            <a:r>
              <a:rPr lang="en-US" baseline="0" dirty="0" smtClean="0"/>
              <a:t>Data intensive applications</a:t>
            </a:r>
          </a:p>
          <a:p>
            <a:r>
              <a:rPr lang="en-US" baseline="0" dirty="0" smtClean="0"/>
              <a:t>Inter process communications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00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Message may be Forwarded, Modified, Sent in place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87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8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MPI did for HPC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2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over 100 years in combined experience,</a:t>
            </a:r>
            <a:r>
              <a:rPr lang="en-US" baseline="0" dirty="0" smtClean="0"/>
              <a:t> but we aren’t yet old enough to realize the magnitude of this task, and we know what source-</a:t>
            </a:r>
            <a:r>
              <a:rPr lang="en-US" baseline="0" smtClean="0"/>
              <a:t>routing is.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72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92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Epoll</a:t>
            </a:r>
            <a:r>
              <a:rPr lang="en-US" baseline="0" dirty="0" smtClean="0"/>
              <a:t> (in kernel, requires interrupt) </a:t>
            </a:r>
          </a:p>
          <a:p>
            <a:r>
              <a:rPr lang="en-US" dirty="0" smtClean="0"/>
              <a:t>Could use UDP but no reliability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02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r>
              <a:rPr lang="en-US" baseline="0" dirty="0" smtClean="0"/>
              <a:t> to bridge was there, the solution was developed but it is narrow in scope (HPC only)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Later attempts to address dynamic environments have not been widely adopted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55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04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We propose CCI to satisfy both application developers’ and network vendors’ needs.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8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Performance: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performance portable across host-based implementations and high-end offloaded implementations.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Portability: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Provide common abstraction across a wide-variety of networking technologies.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Simplicity: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Provide the right balance of functionality without sacrificing simplicity.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Scalability:</a:t>
            </a:r>
            <a:r>
              <a:rPr lang="en-US" baseline="0" dirty="0" smtClean="0"/>
              <a:t>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Approaching 10^6 nodes, 10^9 cores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Robustness: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Failures increase with component count.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40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resources are in the endpoint</a:t>
            </a:r>
            <a:r>
              <a:rPr lang="en-US" baseline="0" dirty="0" smtClean="0"/>
              <a:t> (shared)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41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requiring order enables efficient </a:t>
            </a:r>
            <a:r>
              <a:rPr lang="en-US" baseline="0" dirty="0" err="1" smtClean="0"/>
              <a:t>mutli</a:t>
            </a:r>
            <a:r>
              <a:rPr lang="en-US" baseline="0" dirty="0" smtClean="0"/>
              <a:t>-rail, high-radix network </a:t>
            </a:r>
            <a:r>
              <a:rPr lang="en-US" baseline="0" dirty="0" err="1" smtClean="0"/>
              <a:t>toplogies</a:t>
            </a:r>
            <a:r>
              <a:rPr lang="en-US" baseline="0" dirty="0" smtClean="0"/>
              <a:t>, and dynamic routing without specialized hardware </a:t>
            </a:r>
          </a:p>
          <a:p>
            <a:r>
              <a:rPr lang="en-US" baseline="0" dirty="0" smtClean="0"/>
              <a:t>Unreliable unordered – enables applications with strict timing constraints that are incompatible with reliable implementations (if my pricing update from the exchange is retransmitted it might as well be dropped)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9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593" y="817312"/>
            <a:ext cx="4325007" cy="720197"/>
          </a:xfrm>
        </p:spPr>
        <p:txBody>
          <a:bodyPr wrap="square">
            <a:spAutoFit/>
          </a:bodyPr>
          <a:lstStyle>
            <a:lvl1pPr algn="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061150"/>
            <a:ext cx="2743200" cy="590931"/>
          </a:xfrm>
        </p:spPr>
        <p:txBody>
          <a:bodyPr wrap="square">
            <a:spAutoFit/>
          </a:bodyPr>
          <a:lstStyle>
            <a:lvl1pPr marL="0" indent="0" algn="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2" name="Picture 11" descr="New_DOE_Logo_White_060208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17761" y="6317845"/>
            <a:ext cx="1733318" cy="419943"/>
          </a:xfrm>
          <a:prstGeom prst="rect">
            <a:avLst/>
          </a:prstGeom>
        </p:spPr>
      </p:pic>
      <p:pic>
        <p:nvPicPr>
          <p:cNvPr id="16" name="Picture 15" descr="ORNL leaf managed by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5905783" y="6240782"/>
            <a:ext cx="3230334" cy="5383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25025"/>
            <a:ext cx="8229600" cy="20241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563" y="12949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563" y="12949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413" y="11809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13" y="182075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238" y="11809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7238" y="182075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847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04" y="1344823"/>
            <a:ext cx="8229600" cy="202414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Content Placeholder 10" descr="ORNL emboss_2.png"/>
          <p:cNvPicPr>
            <a:picLocks noChangeAspect="1"/>
          </p:cNvPicPr>
          <p:nvPr userDrawn="1"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214598" y="6353175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 flipH="1">
            <a:off x="103414" y="6604907"/>
            <a:ext cx="457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qjs\Desktop\OLCF Official\OLCF PPT Logos\OLCF PPT footFINAL.png"/>
          <p:cNvPicPr>
            <a:picLocks noChangeAspect="1" noChangeArrowheads="1"/>
          </p:cNvPicPr>
          <p:nvPr userDrawn="1"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323560" y="6554787"/>
            <a:ext cx="1353522" cy="2651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9" r:id="rId3"/>
    <p:sldLayoutId id="2147483920" r:id="rId4"/>
    <p:sldLayoutId id="2147483921" r:id="rId5"/>
    <p:sldLayoutId id="2147483853" r:id="rId6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kern="1200">
          <a:solidFill>
            <a:schemeClr val="tx1">
              <a:lumMod val="75000"/>
              <a:lumOff val="25000"/>
            </a:schemeClr>
          </a:solidFill>
          <a:latin typeface="Arial Black" pitchFamily="34" charset="0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90000"/>
        </a:lnSpc>
        <a:spcBef>
          <a:spcPts val="14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1pPr>
      <a:lvl2pPr marL="625475" indent="-2794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4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2pPr>
      <a:lvl3pPr marL="914400" indent="-2301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3pPr>
      <a:lvl4pPr marL="1144588" indent="-17303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4pPr>
      <a:lvl5pPr marL="1482725" indent="-22225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jpe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83101"/>
            <a:ext cx="9144000" cy="725391"/>
          </a:xfrm>
        </p:spPr>
        <p:txBody>
          <a:bodyPr/>
          <a:lstStyle/>
          <a:p>
            <a:pPr algn="ctr"/>
            <a:r>
              <a:rPr lang="en-US" sz="4800" dirty="0"/>
              <a:t>CCI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158" y="2496969"/>
            <a:ext cx="6844632" cy="3344505"/>
          </a:xfrm>
        </p:spPr>
        <p:txBody>
          <a:bodyPr/>
          <a:lstStyle/>
          <a:p>
            <a:pPr algn="ctr">
              <a:lnSpc>
                <a:spcPct val="50000"/>
              </a:lnSpc>
            </a:pPr>
            <a:r>
              <a:rPr lang="en-US" sz="1600" b="0" dirty="0"/>
              <a:t>Scott </a:t>
            </a:r>
            <a:r>
              <a:rPr lang="en-US" sz="1600" b="0" dirty="0" smtClean="0"/>
              <a:t>Atchley, </a:t>
            </a:r>
            <a:r>
              <a:rPr lang="en-US" sz="1600" b="0" dirty="0"/>
              <a:t>David </a:t>
            </a:r>
            <a:r>
              <a:rPr lang="en-US" sz="1600" b="0" dirty="0" smtClean="0"/>
              <a:t>Dillow, </a:t>
            </a:r>
            <a:r>
              <a:rPr lang="en-US" sz="1600" b="0" dirty="0"/>
              <a:t>Galen </a:t>
            </a:r>
            <a:r>
              <a:rPr lang="en-US" sz="1600" b="0" dirty="0" smtClean="0"/>
              <a:t>Shipman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Oak Ridge National Laboratory</a:t>
            </a:r>
          </a:p>
          <a:p>
            <a:pPr algn="ctr">
              <a:lnSpc>
                <a:spcPct val="50000"/>
              </a:lnSpc>
            </a:pPr>
            <a:r>
              <a:rPr lang="en-US" sz="1600" b="0" dirty="0" smtClean="0"/>
              <a:t>Patrick Geoffray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Myricom</a:t>
            </a:r>
          </a:p>
          <a:p>
            <a:pPr algn="ctr">
              <a:lnSpc>
                <a:spcPct val="50000"/>
              </a:lnSpc>
            </a:pPr>
            <a:r>
              <a:rPr lang="en-US" sz="1600" b="0" dirty="0" smtClean="0"/>
              <a:t>Jeffrey Squyres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Cisco Systems, Inc.</a:t>
            </a:r>
          </a:p>
          <a:p>
            <a:pPr algn="ctr">
              <a:lnSpc>
                <a:spcPct val="50000"/>
              </a:lnSpc>
            </a:pPr>
            <a:r>
              <a:rPr lang="en-US" sz="1600" b="0" dirty="0"/>
              <a:t>George </a:t>
            </a:r>
            <a:r>
              <a:rPr lang="en-US" sz="1600" b="0" dirty="0" smtClean="0"/>
              <a:t>Bosilca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University of Tennessee</a:t>
            </a:r>
          </a:p>
          <a:p>
            <a:pPr algn="ctr">
              <a:lnSpc>
                <a:spcPct val="50000"/>
              </a:lnSpc>
            </a:pPr>
            <a:r>
              <a:rPr lang="en-US" sz="1600" b="0" dirty="0" smtClean="0"/>
              <a:t>Ronald Minnich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Sandia National Laboratories, Livermore</a:t>
            </a:r>
          </a:p>
          <a:p>
            <a:pPr algn="ctr"/>
            <a:endParaRPr lang="en-US" sz="1600" b="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114842" y="1126408"/>
            <a:ext cx="2928202" cy="12434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2400" dirty="0" smtClean="0"/>
              <a:t>Common</a:t>
            </a:r>
            <a:endParaRPr lang="en-US" sz="2400" dirty="0"/>
          </a:p>
          <a:p>
            <a:pPr algn="ctr">
              <a:spcBef>
                <a:spcPts val="600"/>
              </a:spcBef>
            </a:pPr>
            <a:r>
              <a:rPr lang="en-US" sz="2400" dirty="0"/>
              <a:t>Communication</a:t>
            </a:r>
          </a:p>
          <a:p>
            <a:pPr algn="ctr">
              <a:spcBef>
                <a:spcPts val="600"/>
              </a:spcBef>
            </a:pPr>
            <a:r>
              <a:rPr lang="en-US" sz="24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20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059299"/>
          </a:xfrm>
        </p:spPr>
        <p:txBody>
          <a:bodyPr/>
          <a:lstStyle/>
          <a:p>
            <a:r>
              <a:rPr lang="en-US" dirty="0" smtClean="0"/>
              <a:t>Endpoints</a:t>
            </a:r>
          </a:p>
          <a:p>
            <a:r>
              <a:rPr lang="en-US" dirty="0" smtClean="0"/>
              <a:t>Connections</a:t>
            </a:r>
            <a:endParaRPr lang="en-US" dirty="0"/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Active Messages</a:t>
            </a:r>
          </a:p>
          <a:p>
            <a:pPr lvl="1"/>
            <a:r>
              <a:rPr lang="en-US" dirty="0"/>
              <a:t>Remote Memory Access</a:t>
            </a:r>
          </a:p>
          <a:p>
            <a:endParaRPr lang="en-US" dirty="0"/>
          </a:p>
        </p:txBody>
      </p:sp>
      <p:pic>
        <p:nvPicPr>
          <p:cNvPr id="5" name="Picture 4" descr="cci_2_nod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23" y="1328533"/>
            <a:ext cx="4900148" cy="415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7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14401"/>
            <a:ext cx="8229600" cy="4793908"/>
          </a:xfrm>
        </p:spPr>
        <p:txBody>
          <a:bodyPr/>
          <a:lstStyle/>
          <a:p>
            <a:r>
              <a:rPr lang="en-US" dirty="0"/>
              <a:t>Virtualized instance of a device – src/sink of communication</a:t>
            </a:r>
          </a:p>
          <a:p>
            <a:r>
              <a:rPr lang="en-US" dirty="0"/>
              <a:t>Complete container of resources – queues and buffers</a:t>
            </a:r>
          </a:p>
          <a:p>
            <a:r>
              <a:rPr lang="en-US" dirty="0" smtClean="0"/>
              <a:t>An event driven model</a:t>
            </a:r>
          </a:p>
          <a:p>
            <a:pPr lvl="1"/>
            <a:r>
              <a:rPr lang="en-US" dirty="0" smtClean="0"/>
              <a:t>Application may </a:t>
            </a:r>
            <a:r>
              <a:rPr lang="en-US" dirty="0"/>
              <a:t>poll or </a:t>
            </a:r>
            <a:r>
              <a:rPr lang="en-US" dirty="0" smtClean="0"/>
              <a:t>block</a:t>
            </a:r>
            <a:endParaRPr lang="en-US" dirty="0"/>
          </a:p>
          <a:p>
            <a:pPr lvl="1"/>
            <a:r>
              <a:rPr lang="en-US" dirty="0"/>
              <a:t>Events </a:t>
            </a:r>
            <a:r>
              <a:rPr lang="en-US" dirty="0" smtClean="0"/>
              <a:t>include send</a:t>
            </a:r>
            <a:r>
              <a:rPr lang="en-US" dirty="0"/>
              <a:t>, recv, connection establishment, etc.</a:t>
            </a:r>
          </a:p>
          <a:p>
            <a:pPr lvl="1"/>
            <a:r>
              <a:rPr lang="en-US" dirty="0"/>
              <a:t>Events may contain resources such as </a:t>
            </a:r>
            <a:r>
              <a:rPr lang="en-US" dirty="0" smtClean="0"/>
              <a:t>buffers</a:t>
            </a:r>
          </a:p>
          <a:p>
            <a:pPr lvl="2"/>
            <a:r>
              <a:rPr lang="en-US" dirty="0" smtClean="0"/>
              <a:t>Resource </a:t>
            </a:r>
            <a:r>
              <a:rPr lang="en-US" dirty="0"/>
              <a:t>ownership transfers to the </a:t>
            </a:r>
            <a:r>
              <a:rPr lang="en-US" dirty="0" smtClean="0"/>
              <a:t>application when </a:t>
            </a:r>
            <a:r>
              <a:rPr lang="en-US" dirty="0"/>
              <a:t>the event is retrieved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be returned out of order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326" y="4817753"/>
            <a:ext cx="1920364" cy="1313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9587" y="6190085"/>
            <a:ext cx="79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Intel E7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874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28923"/>
            <a:ext cx="8229600" cy="52655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 peer - a single endpoint can handle many connections</a:t>
            </a:r>
          </a:p>
          <a:p>
            <a:r>
              <a:rPr lang="en-US" dirty="0" smtClean="0"/>
              <a:t>Scalable </a:t>
            </a:r>
          </a:p>
          <a:p>
            <a:pPr lvl="1"/>
            <a:r>
              <a:rPr lang="en-US" dirty="0" smtClean="0"/>
              <a:t>no per-</a:t>
            </a:r>
            <a:r>
              <a:rPr lang="en-US" dirty="0" smtClean="0"/>
              <a:t>peer send/recv buffers </a:t>
            </a:r>
          </a:p>
          <a:p>
            <a:pPr lvl="1"/>
            <a:r>
              <a:rPr lang="en-US" dirty="0" smtClean="0"/>
              <a:t>no per-peer event queues </a:t>
            </a:r>
            <a:endParaRPr lang="en-US" dirty="0" smtClean="0"/>
          </a:p>
          <a:p>
            <a:r>
              <a:rPr lang="en-US" dirty="0" smtClean="0"/>
              <a:t>May have multiple connections to the same peer</a:t>
            </a:r>
          </a:p>
          <a:p>
            <a:r>
              <a:rPr lang="en-US" dirty="0" smtClean="0"/>
              <a:t>Use </a:t>
            </a:r>
            <a:r>
              <a:rPr lang="en-US" dirty="0"/>
              <a:t>client/server </a:t>
            </a:r>
            <a:r>
              <a:rPr lang="en-US" dirty="0" smtClean="0"/>
              <a:t>connection model </a:t>
            </a:r>
            <a:r>
              <a:rPr lang="en-US" dirty="0"/>
              <a:t>similar to </a:t>
            </a:r>
            <a:r>
              <a:rPr lang="en-US" dirty="0" smtClean="0"/>
              <a:t>Sockets</a:t>
            </a:r>
            <a:endParaRPr lang="en-US" dirty="0"/>
          </a:p>
          <a:p>
            <a:r>
              <a:rPr lang="en-US" dirty="0"/>
              <a:t>Represents reliability and order attributes</a:t>
            </a:r>
          </a:p>
          <a:p>
            <a:pPr lvl="1"/>
            <a:r>
              <a:rPr lang="en-US" dirty="0"/>
              <a:t>Reliable with Ordered completion (RO)</a:t>
            </a:r>
          </a:p>
          <a:p>
            <a:pPr lvl="1"/>
            <a:r>
              <a:rPr lang="en-US" dirty="0"/>
              <a:t>Reliable with Unordered completion (RU)</a:t>
            </a:r>
          </a:p>
          <a:p>
            <a:pPr lvl="1"/>
            <a:r>
              <a:rPr lang="en-US" dirty="0"/>
              <a:t>Unreliable with Unordered completion (UU)</a:t>
            </a:r>
          </a:p>
          <a:p>
            <a:pPr lvl="2"/>
            <a:r>
              <a:rPr lang="en-US" dirty="0"/>
              <a:t>Multicast Send (MC_TX</a:t>
            </a:r>
            <a:r>
              <a:rPr lang="en-US" dirty="0" smtClean="0"/>
              <a:t>)	</a:t>
            </a:r>
            <a:endParaRPr lang="en-US" dirty="0"/>
          </a:p>
          <a:p>
            <a:pPr lvl="2"/>
            <a:r>
              <a:rPr lang="en-US" dirty="0"/>
              <a:t>Multicast Receive (MC_RX)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72" y="4015497"/>
            <a:ext cx="2609580" cy="19571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3468" y="6044093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Facebook data center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810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Active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00100"/>
            <a:ext cx="8229600" cy="5554341"/>
          </a:xfrm>
        </p:spPr>
        <p:txBody>
          <a:bodyPr/>
          <a:lstStyle/>
          <a:p>
            <a:r>
              <a:rPr lang="en-US" dirty="0" smtClean="0"/>
              <a:t>Always buffered on both send and receive </a:t>
            </a:r>
            <a:r>
              <a:rPr lang="en-US" dirty="0" smtClean="0"/>
              <a:t>side </a:t>
            </a:r>
          </a:p>
          <a:p>
            <a:r>
              <a:rPr lang="en-US" dirty="0" smtClean="0"/>
              <a:t>Library manages buffers, not the application</a:t>
            </a:r>
            <a:endParaRPr lang="en-US" dirty="0"/>
          </a:p>
          <a:p>
            <a:r>
              <a:rPr lang="en-US" dirty="0"/>
              <a:t>Events only, no </a:t>
            </a:r>
            <a:r>
              <a:rPr lang="en-US" dirty="0" smtClean="0"/>
              <a:t>handlers on receives </a:t>
            </a:r>
            <a:endParaRPr lang="en-US" dirty="0"/>
          </a:p>
          <a:p>
            <a:pPr lvl="1"/>
            <a:r>
              <a:rPr lang="en-US" dirty="0" smtClean="0"/>
              <a:t>True handlers are the devil incarnate </a:t>
            </a:r>
            <a:endParaRPr lang="en-US" dirty="0" smtClean="0"/>
          </a:p>
          <a:p>
            <a:pPr lvl="1"/>
            <a:r>
              <a:rPr lang="en-US" dirty="0" smtClean="0"/>
              <a:t>Event </a:t>
            </a:r>
            <a:r>
              <a:rPr lang="en-US" dirty="0"/>
              <a:t>includes pointer to </a:t>
            </a:r>
            <a:r>
              <a:rPr lang="en-US" dirty="0" smtClean="0"/>
              <a:t>data and </a:t>
            </a:r>
            <a:r>
              <a:rPr lang="en-US" dirty="0"/>
              <a:t>the connection (peer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Message may be </a:t>
            </a:r>
            <a:r>
              <a:rPr lang="en-US" dirty="0" smtClean="0"/>
              <a:t>processed</a:t>
            </a:r>
            <a:r>
              <a:rPr lang="en-US" dirty="0" smtClean="0"/>
              <a:t> in</a:t>
            </a:r>
            <a:r>
              <a:rPr lang="en-US" dirty="0"/>
              <a:t>-</a:t>
            </a:r>
            <a:r>
              <a:rPr lang="en-US" dirty="0" smtClean="0"/>
              <a:t>place</a:t>
            </a:r>
          </a:p>
          <a:p>
            <a:pPr lvl="1"/>
            <a:r>
              <a:rPr lang="en-US" dirty="0" smtClean="0"/>
              <a:t>Even forwarded in-place</a:t>
            </a:r>
            <a:endParaRPr lang="en-US" dirty="0" smtClean="0"/>
          </a:p>
          <a:p>
            <a:r>
              <a:rPr lang="en-US" dirty="0" smtClean="0"/>
              <a:t>May </a:t>
            </a:r>
            <a:r>
              <a:rPr lang="en-US" dirty="0"/>
              <a:t>be copied out if needed long term</a:t>
            </a:r>
          </a:p>
          <a:p>
            <a:r>
              <a:rPr lang="en-US" dirty="0"/>
              <a:t>Limited in </a:t>
            </a:r>
            <a:r>
              <a:rPr lang="en-US" dirty="0" smtClean="0"/>
              <a:t>size</a:t>
            </a:r>
            <a:endParaRPr lang="en-US" dirty="0"/>
          </a:p>
          <a:p>
            <a:pPr lvl="1"/>
            <a:r>
              <a:rPr lang="en-US" dirty="0" smtClean="0"/>
              <a:t>Ideally MTU size to avoid segmenting</a:t>
            </a:r>
            <a:r>
              <a:rPr lang="en-US" dirty="0"/>
              <a:t>/</a:t>
            </a:r>
            <a:r>
              <a:rPr lang="en-US" dirty="0" smtClean="0"/>
              <a:t>reassembly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188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smtClean="0"/>
              <a:t>Remote Memory Access (RMA)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05155"/>
            <a:ext cx="8229600" cy="5366597"/>
          </a:xfrm>
        </p:spPr>
        <p:txBody>
          <a:bodyPr/>
          <a:lstStyle/>
          <a:p>
            <a:r>
              <a:rPr lang="en-US" dirty="0" smtClean="0"/>
              <a:t>RMA </a:t>
            </a:r>
            <a:r>
              <a:rPr lang="en-US" dirty="0" smtClean="0"/>
              <a:t>communication </a:t>
            </a:r>
            <a:r>
              <a:rPr lang="en-US" dirty="0" smtClean="0"/>
              <a:t>for bulk-data transfer</a:t>
            </a:r>
          </a:p>
          <a:p>
            <a:pPr lvl="1"/>
            <a:r>
              <a:rPr lang="en-US" dirty="0" smtClean="0"/>
              <a:t>Zero-copy when available</a:t>
            </a:r>
          </a:p>
          <a:p>
            <a:pPr lvl="1"/>
            <a:r>
              <a:rPr lang="en-US" dirty="0" smtClean="0"/>
              <a:t>One-sided operation</a:t>
            </a:r>
            <a:endParaRPr lang="en-US" dirty="0"/>
          </a:p>
          <a:p>
            <a:pPr lvl="1"/>
            <a:r>
              <a:rPr lang="en-US" dirty="0" smtClean="0"/>
              <a:t>Active message model used for RMA synchronization</a:t>
            </a:r>
            <a:endParaRPr lang="en-US" dirty="0"/>
          </a:p>
          <a:p>
            <a:r>
              <a:rPr lang="en-US" dirty="0" smtClean="0"/>
              <a:t>Requires explicit </a:t>
            </a:r>
            <a:r>
              <a:rPr lang="en-US" dirty="0"/>
              <a:t>memory </a:t>
            </a:r>
            <a:r>
              <a:rPr lang="en-US" dirty="0" smtClean="0"/>
              <a:t>registration</a:t>
            </a:r>
          </a:p>
          <a:p>
            <a:pPr lvl="1"/>
            <a:r>
              <a:rPr lang="en-US" dirty="0" smtClean="0"/>
              <a:t>Provides broad portability</a:t>
            </a:r>
          </a:p>
          <a:p>
            <a:pPr lvl="1"/>
            <a:r>
              <a:rPr lang="en-US" dirty="0" smtClean="0"/>
              <a:t>Simplified security model </a:t>
            </a:r>
          </a:p>
          <a:p>
            <a:r>
              <a:rPr lang="en-US" dirty="0" smtClean="0"/>
              <a:t>No </a:t>
            </a:r>
            <a:r>
              <a:rPr lang="en-US" dirty="0"/>
              <a:t>intra-message </a:t>
            </a:r>
            <a:r>
              <a:rPr lang="en-US" dirty="0" smtClean="0"/>
              <a:t>or inter-message order </a:t>
            </a:r>
            <a:r>
              <a:rPr lang="en-US" dirty="0"/>
              <a:t>guarantee</a:t>
            </a:r>
          </a:p>
          <a:p>
            <a:pPr lvl="1"/>
            <a:r>
              <a:rPr lang="en-US" dirty="0"/>
              <a:t>No last byte written last</a:t>
            </a:r>
          </a:p>
          <a:p>
            <a:r>
              <a:rPr lang="en-US" dirty="0" smtClean="0"/>
              <a:t>Optional inter-message ordering fence</a:t>
            </a:r>
          </a:p>
          <a:p>
            <a:r>
              <a:rPr lang="en-US" dirty="0" smtClean="0"/>
              <a:t>May be combined with immediate delivery of 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5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92749"/>
            <a:ext cx="8229600" cy="5430923"/>
          </a:xfrm>
        </p:spPr>
        <p:txBody>
          <a:bodyPr>
            <a:normAutofit fontScale="92500" lnSpcReduction="20000"/>
          </a:bodyPr>
          <a:lstStyle/>
          <a:p>
            <a:r>
              <a:rPr lang="en-US" strike="sngStrike" dirty="0"/>
              <a:t>Three</a:t>
            </a:r>
            <a:r>
              <a:rPr lang="en-US" dirty="0"/>
              <a:t> Four proof-of-concept implementations</a:t>
            </a:r>
          </a:p>
          <a:p>
            <a:pPr lvl="1"/>
            <a:r>
              <a:rPr lang="en-US" dirty="0"/>
              <a:t>Sockets, MX, Portals 3.3, Native SeaStar</a:t>
            </a:r>
          </a:p>
          <a:p>
            <a:r>
              <a:rPr lang="en-US" dirty="0"/>
              <a:t>Sockets</a:t>
            </a:r>
          </a:p>
          <a:p>
            <a:pPr lvl="1"/>
            <a:r>
              <a:rPr lang="en-US" dirty="0"/>
              <a:t>Uses UDP with one socket per </a:t>
            </a:r>
            <a:r>
              <a:rPr lang="en-US" dirty="0" smtClean="0"/>
              <a:t>endpoint, Implements </a:t>
            </a:r>
            <a:r>
              <a:rPr lang="en-US" dirty="0"/>
              <a:t>reliability when required</a:t>
            </a:r>
          </a:p>
          <a:p>
            <a:pPr lvl="1"/>
            <a:r>
              <a:rPr lang="en-US" dirty="0" smtClean="0"/>
              <a:t>Implements AM, RMA Write</a:t>
            </a:r>
          </a:p>
          <a:p>
            <a:r>
              <a:rPr lang="en-US" dirty="0" smtClean="0"/>
              <a:t>MX</a:t>
            </a:r>
            <a:endParaRPr lang="en-US" dirty="0"/>
          </a:p>
          <a:p>
            <a:pPr lvl="1"/>
            <a:r>
              <a:rPr lang="en-US" dirty="0"/>
              <a:t>Implements AM only</a:t>
            </a:r>
          </a:p>
          <a:p>
            <a:r>
              <a:rPr lang="en-US" dirty="0" smtClean="0"/>
              <a:t>Portals </a:t>
            </a:r>
            <a:r>
              <a:rPr lang="en-US" dirty="0"/>
              <a:t>3.3</a:t>
            </a:r>
          </a:p>
          <a:p>
            <a:pPr lvl="1"/>
            <a:r>
              <a:rPr lang="en-US" dirty="0"/>
              <a:t>Implements multiple endpoints using match bits</a:t>
            </a:r>
          </a:p>
          <a:p>
            <a:pPr lvl="1"/>
            <a:r>
              <a:rPr lang="en-US" dirty="0" smtClean="0"/>
              <a:t>Implements </a:t>
            </a:r>
            <a:r>
              <a:rPr lang="en-US" dirty="0"/>
              <a:t>AM, RMA Write, Read, and Fence</a:t>
            </a:r>
          </a:p>
          <a:p>
            <a:r>
              <a:rPr lang="en-US" dirty="0"/>
              <a:t>Native SeaStar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/>
              <a:t>Working on adding RMA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1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CCI/MX Performance</a:t>
            </a:r>
          </a:p>
        </p:txBody>
      </p:sp>
      <p:pic>
        <p:nvPicPr>
          <p:cNvPr id="3" name="Picture 2" descr="pingpong-latency-mx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pingpong-bw-m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92256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9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CCI/Portals Performance</a:t>
            </a:r>
          </a:p>
        </p:txBody>
      </p:sp>
      <p:pic>
        <p:nvPicPr>
          <p:cNvPr id="3" name="Picture 2" descr="pingpong-latency-portals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one-sided-latency-portals-overhea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2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ngpong-latency-portals-cci-native.pdf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640"/>
            <a:ext cx="8229600" cy="5029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242653" y="3310432"/>
            <a:ext cx="7200071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Native SeaStar Performance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0924" y="5792484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Caveats: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6686" y="5798702"/>
            <a:ext cx="6042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Portals provides matching and thread-safety</a:t>
            </a:r>
          </a:p>
          <a:p>
            <a:r>
              <a:rPr lang="en-US" dirty="0"/>
              <a:t>Portals running on CNL, not Catamount</a:t>
            </a:r>
          </a:p>
          <a:p>
            <a:r>
              <a:rPr lang="en-US" dirty="0"/>
              <a:t>CCI/SS may require progress thread</a:t>
            </a:r>
          </a:p>
        </p:txBody>
      </p:sp>
    </p:spTree>
    <p:extLst>
      <p:ext uri="{BB962C8B-B14F-4D97-AF65-F5344CB8AC3E}">
        <p14:creationId xmlns:p14="http://schemas.microsoft.com/office/powerpoint/2010/main" val="321459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888705"/>
          </a:xfrm>
        </p:spPr>
        <p:txBody>
          <a:bodyPr/>
          <a:lstStyle/>
          <a:p>
            <a:r>
              <a:rPr lang="en-US" dirty="0" smtClean="0"/>
              <a:t>Benefits of a common bridge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69413" y="1389869"/>
            <a:ext cx="4040188" cy="430887"/>
          </a:xfrm>
        </p:spPr>
        <p:txBody>
          <a:bodyPr/>
          <a:lstStyle/>
          <a:p>
            <a:r>
              <a:rPr lang="en-US" dirty="0" smtClean="0"/>
              <a:t>Application Developers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9413" y="1820756"/>
            <a:ext cx="4040188" cy="4414541"/>
          </a:xfrm>
        </p:spPr>
        <p:txBody>
          <a:bodyPr/>
          <a:lstStyle/>
          <a:p>
            <a:r>
              <a:rPr lang="en-US" dirty="0" smtClean="0"/>
              <a:t>Decrease complexity</a:t>
            </a:r>
          </a:p>
          <a:p>
            <a:r>
              <a:rPr lang="en-US" dirty="0"/>
              <a:t>Port once, run everywhere </a:t>
            </a:r>
          </a:p>
          <a:p>
            <a:r>
              <a:rPr lang="en-US" dirty="0" smtClean="0"/>
              <a:t>Encourage competition among vendors</a:t>
            </a:r>
          </a:p>
          <a:p>
            <a:pPr lvl="1"/>
            <a:r>
              <a:rPr lang="en-US" dirty="0" smtClean="0"/>
              <a:t>Fosters innovation </a:t>
            </a:r>
          </a:p>
          <a:p>
            <a:pPr lvl="1"/>
            <a:r>
              <a:rPr lang="en-US" dirty="0" smtClean="0"/>
              <a:t>Improves cost effectiveness</a:t>
            </a:r>
          </a:p>
          <a:p>
            <a:r>
              <a:rPr lang="en-US" dirty="0" smtClean="0"/>
              <a:t>Mitigates technical and business risk of single vendor solution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57238" y="1389869"/>
            <a:ext cx="4041775" cy="430887"/>
          </a:xfrm>
        </p:spPr>
        <p:txBody>
          <a:bodyPr/>
          <a:lstStyle/>
          <a:p>
            <a:r>
              <a:rPr lang="en-US" dirty="0" smtClean="0"/>
              <a:t>Network Technology Vendors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57238" y="1820756"/>
            <a:ext cx="4041775" cy="3913892"/>
          </a:xfrm>
        </p:spPr>
        <p:txBody>
          <a:bodyPr/>
          <a:lstStyle/>
          <a:p>
            <a:r>
              <a:rPr lang="en-US" dirty="0" smtClean="0"/>
              <a:t>Increases </a:t>
            </a:r>
            <a:r>
              <a:rPr lang="en-US" dirty="0"/>
              <a:t>total addressable </a:t>
            </a:r>
            <a:r>
              <a:rPr lang="en-US" dirty="0" smtClean="0"/>
              <a:t>market</a:t>
            </a:r>
          </a:p>
          <a:p>
            <a:pPr lvl="1"/>
            <a:r>
              <a:rPr lang="en-US" dirty="0" smtClean="0"/>
              <a:t>Deliver performance to the masses </a:t>
            </a:r>
          </a:p>
          <a:p>
            <a:r>
              <a:rPr lang="en-US" dirty="0" smtClean="0"/>
              <a:t>Ability </a:t>
            </a:r>
            <a:r>
              <a:rPr lang="en-US" dirty="0"/>
              <a:t>to expose innovation through a modern API</a:t>
            </a:r>
          </a:p>
          <a:p>
            <a:r>
              <a:rPr lang="en-US" dirty="0" smtClean="0"/>
              <a:t>Reduces costs </a:t>
            </a:r>
          </a:p>
          <a:p>
            <a:pPr lvl="1"/>
            <a:r>
              <a:rPr lang="en-US" dirty="0" smtClean="0"/>
              <a:t>Eliminate per application support </a:t>
            </a:r>
          </a:p>
          <a:p>
            <a:pPr lvl="1"/>
            <a:r>
              <a:rPr lang="en-US" dirty="0" smtClean="0"/>
              <a:t>Leverage community development of core API </a:t>
            </a:r>
          </a:p>
          <a:p>
            <a:pPr lvl="1"/>
            <a:r>
              <a:rPr lang="en-US" dirty="0" smtClean="0"/>
              <a:t>Enables an ecosystem</a:t>
            </a:r>
          </a:p>
        </p:txBody>
      </p:sp>
    </p:spTree>
    <p:extLst>
      <p:ext uri="{BB962C8B-B14F-4D97-AF65-F5344CB8AC3E}">
        <p14:creationId xmlns:p14="http://schemas.microsoft.com/office/powerpoint/2010/main" val="423987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877163"/>
          </a:xfrm>
        </p:spPr>
        <p:txBody>
          <a:bodyPr/>
          <a:lstStyle/>
          <a:p>
            <a:r>
              <a:rPr lang="en-US" dirty="0" smtClean="0"/>
              <a:t>Applications </a:t>
            </a:r>
            <a:r>
              <a:rPr lang="en-US" dirty="0"/>
              <a:t>are increasingly data-driven distributed services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72" y="836823"/>
            <a:ext cx="8229600" cy="570033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These applications may control only one  side of the pipe… </a:t>
            </a:r>
          </a:p>
          <a:p>
            <a:pPr lvl="1"/>
            <a:r>
              <a:rPr lang="en-US" dirty="0" smtClean="0"/>
              <a:t>Common language: IP on the wire, Socket interface on the host.</a:t>
            </a:r>
          </a:p>
          <a:p>
            <a:pPr lvl="1"/>
            <a:r>
              <a:rPr lang="en-US" dirty="0" smtClean="0"/>
              <a:t>Applications: web services, media delivery, trading exchange.</a:t>
            </a:r>
          </a:p>
          <a:p>
            <a:pPr lvl="1"/>
            <a:r>
              <a:rPr lang="en-US" dirty="0" smtClean="0"/>
              <a:t>Not going away, way too much legacy.</a:t>
            </a:r>
          </a:p>
          <a:p>
            <a:r>
              <a:rPr lang="en-US" dirty="0" smtClean="0"/>
              <a:t>Or both sides of the pipe</a:t>
            </a:r>
          </a:p>
          <a:p>
            <a:pPr lvl="1"/>
            <a:r>
              <a:rPr lang="en-US" dirty="0" smtClean="0"/>
              <a:t>No required wire protocol or programing interface.</a:t>
            </a:r>
          </a:p>
          <a:p>
            <a:pPr lvl="1"/>
            <a:r>
              <a:rPr lang="en-US" dirty="0" smtClean="0"/>
              <a:t>Applications: back-ends, database, storage</a:t>
            </a:r>
          </a:p>
          <a:p>
            <a:pPr lvl="2"/>
            <a:r>
              <a:rPr lang="en-US" dirty="0" smtClean="0"/>
              <a:t>Memcached, Big Table, Cassandra.</a:t>
            </a:r>
          </a:p>
          <a:p>
            <a:pPr lvl="1"/>
            <a:r>
              <a:rPr lang="en-US" dirty="0"/>
              <a:t>Socket interface hinders networking innovation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Many vendor-specific interfaces available (dead or alive).</a:t>
            </a:r>
          </a:p>
        </p:txBody>
      </p:sp>
    </p:spTree>
    <p:extLst>
      <p:ext uri="{BB962C8B-B14F-4D97-AF65-F5344CB8AC3E}">
        <p14:creationId xmlns:p14="http://schemas.microsoft.com/office/powerpoint/2010/main" val="285839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5769"/>
            <a:ext cx="8229600" cy="53623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Distributed apps need</a:t>
            </a:r>
          </a:p>
          <a:p>
            <a:pPr lvl="1"/>
            <a:r>
              <a:rPr lang="en-US" dirty="0"/>
              <a:t>Performance - low latency, high throughput</a:t>
            </a:r>
          </a:p>
          <a:p>
            <a:pPr lvl="1"/>
            <a:r>
              <a:rPr lang="en-US" dirty="0"/>
              <a:t>To support transient peers and to isolate peer failures</a:t>
            </a:r>
          </a:p>
          <a:p>
            <a:pPr lvl="1"/>
            <a:r>
              <a:rPr lang="en-US" dirty="0"/>
              <a:t>To support large numbers of peers with bounded resources</a:t>
            </a:r>
          </a:p>
          <a:p>
            <a:pPr lvl="1"/>
            <a:r>
              <a:rPr lang="en-US" dirty="0"/>
              <a:t>Portable, simple network interface</a:t>
            </a:r>
          </a:p>
          <a:p>
            <a:r>
              <a:rPr lang="en-US" dirty="0"/>
              <a:t>CCI aims to satisfy these needs</a:t>
            </a:r>
          </a:p>
          <a:p>
            <a:pPr lvl="1"/>
            <a:r>
              <a:rPr lang="en-US" dirty="0"/>
              <a:t>Uses endpoints to bound time and space resources</a:t>
            </a:r>
          </a:p>
          <a:p>
            <a:pPr lvl="1"/>
            <a:r>
              <a:rPr lang="en-US" dirty="0"/>
              <a:t>Uses connections to provide peer fault isolation</a:t>
            </a:r>
          </a:p>
          <a:p>
            <a:pPr lvl="1"/>
            <a:r>
              <a:rPr lang="en-US" dirty="0"/>
              <a:t>Uses low-overhead active messages for small/control messages</a:t>
            </a:r>
          </a:p>
          <a:p>
            <a:pPr lvl="1"/>
            <a:r>
              <a:rPr lang="en-US" dirty="0"/>
              <a:t>Uses RMA for bulk movement and zero-copy semantics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good performance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CCI Next steps</a:t>
            </a:r>
          </a:p>
          <a:p>
            <a:pPr lvl="1"/>
            <a:r>
              <a:rPr lang="en-US" dirty="0" smtClean="0"/>
              <a:t>Finish fleshing out TCP and native Portals implementations</a:t>
            </a:r>
          </a:p>
          <a:p>
            <a:pPr lvl="1"/>
            <a:r>
              <a:rPr lang="en-US" dirty="0" smtClean="0"/>
              <a:t>Work is underway to provide Cray GNI, IBM Blue Gene, and InfiniBand Verbs support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0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smtClean="0"/>
              <a:t>Call for participation!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25025"/>
            <a:ext cx="8229600" cy="4666918"/>
          </a:xfrm>
        </p:spPr>
        <p:txBody>
          <a:bodyPr/>
          <a:lstStyle/>
          <a:p>
            <a:r>
              <a:rPr lang="en-US" dirty="0" smtClean="0"/>
              <a:t>We are a bunch of engineers</a:t>
            </a:r>
          </a:p>
          <a:p>
            <a:pPr lvl="1"/>
            <a:r>
              <a:rPr lang="en-US" dirty="0" smtClean="0"/>
              <a:t>We don’t have a website</a:t>
            </a:r>
          </a:p>
          <a:p>
            <a:pPr lvl="1"/>
            <a:r>
              <a:rPr lang="en-US" dirty="0" smtClean="0"/>
              <a:t>We don’t have a logo</a:t>
            </a:r>
          </a:p>
          <a:p>
            <a:pPr lvl="1"/>
            <a:r>
              <a:rPr lang="en-US" dirty="0" smtClean="0"/>
              <a:t>We don’t have a glossy white-paper</a:t>
            </a:r>
          </a:p>
          <a:p>
            <a:pPr lvl="1"/>
            <a:r>
              <a:rPr lang="en-US" dirty="0" smtClean="0"/>
              <a:t>But… We do have deep expertise in communication libraries</a:t>
            </a:r>
          </a:p>
          <a:p>
            <a:r>
              <a:rPr lang="en-US" dirty="0" smtClean="0"/>
              <a:t>We also have a community development model</a:t>
            </a:r>
          </a:p>
          <a:p>
            <a:pPr lvl="1"/>
            <a:r>
              <a:rPr lang="en-US" dirty="0" smtClean="0"/>
              <a:t>Code is currently hosted on a private </a:t>
            </a:r>
            <a:r>
              <a:rPr lang="en-US" dirty="0" err="1" smtClean="0"/>
              <a:t>git</a:t>
            </a:r>
            <a:r>
              <a:rPr lang="en-US" dirty="0" smtClean="0"/>
              <a:t>-hub </a:t>
            </a:r>
          </a:p>
          <a:p>
            <a:pPr lvl="1"/>
            <a:r>
              <a:rPr lang="en-US" dirty="0" smtClean="0"/>
              <a:t>License model is BSD/Apache style license </a:t>
            </a:r>
          </a:p>
          <a:p>
            <a:pPr lvl="1"/>
            <a:r>
              <a:rPr lang="en-US" dirty="0" smtClean="0"/>
              <a:t>Contributor agreement is Apache style</a:t>
            </a:r>
          </a:p>
          <a:p>
            <a:r>
              <a:rPr lang="en-US" dirty="0" smtClean="0"/>
              <a:t>If you want to help contribute please contact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29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smtClean="0"/>
              <a:t>ATTIC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25025"/>
            <a:ext cx="8229600" cy="1054648"/>
          </a:xfrm>
        </p:spPr>
        <p:txBody>
          <a:bodyPr/>
          <a:lstStyle/>
          <a:p>
            <a:r>
              <a:rPr lang="en-US" dirty="0" smtClean="0"/>
              <a:t>This is all stuff we likely won’t 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756652"/>
          </a:xfrm>
        </p:spPr>
        <p:txBody>
          <a:bodyPr/>
          <a:lstStyle/>
          <a:p>
            <a:r>
              <a:rPr lang="en-US" dirty="0"/>
              <a:t>What do distributed applications need?</a:t>
            </a:r>
          </a:p>
          <a:p>
            <a:r>
              <a:rPr lang="en-US" dirty="0"/>
              <a:t>Current APIs</a:t>
            </a:r>
          </a:p>
          <a:p>
            <a:r>
              <a:rPr lang="en-US" dirty="0"/>
              <a:t>CCI Overview</a:t>
            </a:r>
          </a:p>
          <a:p>
            <a:r>
              <a:rPr lang="en-US" dirty="0"/>
              <a:t>Status and Evaluation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4561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Simplicity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595209"/>
              </p:ext>
            </p:extLst>
          </p:nvPr>
        </p:nvGraphicFramePr>
        <p:xfrm>
          <a:off x="457200" y="1344613"/>
          <a:ext cx="7772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 of Code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1,656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2,333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2,779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Sockets (TCP)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4,192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6,208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OpenIB (Verbs)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21,574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56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OFA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8701"/>
            <a:ext cx="8229600" cy="5315815"/>
          </a:xfrm>
        </p:spPr>
        <p:txBody>
          <a:bodyPr/>
          <a:lstStyle/>
          <a:p>
            <a:r>
              <a:rPr lang="en-US" sz="2600" dirty="0"/>
              <a:t>Based on earlier VIA spec</a:t>
            </a:r>
          </a:p>
          <a:p>
            <a:r>
              <a:rPr lang="en-US" sz="2600" dirty="0"/>
              <a:t>Does not specify API, just </a:t>
            </a:r>
            <a:r>
              <a:rPr lang="en-US" sz="2600" i="1" dirty="0"/>
              <a:t>Verbs</a:t>
            </a:r>
          </a:p>
          <a:p>
            <a:r>
              <a:rPr lang="en-US" sz="2600" dirty="0"/>
              <a:t>Multiple vendor APIs initially</a:t>
            </a:r>
          </a:p>
          <a:p>
            <a:r>
              <a:rPr lang="en-US" sz="2600" dirty="0"/>
              <a:t>Coalesced into Open-Fabrics Association (OFA)</a:t>
            </a:r>
          </a:p>
          <a:p>
            <a:r>
              <a:rPr lang="en-US" sz="2600" dirty="0"/>
              <a:t>Two-sided and one-sided</a:t>
            </a:r>
          </a:p>
          <a:p>
            <a:r>
              <a:rPr lang="en-US" sz="2600" dirty="0"/>
              <a:t>Always asynchronous</a:t>
            </a:r>
          </a:p>
          <a:p>
            <a:r>
              <a:rPr lang="en-US" sz="2600" dirty="0"/>
              <a:t>Reliable and unreliable</a:t>
            </a:r>
          </a:p>
          <a:p>
            <a:r>
              <a:rPr lang="en-US" sz="2600" dirty="0"/>
              <a:t>Connection and connectionless modes</a:t>
            </a:r>
          </a:p>
          <a:p>
            <a:r>
              <a:rPr lang="en-US" sz="2600" dirty="0"/>
              <a:t>Communication requires registered memory</a:t>
            </a:r>
          </a:p>
          <a:p>
            <a:r>
              <a:rPr lang="en-US" sz="2600" dirty="0"/>
              <a:t>Queue-Pair represents logical connection</a:t>
            </a:r>
          </a:p>
        </p:txBody>
      </p:sp>
    </p:spTree>
    <p:extLst>
      <p:ext uri="{BB962C8B-B14F-4D97-AF65-F5344CB8AC3E}">
        <p14:creationId xmlns:p14="http://schemas.microsoft.com/office/powerpoint/2010/main" val="31441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Portals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579441"/>
          </a:xfrm>
        </p:spPr>
        <p:txBody>
          <a:bodyPr/>
          <a:lstStyle/>
          <a:p>
            <a:r>
              <a:rPr lang="en-US" dirty="0"/>
              <a:t>One-sided (Put/Get)</a:t>
            </a:r>
          </a:p>
          <a:p>
            <a:r>
              <a:rPr lang="en-US" dirty="0"/>
              <a:t>Uses tags to steer messages to buffers</a:t>
            </a:r>
          </a:p>
          <a:p>
            <a:r>
              <a:rPr lang="en-US" dirty="0"/>
              <a:t>Connectionless</a:t>
            </a:r>
          </a:p>
          <a:p>
            <a:pPr lvl="1"/>
            <a:r>
              <a:rPr lang="en-US" dirty="0"/>
              <a:t>Underlying NALs maintain necessary connection state</a:t>
            </a:r>
          </a:p>
          <a:p>
            <a:r>
              <a:rPr lang="en-US" dirty="0"/>
              <a:t>Most commonly used on large HPC systems</a:t>
            </a:r>
          </a:p>
          <a:p>
            <a:r>
              <a:rPr lang="en-US" dirty="0"/>
              <a:t>Lustre distributed file system NAL, LNET, was originally based on Portals</a:t>
            </a:r>
          </a:p>
        </p:txBody>
      </p:sp>
    </p:spTree>
    <p:extLst>
      <p:ext uri="{BB962C8B-B14F-4D97-AF65-F5344CB8AC3E}">
        <p14:creationId xmlns:p14="http://schemas.microsoft.com/office/powerpoint/2010/main" val="348206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Myricom MX and Qlogic PSM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49423"/>
          </a:xfrm>
        </p:spPr>
        <p:txBody>
          <a:bodyPr/>
          <a:lstStyle/>
          <a:p>
            <a:r>
              <a:rPr lang="en-US" dirty="0"/>
              <a:t>Similar two-sided, matching API</a:t>
            </a:r>
          </a:p>
          <a:p>
            <a:pPr lvl="1"/>
            <a:r>
              <a:rPr lang="en-US" dirty="0"/>
              <a:t>Designed to support MPI</a:t>
            </a:r>
          </a:p>
          <a:p>
            <a:r>
              <a:rPr lang="en-US" dirty="0"/>
              <a:t>Eager for small messages</a:t>
            </a:r>
          </a:p>
          <a:p>
            <a:r>
              <a:rPr lang="en-US" dirty="0"/>
              <a:t>Zero-copy, rendezvous for large messages</a:t>
            </a:r>
          </a:p>
          <a:p>
            <a:r>
              <a:rPr lang="en-US" dirty="0"/>
              <a:t>Semi-connectionless</a:t>
            </a:r>
          </a:p>
          <a:p>
            <a:pPr lvl="1"/>
            <a:r>
              <a:rPr lang="en-US" dirty="0"/>
              <a:t>Target does accept connection requests</a:t>
            </a:r>
          </a:p>
          <a:p>
            <a:pPr lvl="1"/>
            <a:r>
              <a:rPr lang="en-US" dirty="0"/>
              <a:t>Sender connects before sending</a:t>
            </a:r>
          </a:p>
          <a:p>
            <a:r>
              <a:rPr lang="en-US" dirty="0"/>
              <a:t>Reliable, in-order matching with out-of-order completion (like MPI)</a:t>
            </a:r>
          </a:p>
        </p:txBody>
      </p:sp>
    </p:spTree>
    <p:extLst>
      <p:ext uri="{BB962C8B-B14F-4D97-AF65-F5344CB8AC3E}">
        <p14:creationId xmlns:p14="http://schemas.microsoft.com/office/powerpoint/2010/main" val="323201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IBM LAPI and DCMF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323986"/>
          </a:xfrm>
        </p:spPr>
        <p:txBody>
          <a:bodyPr/>
          <a:lstStyle/>
          <a:p>
            <a:r>
              <a:rPr lang="en-US" dirty="0"/>
              <a:t>Designed for RS-series and BlueGene P/Q</a:t>
            </a:r>
          </a:p>
          <a:p>
            <a:r>
              <a:rPr lang="en-US" dirty="0"/>
              <a:t>Some support outside of IBM exists</a:t>
            </a:r>
          </a:p>
          <a:p>
            <a:r>
              <a:rPr lang="en-US" dirty="0"/>
              <a:t>One-sided and two-sided</a:t>
            </a:r>
          </a:p>
          <a:p>
            <a:r>
              <a:rPr lang="en-US" dirty="0"/>
              <a:t>Contiguous and non-contiguous memory layout</a:t>
            </a:r>
          </a:p>
          <a:p>
            <a:r>
              <a:rPr lang="en-US" dirty="0"/>
              <a:t>Transparent link aggregation</a:t>
            </a:r>
          </a:p>
          <a:p>
            <a:r>
              <a:rPr lang="en-US" dirty="0"/>
              <a:t>DCMF supports ARMCI, GA, MPI, collectives</a:t>
            </a:r>
          </a:p>
        </p:txBody>
      </p:sp>
    </p:spTree>
    <p:extLst>
      <p:ext uri="{BB962C8B-B14F-4D97-AF65-F5344CB8AC3E}">
        <p14:creationId xmlns:p14="http://schemas.microsoft.com/office/powerpoint/2010/main" val="39933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880369"/>
          </a:xfrm>
        </p:spPr>
        <p:txBody>
          <a:bodyPr/>
          <a:lstStyle/>
          <a:p>
            <a:r>
              <a:rPr lang="en-US" dirty="0" smtClean="0"/>
              <a:t>What if </a:t>
            </a:r>
            <a:r>
              <a:rPr lang="en-US" dirty="0"/>
              <a:t>you control both sides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35789"/>
            <a:ext cx="8229600" cy="5561263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developers either:</a:t>
            </a:r>
          </a:p>
          <a:p>
            <a:pPr lvl="1"/>
            <a:r>
              <a:rPr lang="en-US" dirty="0" smtClean="0"/>
              <a:t>Stick with Sockets.</a:t>
            </a:r>
          </a:p>
          <a:p>
            <a:pPr lvl="2"/>
            <a:r>
              <a:rPr lang="en-US" dirty="0"/>
              <a:t>See substantially less benefit from current generation network </a:t>
            </a:r>
            <a:r>
              <a:rPr lang="en-US" dirty="0" smtClean="0"/>
              <a:t>technologies.</a:t>
            </a:r>
          </a:p>
          <a:p>
            <a:pPr lvl="1"/>
            <a:r>
              <a:rPr lang="en-US" dirty="0" smtClean="0"/>
              <a:t>Lock themselves with a vendor-specific interface.</a:t>
            </a:r>
          </a:p>
          <a:p>
            <a:pPr lvl="1"/>
            <a:r>
              <a:rPr lang="en-US" dirty="0" smtClean="0"/>
              <a:t>Support a number of different interfaces.</a:t>
            </a:r>
          </a:p>
          <a:p>
            <a:pPr lvl="2"/>
            <a:r>
              <a:rPr lang="en-US" dirty="0"/>
              <a:t>Requires deep expertise in multiple low-level network </a:t>
            </a:r>
            <a:r>
              <a:rPr lang="en-US" dirty="0" smtClean="0"/>
              <a:t>APIs</a:t>
            </a:r>
          </a:p>
          <a:p>
            <a:r>
              <a:rPr lang="en-US" dirty="0" smtClean="0"/>
              <a:t>Network vendors either:</a:t>
            </a:r>
          </a:p>
          <a:p>
            <a:pPr lvl="1"/>
            <a:r>
              <a:rPr lang="en-US" dirty="0" smtClean="0"/>
              <a:t>Port Sockets</a:t>
            </a:r>
            <a:r>
              <a:rPr lang="en-US" dirty="0"/>
              <a:t> </a:t>
            </a:r>
            <a:r>
              <a:rPr lang="en-US" dirty="0" smtClean="0"/>
              <a:t>on their low-level interface.</a:t>
            </a:r>
          </a:p>
          <a:p>
            <a:pPr lvl="2"/>
            <a:r>
              <a:rPr lang="en-US" dirty="0" smtClean="0"/>
              <a:t>Limited performance.</a:t>
            </a:r>
          </a:p>
          <a:p>
            <a:pPr lvl="1"/>
            <a:r>
              <a:rPr lang="en-US" dirty="0" smtClean="0"/>
              <a:t>Push their interface as the solution.</a:t>
            </a:r>
          </a:p>
          <a:p>
            <a:pPr lvl="2"/>
            <a:r>
              <a:rPr lang="en-US" dirty="0" smtClean="0"/>
              <a:t>Everybody loves a good lock-in.</a:t>
            </a:r>
          </a:p>
          <a:p>
            <a:pPr lvl="1"/>
            <a:r>
              <a:rPr lang="en-US" dirty="0" smtClean="0"/>
              <a:t>Support a number of different applications.</a:t>
            </a:r>
          </a:p>
          <a:p>
            <a:pPr lvl="2"/>
            <a:r>
              <a:rPr lang="en-US" dirty="0"/>
              <a:t>High support costs relative to potential </a:t>
            </a:r>
            <a:r>
              <a:rPr lang="en-US" dirty="0" smtClean="0"/>
              <a:t>revenue for niche applications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125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69474"/>
            <a:ext cx="8229600" cy="5523831"/>
          </a:xfrm>
        </p:spPr>
        <p:txBody>
          <a:bodyPr>
            <a:normAutofit/>
          </a:bodyPr>
          <a:lstStyle/>
          <a:p>
            <a:r>
              <a:rPr lang="en-US" dirty="0"/>
              <a:t>Most widely used</a:t>
            </a:r>
          </a:p>
          <a:p>
            <a:pPr lvl="1"/>
            <a:r>
              <a:rPr lang="en-US" dirty="0"/>
              <a:t>Simple API</a:t>
            </a:r>
          </a:p>
          <a:p>
            <a:pPr lvl="1"/>
            <a:r>
              <a:rPr lang="en-US" dirty="0"/>
              <a:t>Robustness (failure tolerant)</a:t>
            </a:r>
          </a:p>
          <a:p>
            <a:pPr lvl="1"/>
            <a:r>
              <a:rPr lang="en-US" dirty="0"/>
              <a:t>Implicit </a:t>
            </a:r>
            <a:r>
              <a:rPr lang="en-US" dirty="0" smtClean="0"/>
              <a:t>buffering</a:t>
            </a:r>
          </a:p>
          <a:p>
            <a:pPr lvl="1"/>
            <a:r>
              <a:rPr lang="en-US" dirty="0" smtClean="0"/>
              <a:t>Ubiquitous </a:t>
            </a:r>
            <a:endParaRPr lang="en-US" dirty="0"/>
          </a:p>
          <a:p>
            <a:r>
              <a:rPr lang="en-US" dirty="0" smtClean="0"/>
              <a:t>Unable to exploit many of the features of current-generation networking technologies </a:t>
            </a:r>
          </a:p>
          <a:p>
            <a:pPr lvl="1"/>
            <a:r>
              <a:rPr lang="en-US" dirty="0" smtClean="0"/>
              <a:t>Cannot support zero-copy</a:t>
            </a:r>
          </a:p>
          <a:p>
            <a:pPr lvl="1"/>
            <a:r>
              <a:rPr lang="en-US" dirty="0" smtClean="0"/>
              <a:t>Does not scale</a:t>
            </a:r>
          </a:p>
          <a:p>
            <a:pPr lvl="2"/>
            <a:r>
              <a:rPr lang="en-US" dirty="0" smtClean="0"/>
              <a:t>In time: linear polling or interrupts.</a:t>
            </a:r>
          </a:p>
          <a:p>
            <a:pPr lvl="2"/>
            <a:r>
              <a:rPr lang="en-US" dirty="0" smtClean="0"/>
              <a:t>In space: per socket resources.</a:t>
            </a:r>
          </a:p>
        </p:txBody>
      </p:sp>
    </p:spTree>
    <p:extLst>
      <p:ext uri="{BB962C8B-B14F-4D97-AF65-F5344CB8AC3E}">
        <p14:creationId xmlns:p14="http://schemas.microsoft.com/office/powerpoint/2010/main" val="393249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87928"/>
            <a:ext cx="8229600" cy="4976234"/>
          </a:xfrm>
          <a:ln>
            <a:noFill/>
          </a:ln>
        </p:spPr>
        <p:txBody>
          <a:bodyPr/>
          <a:lstStyle/>
          <a:p>
            <a:r>
              <a:rPr lang="en-US" sz="2400" dirty="0" smtClean="0"/>
              <a:t>Designed as a bridge between application developers’ and network vendors’ needs in the High Performance Computing market </a:t>
            </a:r>
          </a:p>
          <a:p>
            <a:pPr lvl="1"/>
            <a:r>
              <a:rPr lang="en-US" sz="2000" dirty="0" smtClean="0"/>
              <a:t>Standardization began nearly two decades  ago </a:t>
            </a:r>
            <a:endParaRPr lang="en-US" sz="2000" dirty="0"/>
          </a:p>
          <a:p>
            <a:r>
              <a:rPr lang="en-US" sz="2400" dirty="0" smtClean="0"/>
              <a:t>MPI is the de-facto standard in HPC, Why not elsewhere?</a:t>
            </a:r>
          </a:p>
          <a:p>
            <a:pPr lvl="1"/>
            <a:r>
              <a:rPr lang="en-US" sz="2000" dirty="0" smtClean="0"/>
              <a:t>High level of complexity </a:t>
            </a:r>
          </a:p>
          <a:p>
            <a:pPr lvl="2"/>
            <a:r>
              <a:rPr lang="en-US" dirty="0" smtClean="0"/>
              <a:t>200+ functions in MPI-1, 300+ in MPI-2</a:t>
            </a:r>
          </a:p>
          <a:p>
            <a:pPr lvl="1"/>
            <a:r>
              <a:rPr lang="en-US" sz="2000" dirty="0" smtClean="0"/>
              <a:t>Original standard ignored dynamic environments</a:t>
            </a:r>
          </a:p>
          <a:p>
            <a:pPr lvl="2"/>
            <a:r>
              <a:rPr lang="en-US" dirty="0" smtClean="0"/>
              <a:t>Added later but not widely adopted </a:t>
            </a:r>
            <a:endParaRPr lang="en-US" dirty="0"/>
          </a:p>
          <a:p>
            <a:pPr lvl="1"/>
            <a:r>
              <a:rPr lang="en-US" sz="2000" dirty="0" smtClean="0"/>
              <a:t>Rigid </a:t>
            </a:r>
            <a:r>
              <a:rPr lang="en-US" sz="2000" dirty="0"/>
              <a:t>fault </a:t>
            </a:r>
            <a:r>
              <a:rPr lang="en-US" sz="2000" dirty="0" smtClean="0"/>
              <a:t>model</a:t>
            </a:r>
          </a:p>
          <a:p>
            <a:pPr lvl="2"/>
            <a:r>
              <a:rPr lang="en-US" dirty="0" smtClean="0"/>
              <a:t>Common fault case is abort execution of entire distributed application </a:t>
            </a:r>
          </a:p>
          <a:p>
            <a:pPr lvl="2"/>
            <a:r>
              <a:rPr lang="en-US" dirty="0" smtClean="0"/>
              <a:t>Robust fault tolerance requires use of MPI dynamic process management (see above) </a:t>
            </a:r>
            <a:endParaRPr lang="en-US" dirty="0"/>
          </a:p>
          <a:p>
            <a:pPr lvl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9094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APIs abound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OFA </a:t>
            </a:r>
            <a:r>
              <a:rPr lang="en-US" dirty="0" smtClean="0"/>
              <a:t>Verbs </a:t>
            </a:r>
          </a:p>
          <a:p>
            <a:pPr lvl="1"/>
            <a:r>
              <a:rPr lang="en-US" dirty="0" smtClean="0"/>
              <a:t>High level of complexity, vendor lock-in is a concern</a:t>
            </a:r>
            <a:endParaRPr lang="en-US" dirty="0"/>
          </a:p>
          <a:p>
            <a:r>
              <a:rPr lang="en-US" dirty="0"/>
              <a:t>Cray/Sandia’s </a:t>
            </a:r>
            <a:r>
              <a:rPr lang="en-US" dirty="0" smtClean="0"/>
              <a:t>Portals</a:t>
            </a:r>
          </a:p>
          <a:p>
            <a:pPr lvl="1"/>
            <a:r>
              <a:rPr lang="en-US" dirty="0" smtClean="0"/>
              <a:t>Highly specialized interface targeted towards HPC (MPI, SHMEM, UPC)</a:t>
            </a:r>
            <a:endParaRPr lang="en-US" dirty="0"/>
          </a:p>
          <a:p>
            <a:r>
              <a:rPr lang="en-US" dirty="0"/>
              <a:t>Qlogics’s </a:t>
            </a:r>
            <a:r>
              <a:rPr lang="en-US" dirty="0" smtClean="0"/>
              <a:t>PSM</a:t>
            </a:r>
          </a:p>
          <a:p>
            <a:pPr lvl="1"/>
            <a:r>
              <a:rPr lang="en-US" dirty="0" smtClean="0"/>
              <a:t>Highly specialized interface targeted towards MPI </a:t>
            </a:r>
            <a:endParaRPr lang="en-US" dirty="0"/>
          </a:p>
          <a:p>
            <a:r>
              <a:rPr lang="en-US" dirty="0"/>
              <a:t>Myricom’s </a:t>
            </a:r>
            <a:r>
              <a:rPr lang="en-US" dirty="0" smtClean="0"/>
              <a:t>MX</a:t>
            </a:r>
          </a:p>
          <a:p>
            <a:pPr lvl="1"/>
            <a:r>
              <a:rPr lang="en-US" dirty="0"/>
              <a:t>Highly specialized interface targeted towards MPI </a:t>
            </a:r>
            <a:endParaRPr lang="en-US" dirty="0" smtClean="0"/>
          </a:p>
          <a:p>
            <a:r>
              <a:rPr lang="en-US" dirty="0"/>
              <a:t>IBM’s LAPI and DCMF</a:t>
            </a:r>
          </a:p>
          <a:p>
            <a:pPr lvl="1"/>
            <a:r>
              <a:rPr lang="en-US" dirty="0"/>
              <a:t>Limited support outside of IBM network </a:t>
            </a:r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DAPL</a:t>
            </a:r>
          </a:p>
          <a:p>
            <a:pPr lvl="1"/>
            <a:r>
              <a:rPr lang="en-US" dirty="0"/>
              <a:t>Limited support outside of </a:t>
            </a:r>
            <a:r>
              <a:rPr lang="en-US" dirty="0" err="1"/>
              <a:t>iWARP</a:t>
            </a:r>
            <a:r>
              <a:rPr lang="en-US" dirty="0"/>
              <a:t> capable devices </a:t>
            </a:r>
          </a:p>
          <a:p>
            <a:r>
              <a:rPr lang="en-US" dirty="0" smtClean="0"/>
              <a:t>LBL’s </a:t>
            </a:r>
            <a:r>
              <a:rPr lang="en-US" dirty="0" err="1"/>
              <a:t>GASnet</a:t>
            </a:r>
            <a:endParaRPr lang="en-US" dirty="0"/>
          </a:p>
          <a:p>
            <a:pPr lvl="1"/>
            <a:r>
              <a:rPr lang="en-US" dirty="0"/>
              <a:t>Designed specifically for the needs of UPC</a:t>
            </a:r>
          </a:p>
          <a:p>
            <a:r>
              <a:rPr lang="en-US" dirty="0" smtClean="0"/>
              <a:t>ARMCI</a:t>
            </a:r>
            <a:endParaRPr lang="en-US" dirty="0"/>
          </a:p>
          <a:p>
            <a:pPr lvl="1"/>
            <a:r>
              <a:rPr lang="en-US" dirty="0"/>
              <a:t>Designed specifically for the needs of Global Arrays</a:t>
            </a:r>
          </a:p>
          <a:p>
            <a:r>
              <a:rPr lang="en-US" dirty="0"/>
              <a:t>LNET</a:t>
            </a:r>
          </a:p>
          <a:p>
            <a:pPr lvl="1"/>
            <a:r>
              <a:rPr lang="en-US" dirty="0"/>
              <a:t> Designed specifically for the needs of </a:t>
            </a:r>
            <a:r>
              <a:rPr lang="en-US" dirty="0" err="1"/>
              <a:t>Lustre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BMI</a:t>
            </a:r>
          </a:p>
          <a:p>
            <a:pPr lvl="1"/>
            <a:r>
              <a:rPr lang="en-US" dirty="0" smtClean="0"/>
              <a:t>Designed specifically for the needs of PVFS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0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up the landscape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391859"/>
              </p:ext>
            </p:extLst>
          </p:nvPr>
        </p:nvGraphicFramePr>
        <p:xfrm>
          <a:off x="387851" y="1337118"/>
          <a:ext cx="8229600" cy="390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5066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Sockets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MPI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Specialized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APIs</a:t>
                      </a:r>
                      <a:endParaRPr lang="en-US" sz="2000" dirty="0"/>
                    </a:p>
                  </a:txBody>
                  <a:tcPr anchor="ctr"/>
                </a:tc>
              </a:tr>
              <a:tr h="6506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Portability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sz="2000" dirty="0"/>
                    </a:p>
                  </a:txBody>
                  <a:tcPr anchor="ctr"/>
                </a:tc>
              </a:tr>
              <a:tr h="6506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Simplicity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Varies</a:t>
                      </a:r>
                      <a:endParaRPr lang="en-US" sz="2000" dirty="0"/>
                    </a:p>
                  </a:txBody>
                  <a:tcPr anchor="ctr"/>
                </a:tc>
              </a:tr>
              <a:tr h="6506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Performance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</a:tr>
              <a:tr h="6506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Scalability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Varies</a:t>
                      </a:r>
                      <a:endParaRPr lang="en-US" sz="2000" dirty="0"/>
                    </a:p>
                  </a:txBody>
                  <a:tcPr anchor="ctr"/>
                </a:tc>
              </a:tr>
              <a:tr h="6506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Robustness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Varies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13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881" y="2803057"/>
            <a:ext cx="1343132" cy="13431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smtClean="0"/>
              <a:t>Bridging two communities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18" y="1547521"/>
            <a:ext cx="1171689" cy="7264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192" y="5726501"/>
            <a:ext cx="2974943" cy="93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174" y="1109543"/>
            <a:ext cx="1056231" cy="7581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3430" y="1305127"/>
            <a:ext cx="1900570" cy="10305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3911" y="1078862"/>
            <a:ext cx="1532822" cy="12825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9091" y="4116991"/>
            <a:ext cx="3171850" cy="1585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4200" y="4657237"/>
            <a:ext cx="1161010" cy="1109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8293" y="4657163"/>
            <a:ext cx="1068157" cy="1003699"/>
          </a:xfrm>
          <a:prstGeom prst="rect">
            <a:avLst/>
          </a:prstGeom>
        </p:spPr>
      </p:pic>
      <p:pic>
        <p:nvPicPr>
          <p:cNvPr id="17" name="Picture 16" descr="Fig4_5.jpg"/>
          <p:cNvPicPr/>
          <p:nvPr/>
        </p:nvPicPr>
        <p:blipFill>
          <a:blip r:embed="rId12"/>
          <a:stretch>
            <a:fillRect/>
          </a:stretch>
        </p:blipFill>
        <p:spPr>
          <a:xfrm>
            <a:off x="4057297" y="1182540"/>
            <a:ext cx="1700375" cy="12420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92578" y="5132392"/>
            <a:ext cx="1832126" cy="12461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4370" y="4934547"/>
            <a:ext cx="1067130" cy="1370965"/>
          </a:xfrm>
          <a:prstGeom prst="rect">
            <a:avLst/>
          </a:prstGeom>
        </p:spPr>
      </p:pic>
      <p:pic>
        <p:nvPicPr>
          <p:cNvPr id="21" name="Picture 20" descr="Gasifier_Ts_tn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3313811" y="1776492"/>
            <a:ext cx="872745" cy="87274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52547" y="2423476"/>
            <a:ext cx="255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Developers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97297" y="4225593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Networking Technology</a:t>
            </a:r>
          </a:p>
          <a:p>
            <a:pPr algn="ctr"/>
            <a:r>
              <a:rPr lang="en-US" dirty="0" smtClean="0"/>
              <a:t>Vendors</a:t>
            </a:r>
          </a:p>
        </p:txBody>
      </p:sp>
    </p:spTree>
    <p:extLst>
      <p:ext uri="{BB962C8B-B14F-4D97-AF65-F5344CB8AC3E}">
        <p14:creationId xmlns:p14="http://schemas.microsoft.com/office/powerpoint/2010/main" val="3055540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87954"/>
          </a:xfrm>
        </p:spPr>
        <p:txBody>
          <a:bodyPr/>
          <a:lstStyle/>
          <a:p>
            <a:r>
              <a:rPr lang="en-US" dirty="0" smtClean="0"/>
              <a:t>CCI </a:t>
            </a:r>
            <a:r>
              <a:rPr lang="en-US" dirty="0"/>
              <a:t>d</a:t>
            </a:r>
            <a:r>
              <a:rPr lang="en-US" dirty="0" smtClean="0"/>
              <a:t>esign goals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3" y="1002633"/>
            <a:ext cx="8676963" cy="55505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 smtClean="0"/>
              <a:t>Can leverage OS</a:t>
            </a:r>
            <a:r>
              <a:rPr lang="en-US" dirty="0"/>
              <a:t>-</a:t>
            </a:r>
            <a:r>
              <a:rPr lang="en-US" dirty="0" smtClean="0"/>
              <a:t>bypass, </a:t>
            </a:r>
            <a:r>
              <a:rPr lang="en-US" dirty="0"/>
              <a:t>zero-copy, one-sided, </a:t>
            </a:r>
            <a:r>
              <a:rPr lang="en-US" dirty="0" err="1" smtClean="0"/>
              <a:t>async</a:t>
            </a:r>
            <a:r>
              <a:rPr lang="en-US" dirty="0" smtClean="0"/>
              <a:t> ops.</a:t>
            </a:r>
          </a:p>
          <a:p>
            <a:r>
              <a:rPr lang="en-US" dirty="0" smtClean="0"/>
              <a:t>Portability</a:t>
            </a:r>
            <a:endParaRPr lang="en-US" dirty="0"/>
          </a:p>
          <a:p>
            <a:pPr lvl="1"/>
            <a:r>
              <a:rPr lang="en-US" dirty="0"/>
              <a:t>Developers have limited </a:t>
            </a:r>
            <a:r>
              <a:rPr lang="en-US" dirty="0" smtClean="0"/>
              <a:t>resources.</a:t>
            </a:r>
            <a:endParaRPr lang="en-US" dirty="0"/>
          </a:p>
          <a:p>
            <a:pPr lvl="1"/>
            <a:r>
              <a:rPr lang="en-US" dirty="0" smtClean="0"/>
              <a:t>Avoid </a:t>
            </a:r>
            <a:r>
              <a:rPr lang="en-US" dirty="0"/>
              <a:t>vendor lock-</a:t>
            </a:r>
            <a:r>
              <a:rPr lang="en-US" dirty="0" smtClean="0"/>
              <a:t>in through a vendor neutral API.</a:t>
            </a:r>
            <a:endParaRPr lang="en-US" dirty="0"/>
          </a:p>
          <a:p>
            <a:r>
              <a:rPr lang="en-US" dirty="0"/>
              <a:t>Simplicity</a:t>
            </a:r>
          </a:p>
          <a:p>
            <a:pPr lvl="1"/>
            <a:r>
              <a:rPr lang="en-US" dirty="0"/>
              <a:t>Must not be so complicated that only experts can use </a:t>
            </a:r>
            <a:r>
              <a:rPr lang="en-US" dirty="0" smtClean="0"/>
              <a:t>it.</a:t>
            </a:r>
            <a:endParaRPr lang="en-US" dirty="0"/>
          </a:p>
          <a:p>
            <a:pPr lvl="1"/>
            <a:r>
              <a:rPr lang="en-US" dirty="0" smtClean="0"/>
              <a:t>Complexity </a:t>
            </a:r>
            <a:r>
              <a:rPr lang="en-US" dirty="0"/>
              <a:t>tends to increase code size and maintenance </a:t>
            </a:r>
            <a:r>
              <a:rPr lang="en-US" dirty="0" smtClean="0"/>
              <a:t>cost</a:t>
            </a:r>
            <a:r>
              <a:rPr lang="en-US" dirty="0" smtClean="0"/>
              <a:t>.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 smtClean="0"/>
              <a:t>Dynamic process management: peers come and go – not statically known a priori.</a:t>
            </a:r>
          </a:p>
          <a:p>
            <a:pPr lvl="1"/>
            <a:r>
              <a:rPr lang="en-US" dirty="0" smtClean="0"/>
              <a:t>Time </a:t>
            </a:r>
            <a:r>
              <a:rPr lang="en-US" dirty="0"/>
              <a:t>(polling) and space (buffer) cannot grow linearly with number of peers.</a:t>
            </a:r>
          </a:p>
          <a:p>
            <a:r>
              <a:rPr lang="en-US" dirty="0"/>
              <a:t>Robustness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contain faults to a single peer (i.e. fault isolation)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7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LCF palatte">
      <a:dk1>
        <a:sysClr val="windowText" lastClr="000000"/>
      </a:dk1>
      <a:lt1>
        <a:sysClr val="window" lastClr="FFFFFF"/>
      </a:lt1>
      <a:dk2>
        <a:srgbClr val="00865C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865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4045</TotalTime>
  <Words>1783</Words>
  <Application>Microsoft Macintosh PowerPoint</Application>
  <PresentationFormat>On-screen Show (4:3)</PresentationFormat>
  <Paragraphs>338</Paragraphs>
  <Slides>28</Slides>
  <Notes>13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Theme</vt:lpstr>
      <vt:lpstr>CCI</vt:lpstr>
      <vt:lpstr>Applications are increasingly data-driven distributed services.</vt:lpstr>
      <vt:lpstr>What if you control both sides ? </vt:lpstr>
      <vt:lpstr>Sockets</vt:lpstr>
      <vt:lpstr>MPI</vt:lpstr>
      <vt:lpstr>Specialized APIs abound</vt:lpstr>
      <vt:lpstr>Summing up the landscape</vt:lpstr>
      <vt:lpstr>Bridging two communities </vt:lpstr>
      <vt:lpstr>CCI design goals </vt:lpstr>
      <vt:lpstr>CCI Overview</vt:lpstr>
      <vt:lpstr>CCI Endpoints</vt:lpstr>
      <vt:lpstr>CCI Connections</vt:lpstr>
      <vt:lpstr>Active Messages</vt:lpstr>
      <vt:lpstr>Remote Memory Access (RMA)</vt:lpstr>
      <vt:lpstr>Status and Evaluation</vt:lpstr>
      <vt:lpstr>CCI/MX Performance</vt:lpstr>
      <vt:lpstr>CCI/Portals Performance</vt:lpstr>
      <vt:lpstr>Native SeaStar Performance</vt:lpstr>
      <vt:lpstr>Benefits of a common bridge  </vt:lpstr>
      <vt:lpstr>Conclusion</vt:lpstr>
      <vt:lpstr>Call for participation!</vt:lpstr>
      <vt:lpstr>ATTIC</vt:lpstr>
      <vt:lpstr>Outline</vt:lpstr>
      <vt:lpstr>Simplicity Example</vt:lpstr>
      <vt:lpstr>OFA Verbs</vt:lpstr>
      <vt:lpstr>Portals</vt:lpstr>
      <vt:lpstr>Myricom MX and Qlogic PSM</vt:lpstr>
      <vt:lpstr>IBM LAPI and DCMF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Smith</dc:creator>
  <cp:lastModifiedBy>Galen Shipman</cp:lastModifiedBy>
  <cp:revision>425</cp:revision>
  <dcterms:created xsi:type="dcterms:W3CDTF">2010-07-19T14:06:27Z</dcterms:created>
  <dcterms:modified xsi:type="dcterms:W3CDTF">2011-08-25T05:08:48Z</dcterms:modified>
</cp:coreProperties>
</file>