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9"/>
  </p:notesMasterIdLst>
  <p:sldIdLst>
    <p:sldId id="275" r:id="rId2"/>
    <p:sldId id="276" r:id="rId3"/>
    <p:sldId id="277" r:id="rId4"/>
    <p:sldId id="300" r:id="rId5"/>
    <p:sldId id="301" r:id="rId6"/>
    <p:sldId id="30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3" autoAdjust="0"/>
    <p:restoredTop sz="86437" autoAdjust="0"/>
  </p:normalViewPr>
  <p:slideViewPr>
    <p:cSldViewPr snapToGrid="0" showGuides="1">
      <p:cViewPr>
        <p:scale>
          <a:sx n="130" d="100"/>
          <a:sy n="130" d="100"/>
        </p:scale>
        <p:origin x="-96" y="-96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  <p:pic>
        <p:nvPicPr>
          <p:cNvPr id="1027" name="Picture 3" descr="C:\Users\qjs\Desktop\OLCFlogoOfficial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6713" y="1950839"/>
            <a:ext cx="3919537" cy="10114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415498"/>
          </a:xfrm>
        </p:spPr>
        <p:txBody>
          <a:bodyPr/>
          <a:lstStyle/>
          <a:p>
            <a:r>
              <a:rPr lang="en-US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6442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Galen Shipman</a:t>
            </a:r>
          </a:p>
          <a:p>
            <a:pPr>
              <a:spcBef>
                <a:spcPts val="600"/>
              </a:spcBef>
            </a:pPr>
            <a:r>
              <a:rPr lang="en-US" sz="1600" b="0" dirty="0"/>
              <a:t>Technology Integration</a:t>
            </a:r>
            <a:endParaRPr lang="en-US" sz="1600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54265" y="1269451"/>
            <a:ext cx="2743200" cy="9987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Common</a:t>
            </a:r>
          </a:p>
          <a:p>
            <a:pPr>
              <a:spcBef>
                <a:spcPts val="600"/>
              </a:spcBef>
            </a:pPr>
            <a:r>
              <a:rPr lang="en-US" dirty="0"/>
              <a:t>Communication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584094"/>
          </a:xfrm>
        </p:spPr>
        <p:txBody>
          <a:bodyPr/>
          <a:lstStyle/>
          <a:p>
            <a:r>
              <a:rPr lang="en-US" dirty="0"/>
              <a:t>Point-to-point communication use two modes</a:t>
            </a:r>
          </a:p>
          <a:p>
            <a:pPr lvl="1"/>
            <a:r>
              <a:rPr lang="en-US" dirty="0"/>
              <a:t>Eager and Rendezvous</a:t>
            </a:r>
          </a:p>
          <a:p>
            <a:r>
              <a:rPr lang="en-US" dirty="0"/>
              <a:t>Each MPI switches modes at different sizes depending on the network being used</a:t>
            </a:r>
          </a:p>
          <a:p>
            <a:pPr lvl="1"/>
            <a:r>
              <a:rPr lang="en-US" dirty="0"/>
              <a:t>May be tunable, but users don’t want to tune</a:t>
            </a:r>
          </a:p>
          <a:p>
            <a:pPr lvl="1"/>
            <a:r>
              <a:rPr lang="en-US" dirty="0"/>
              <a:t>May lead to buffer overruns or OOM on the receiver</a:t>
            </a:r>
          </a:p>
          <a:p>
            <a:r>
              <a:rPr lang="en-US" dirty="0"/>
              <a:t>Does not specify underlying network protocol</a:t>
            </a:r>
          </a:p>
          <a:p>
            <a:r>
              <a:rPr lang="en-US" dirty="0"/>
              <a:t>Each MPI implements a NAL</a:t>
            </a:r>
          </a:p>
          <a:p>
            <a:r>
              <a:rPr lang="en-US" dirty="0"/>
              <a:t>Less mature than Sockets</a:t>
            </a:r>
          </a:p>
          <a:p>
            <a:r>
              <a:rPr lang="en-US" dirty="0"/>
              <a:t>Well-defined standard (but implementations vary)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871555"/>
          </a:xfrm>
        </p:spPr>
        <p:txBody>
          <a:bodyPr/>
          <a:lstStyle/>
          <a:p>
            <a:r>
              <a:rPr lang="en-US" dirty="0"/>
              <a:t>Rigid fault model</a:t>
            </a:r>
          </a:p>
          <a:p>
            <a:pPr lvl="1"/>
            <a:r>
              <a:rPr lang="en-US" dirty="0"/>
              <a:t>Default mode is all errors trigger abort</a:t>
            </a:r>
          </a:p>
          <a:p>
            <a:pPr lvl="1"/>
            <a:r>
              <a:rPr lang="en-US" dirty="0"/>
              <a:t>Optionally may have errors return</a:t>
            </a:r>
          </a:p>
          <a:p>
            <a:pPr lvl="2"/>
            <a:r>
              <a:rPr lang="en-US" dirty="0"/>
              <a:t>Not clear how to handle missing peers</a:t>
            </a:r>
          </a:p>
          <a:p>
            <a:r>
              <a:rPr lang="en-US" dirty="0"/>
              <a:t>Assumes reliable delivery</a:t>
            </a:r>
          </a:p>
          <a:p>
            <a:r>
              <a:rPr lang="en-US" dirty="0"/>
              <a:t>Requires ordered matching, but not ordered completion</a:t>
            </a:r>
          </a:p>
        </p:txBody>
      </p:sp>
    </p:spTree>
    <p:extLst>
      <p:ext uri="{BB962C8B-B14F-4D97-AF65-F5344CB8AC3E}">
        <p14:creationId xmlns:p14="http://schemas.microsoft.com/office/powerpoint/2010/main" val="416689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Specialized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58656"/>
          </a:xfrm>
        </p:spPr>
        <p:txBody>
          <a:bodyPr/>
          <a:lstStyle/>
          <a:p>
            <a:r>
              <a:rPr lang="en-US" dirty="0"/>
              <a:t>OFA Verbs</a:t>
            </a:r>
          </a:p>
          <a:p>
            <a:r>
              <a:rPr lang="en-US" dirty="0"/>
              <a:t>Cray/Sandia’s Portals</a:t>
            </a:r>
          </a:p>
          <a:p>
            <a:r>
              <a:rPr lang="en-US" dirty="0" err="1"/>
              <a:t>Qlogics’s</a:t>
            </a:r>
            <a:r>
              <a:rPr lang="en-US" dirty="0"/>
              <a:t> PSM</a:t>
            </a:r>
          </a:p>
          <a:p>
            <a:r>
              <a:rPr lang="en-US" dirty="0" err="1"/>
              <a:t>Myricom’s</a:t>
            </a:r>
            <a:r>
              <a:rPr lang="en-US" dirty="0"/>
              <a:t> MX</a:t>
            </a:r>
          </a:p>
          <a:p>
            <a:r>
              <a:rPr lang="en-US" dirty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r>
              <a:rPr lang="en-US" dirty="0"/>
              <a:t>DAPL</a:t>
            </a:r>
          </a:p>
          <a:p>
            <a:r>
              <a:rPr lang="en-US" dirty="0"/>
              <a:t>IBM’s LAPI and DCMF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 err="1"/>
              <a:t>Lustre</a:t>
            </a:r>
            <a:r>
              <a:rPr lang="en-US" dirty="0"/>
              <a:t> distributed </a:t>
            </a:r>
            <a:r>
              <a:rPr lang="en-US" dirty="0" err="1"/>
              <a:t>file system</a:t>
            </a:r>
            <a:r>
              <a:rPr lang="en-US" dirty="0"/>
              <a:t>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err="1"/>
              <a:t>Myricom</a:t>
            </a:r>
            <a:r>
              <a:rPr lang="en-US" dirty="0"/>
              <a:t> MX and </a:t>
            </a:r>
            <a:r>
              <a:rPr lang="en-US" dirty="0" err="1"/>
              <a:t>Qlogic</a:t>
            </a:r>
            <a:r>
              <a:rPr lang="en-US" dirty="0"/>
              <a:t>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</a:t>
            </a:r>
            <a:r>
              <a:rPr lang="en-US" dirty="0" err="1"/>
              <a:t>BlueGene</a:t>
            </a:r>
            <a:r>
              <a:rPr lang="en-US" dirty="0"/>
              <a:t>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</a:t>
            </a:r>
            <a:r>
              <a:rPr lang="en-US" dirty="0" err="1"/>
              <a:t>recv</a:t>
            </a:r>
            <a:r>
              <a:rPr lang="en-US" dirty="0"/>
              <a:t>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eventaully 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 (~120B/peer)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</a:t>
            </a:r>
            <a:r>
              <a:rPr lang="en-US" dirty="0"/>
              <a:t>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043158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</a:t>
            </a:r>
            <a:r>
              <a:rPr lang="en-US" dirty="0" err="1"/>
              <a:t>acks</a:t>
            </a:r>
            <a:r>
              <a:rPr lang="en-US" dirty="0"/>
              <a:t>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Unreliable only (working on reliability layer)</a:t>
            </a:r>
          </a:p>
          <a:p>
            <a:pPr lvl="1"/>
            <a:r>
              <a:rPr lang="en-US" dirty="0"/>
              <a:t>Working 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SeaStar</a:t>
            </a:r>
            <a:r>
              <a:rPr lang="en-US" dirty="0"/>
              <a:t> Performance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403530"/>
          </a:xfrm>
        </p:spPr>
        <p:txBody>
          <a:bodyPr/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/>
              <a:t>Can provide good performance</a:t>
            </a:r>
          </a:p>
          <a:p>
            <a:pPr lvl="1"/>
            <a:r>
              <a:rPr lang="en-US" dirty="0"/>
              <a:t>Simple API</a:t>
            </a:r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231927"/>
          </a:xfrm>
        </p:spPr>
        <p:txBody>
          <a:bodyPr/>
          <a:lstStyle/>
          <a:p>
            <a:r>
              <a:rPr lang="en-US" dirty="0"/>
              <a:t>Client-Server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File Systems such as NFS, Lustre</a:t>
            </a:r>
          </a:p>
          <a:p>
            <a:pPr lvl="1"/>
            <a:r>
              <a:rPr lang="en-US" dirty="0"/>
              <a:t>High Frequency Trading (HFT)</a:t>
            </a:r>
          </a:p>
          <a:p>
            <a:pPr lvl="1"/>
            <a:r>
              <a:rPr lang="en-US" dirty="0"/>
              <a:t>Media Streaming (IPTV)</a:t>
            </a:r>
            <a:endParaRPr lang="en-US" dirty="0"/>
          </a:p>
          <a:p>
            <a:r>
              <a:rPr lang="en-US" dirty="0"/>
              <a:t>Peer-to-peer</a:t>
            </a:r>
          </a:p>
          <a:p>
            <a:pPr lvl="1"/>
            <a:r>
              <a:rPr lang="en-US" dirty="0"/>
              <a:t>BigTable</a:t>
            </a:r>
          </a:p>
          <a:p>
            <a:pPr lvl="1"/>
            <a:r>
              <a:rPr lang="en-US" dirty="0"/>
              <a:t>Cassandra</a:t>
            </a:r>
          </a:p>
          <a:p>
            <a:r>
              <a:rPr lang="en-US" dirty="0"/>
              <a:t>HPC/MPI</a:t>
            </a:r>
          </a:p>
        </p:txBody>
      </p:sp>
    </p:spTree>
    <p:extLst>
      <p:ext uri="{BB962C8B-B14F-4D97-AF65-F5344CB8AC3E}">
        <p14:creationId xmlns:p14="http://schemas.microsoft.com/office/powerpoint/2010/main" val="29767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795911"/>
          </a:xfrm>
        </p:spPr>
        <p:txBody>
          <a:bodyPr/>
          <a:lstStyle/>
          <a:p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Peers come and go – not statically known a priori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Approaching 10^6 nodes and 10^9 cores</a:t>
            </a:r>
          </a:p>
          <a:p>
            <a:pPr lvl="1"/>
            <a:r>
              <a:rPr lang="en-US" dirty="0"/>
              <a:t>Time and space cannot grow linearly with number of peers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Failures increase with component count</a:t>
            </a:r>
          </a:p>
          <a:p>
            <a:pPr lvl="1"/>
            <a:r>
              <a:rPr lang="en-US" dirty="0"/>
              <a:t>Need to contain faults to a single peer (i.e. fault isolation)</a:t>
            </a:r>
          </a:p>
        </p:txBody>
      </p:sp>
    </p:spTree>
    <p:extLst>
      <p:ext uri="{BB962C8B-B14F-4D97-AF65-F5344CB8AC3E}">
        <p14:creationId xmlns:p14="http://schemas.microsoft.com/office/powerpoint/2010/main" val="6980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665892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OS-bypass, zero-copy, one-sided, asynchronous operations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resources</a:t>
            </a:r>
          </a:p>
          <a:p>
            <a:pPr lvl="1"/>
            <a:r>
              <a:rPr lang="en-US" dirty="0"/>
              <a:t>Provide common abstraction</a:t>
            </a:r>
          </a:p>
          <a:p>
            <a:pPr lvl="1"/>
            <a:r>
              <a:rPr lang="en-US" dirty="0"/>
              <a:t>Avoid vendor lock-in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it</a:t>
            </a:r>
          </a:p>
          <a:p>
            <a:pPr lvl="1"/>
            <a:r>
              <a:rPr lang="en-US" dirty="0"/>
              <a:t>Finding the right balance of functions</a:t>
            </a:r>
          </a:p>
          <a:p>
            <a:pPr lvl="1"/>
            <a:r>
              <a:rPr lang="en-US" dirty="0"/>
              <a:t>Complexity tends to increase code size and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OpenIB (Verbs)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Current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063950"/>
          </a:xfrm>
        </p:spPr>
        <p:txBody>
          <a:bodyPr/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buffering</a:t>
            </a:r>
          </a:p>
          <a:p>
            <a:r>
              <a:rPr lang="en-US" dirty="0"/>
              <a:t>Stream and datagram modes</a:t>
            </a:r>
          </a:p>
          <a:p>
            <a:r>
              <a:rPr lang="en-US" dirty="0"/>
              <a:t>Connected and connectionless modes</a:t>
            </a:r>
          </a:p>
          <a:p>
            <a:r>
              <a:rPr lang="en-US" dirty="0"/>
              <a:t>Client/server semantics for connected mode</a:t>
            </a:r>
          </a:p>
          <a:p>
            <a:r>
              <a:rPr lang="en-US" dirty="0"/>
              <a:t>Asynchrony via buffered sends and receives</a:t>
            </a:r>
          </a:p>
          <a:p>
            <a:pPr lvl="1"/>
            <a:r>
              <a:rPr lang="en-US" dirty="0"/>
              <a:t>Requires more CPU work which lowers throughput</a:t>
            </a:r>
          </a:p>
          <a:p>
            <a:r>
              <a:rPr lang="en-US" dirty="0"/>
              <a:t>SOCK_STREAM inherits TCP performance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229600" cy="5395809"/>
          </a:xfrm>
        </p:spPr>
        <p:txBody>
          <a:bodyPr/>
          <a:lstStyle/>
          <a:p>
            <a:r>
              <a:rPr lang="en-US" sz="2400" dirty="0"/>
              <a:t>Dominant interface in HPC</a:t>
            </a:r>
          </a:p>
          <a:p>
            <a:r>
              <a:rPr lang="en-US" sz="2400" dirty="0"/>
              <a:t>Provides scalability</a:t>
            </a:r>
          </a:p>
          <a:p>
            <a:r>
              <a:rPr lang="en-US" sz="2400" dirty="0"/>
              <a:t>Rich API (i.e. complicated)</a:t>
            </a:r>
          </a:p>
          <a:p>
            <a:r>
              <a:rPr lang="en-US" sz="2400" dirty="0"/>
              <a:t>Point-to-point, collective, and one-sided</a:t>
            </a:r>
          </a:p>
          <a:p>
            <a:r>
              <a:rPr lang="en-US" sz="2400" dirty="0"/>
              <a:t>Blocking and non-blocking</a:t>
            </a:r>
          </a:p>
          <a:p>
            <a:r>
              <a:rPr lang="en-US" sz="2400" dirty="0"/>
              <a:t>Synchronous, asynchronous, and ready modes</a:t>
            </a:r>
          </a:p>
          <a:p>
            <a:r>
              <a:rPr lang="en-US" sz="2400" dirty="0"/>
              <a:t>Uses communication groups (communicators)</a:t>
            </a:r>
          </a:p>
          <a:p>
            <a:pPr lvl="1"/>
            <a:r>
              <a:rPr lang="en-US" sz="2100" dirty="0"/>
              <a:t>May include all process or a subset of processes</a:t>
            </a:r>
          </a:p>
          <a:p>
            <a:r>
              <a:rPr lang="en-US" sz="2400" dirty="0"/>
              <a:t>Does provide a notion of dynamic process management</a:t>
            </a:r>
          </a:p>
          <a:p>
            <a:pPr lvl="1"/>
            <a:r>
              <a:rPr lang="en-US" sz="2100" dirty="0" err="1"/>
              <a:t>Accept</a:t>
            </a:r>
            <a:r>
              <a:rPr lang="en-US" sz="2100" dirty="0"/>
              <a:t>(), </a:t>
            </a:r>
            <a:r>
              <a:rPr lang="en-US" sz="2100" dirty="0" err="1"/>
              <a:t>Connect</a:t>
            </a:r>
            <a:r>
              <a:rPr lang="en-US" sz="2100" dirty="0"/>
              <a:t>() immature, infrequently provided, and much less used</a:t>
            </a:r>
          </a:p>
          <a:p>
            <a:pPr lvl="1"/>
            <a:r>
              <a:rPr lang="en-US" sz="2100" dirty="0"/>
              <a:t>Imposes high overhead, not </a:t>
            </a:r>
            <a:r>
              <a:rPr lang="en-US" sz="2100" dirty="0" err="1"/>
              <a:t>performant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</TotalTime>
  <Words>1167</Words>
  <Application>Microsoft Macintosh PowerPoint</Application>
  <PresentationFormat>On-screen Show (4:3)</PresentationFormat>
  <Paragraphs>235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Theme</vt:lpstr>
      <vt:lpstr>CCI</vt:lpstr>
      <vt:lpstr>Outline</vt:lpstr>
      <vt:lpstr>Distributed application types</vt:lpstr>
      <vt:lpstr>Distributed application needs</vt:lpstr>
      <vt:lpstr>Distributed application needs</vt:lpstr>
      <vt:lpstr>Simplicity Example</vt:lpstr>
      <vt:lpstr>Current APIs</vt:lpstr>
      <vt:lpstr>Sockets</vt:lpstr>
      <vt:lpstr>MPI</vt:lpstr>
      <vt:lpstr>MPI</vt:lpstr>
      <vt:lpstr>MPI</vt:lpstr>
      <vt:lpstr>Specialized APIs</vt:lpstr>
      <vt:lpstr>OFA Verbs</vt:lpstr>
      <vt:lpstr>Portals</vt:lpstr>
      <vt:lpstr>Myricom MX and Qlogic PSM</vt:lpstr>
      <vt:lpstr>IBM LAPI and DCMF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Atchley, Edward S.</cp:lastModifiedBy>
  <cp:revision>234</cp:revision>
  <dcterms:created xsi:type="dcterms:W3CDTF">2010-07-19T14:06:27Z</dcterms:created>
  <dcterms:modified xsi:type="dcterms:W3CDTF">2011-08-22T18:03:29Z</dcterms:modified>
</cp:coreProperties>
</file>