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31"/>
  </p:notesMasterIdLst>
  <p:handoutMasterIdLst>
    <p:handoutMasterId r:id="rId32"/>
  </p:handoutMasterIdLst>
  <p:sldIdLst>
    <p:sldId id="275" r:id="rId2"/>
    <p:sldId id="303" r:id="rId3"/>
    <p:sldId id="304" r:id="rId4"/>
    <p:sldId id="300" r:id="rId5"/>
    <p:sldId id="301" r:id="rId6"/>
    <p:sldId id="279" r:id="rId7"/>
    <p:sldId id="280" r:id="rId8"/>
    <p:sldId id="281" r:id="rId9"/>
    <p:sldId id="282" r:id="rId10"/>
    <p:sldId id="283" r:id="rId11"/>
    <p:sldId id="284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5" r:id="rId24"/>
    <p:sldId id="276" r:id="rId25"/>
    <p:sldId id="302" r:id="rId26"/>
    <p:sldId id="285" r:id="rId27"/>
    <p:sldId id="286" r:id="rId28"/>
    <p:sldId id="287" r:id="rId29"/>
    <p:sldId id="288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3D5"/>
    <a:srgbClr val="008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3" autoAdjust="0"/>
    <p:restoredTop sz="90735" autoAdjust="0"/>
  </p:normalViewPr>
  <p:slideViewPr>
    <p:cSldViewPr snapToGrid="0" showGuides="1">
      <p:cViewPr varScale="1">
        <p:scale>
          <a:sx n="100" d="100"/>
          <a:sy n="100" d="100"/>
        </p:scale>
        <p:origin x="-232" y="-112"/>
      </p:cViewPr>
      <p:guideLst>
        <p:guide orient="horz" pos="144"/>
        <p:guide pos="144"/>
      </p:guideLst>
    </p:cSldViewPr>
  </p:slideViewPr>
  <p:outlineViewPr>
    <p:cViewPr>
      <p:scale>
        <a:sx n="33" d="100"/>
        <a:sy n="33" d="100"/>
      </p:scale>
      <p:origin x="0" y="1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0C00C-D5EF-1542-A8A4-E1D7EA8D797B}" type="datetimeFigureOut">
              <a:rPr lang="en-US" smtClean="0"/>
              <a:t>8/23/11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C1400-1723-8F4C-B800-2889E05C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29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7BF42-67CC-4FB8-9955-9A9591B56F2B}" type="datetimeFigureOut">
              <a:rPr lang="en-US" smtClean="0"/>
              <a:pPr/>
              <a:t>8/23/11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88623-9414-4A4F-B728-DDF491331B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3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would stick</a:t>
            </a:r>
            <a:r>
              <a:rPr lang="en-US" baseline="0" dirty="0" smtClean="0"/>
              <a:t> to one slide for Socket an one for MPI, focusing on semantic differences. I would not present the various specialized ones, just one to show the semantic differences (matching, </a:t>
            </a:r>
            <a:r>
              <a:rPr lang="en-US" baseline="0" dirty="0" err="1" smtClean="0"/>
              <a:t>etc</a:t>
            </a:r>
            <a:r>
              <a:rPr lang="en-US" baseline="0" smtClean="0"/>
              <a:t>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8623-9414-4A4F-B728-DDF491331B9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8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6593" y="817312"/>
            <a:ext cx="4325007" cy="720197"/>
          </a:xfrm>
        </p:spPr>
        <p:txBody>
          <a:bodyPr wrap="square">
            <a:spAutoFit/>
          </a:bodyPr>
          <a:lstStyle>
            <a:lvl1pPr algn="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0" y="3061150"/>
            <a:ext cx="2743200" cy="590931"/>
          </a:xfrm>
        </p:spPr>
        <p:txBody>
          <a:bodyPr wrap="square">
            <a:spAutoFit/>
          </a:bodyPr>
          <a:lstStyle>
            <a:lvl1pPr marL="0" indent="0" algn="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2" name="Picture 11" descr="New_DOE_Logo_White_060208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17761" y="6317845"/>
            <a:ext cx="1733318" cy="419943"/>
          </a:xfrm>
          <a:prstGeom prst="rect">
            <a:avLst/>
          </a:prstGeom>
        </p:spPr>
      </p:pic>
      <p:pic>
        <p:nvPicPr>
          <p:cNvPr id="16" name="Picture 15" descr="ORNL leaf managed by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>
          <a:xfrm>
            <a:off x="5905783" y="6240782"/>
            <a:ext cx="3230334" cy="5383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5025"/>
            <a:ext cx="8229600" cy="20241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563" y="12949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563" y="12949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413" y="11809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13" y="182075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238" y="11809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238" y="182075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847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04" y="1344823"/>
            <a:ext cx="8229600" cy="202414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Content Placeholder 10" descr="ORNL emboss_2.png"/>
          <p:cNvPicPr>
            <a:picLocks noChangeAspect="1"/>
          </p:cNvPicPr>
          <p:nvPr userDrawn="1"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214598" y="6353175"/>
            <a:ext cx="89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 flipH="1">
            <a:off x="103414" y="6604907"/>
            <a:ext cx="457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 eaLnBrk="1" hangingPunct="1">
              <a:lnSpc>
                <a:spcPct val="90000"/>
              </a:lnSpc>
              <a:tabLst>
                <a:tab pos="230188" algn="l"/>
              </a:tabLst>
              <a:defRPr/>
            </a:pPr>
            <a:fld id="{5090E27C-CA13-484A-97F4-0144A35C19E2}" type="slidenum">
              <a:rPr 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l" defTabSz="173038" eaLnBrk="1" hangingPunct="1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 descr="C:\Users\qjs\Desktop\OLCF Official\OLCF PPT Logos\OLCF PPT footFINAL.png"/>
          <p:cNvPicPr>
            <a:picLocks noChangeAspect="1" noChangeArrowheads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323560" y="6554787"/>
            <a:ext cx="1353522" cy="2651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9" r:id="rId3"/>
    <p:sldLayoutId id="2147483920" r:id="rId4"/>
    <p:sldLayoutId id="2147483921" r:id="rId5"/>
    <p:sldLayoutId id="2147483853" r:id="rId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kern="1200">
          <a:solidFill>
            <a:schemeClr val="tx1">
              <a:lumMod val="75000"/>
              <a:lumOff val="25000"/>
            </a:schemeClr>
          </a:solidFill>
          <a:latin typeface="Arial Black" pitchFamily="34" charset="0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90000"/>
        </a:lnSpc>
        <a:spcBef>
          <a:spcPts val="14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1pPr>
      <a:lvl2pPr marL="625475" indent="-2794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4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2pPr>
      <a:lvl3pPr marL="914400" indent="-2301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3pPr>
      <a:lvl4pPr marL="1144588" indent="-17303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4pPr>
      <a:lvl5pPr marL="1482725" indent="-22225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1800" b="0" kern="1200">
          <a:solidFill>
            <a:schemeClr val="tx1">
              <a:lumMod val="75000"/>
              <a:lumOff val="25000"/>
            </a:schemeClr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83101"/>
            <a:ext cx="9144000" cy="577081"/>
          </a:xfrm>
        </p:spPr>
        <p:txBody>
          <a:bodyPr/>
          <a:lstStyle/>
          <a:p>
            <a:pPr algn="ctr"/>
            <a:r>
              <a:rPr lang="en-US" sz="3600" dirty="0"/>
              <a:t>CCI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158" y="2496969"/>
            <a:ext cx="6844632" cy="3344505"/>
          </a:xfrm>
        </p:spPr>
        <p:txBody>
          <a:bodyPr/>
          <a:lstStyle/>
          <a:p>
            <a:pPr algn="ctr">
              <a:lnSpc>
                <a:spcPct val="50000"/>
              </a:lnSpc>
            </a:pPr>
            <a:r>
              <a:rPr lang="en-US" sz="1600" b="0" dirty="0"/>
              <a:t>Scott </a:t>
            </a:r>
            <a:r>
              <a:rPr lang="en-US" sz="1600" b="0" dirty="0" err="1" smtClean="0"/>
              <a:t>Atchley</a:t>
            </a:r>
            <a:r>
              <a:rPr lang="en-US" sz="1600" b="0" dirty="0" smtClean="0"/>
              <a:t>, </a:t>
            </a:r>
            <a:r>
              <a:rPr lang="en-US" sz="1600" b="0" dirty="0"/>
              <a:t>David </a:t>
            </a:r>
            <a:r>
              <a:rPr lang="en-US" sz="1600" b="0" dirty="0" err="1" smtClean="0"/>
              <a:t>Dillow</a:t>
            </a:r>
            <a:r>
              <a:rPr lang="en-US" sz="1600" b="0" dirty="0" smtClean="0"/>
              <a:t>, </a:t>
            </a:r>
            <a:r>
              <a:rPr lang="en-US" sz="1600" b="0" dirty="0"/>
              <a:t>Galen </a:t>
            </a:r>
            <a:r>
              <a:rPr lang="en-US" sz="1600" b="0" dirty="0" smtClean="0"/>
              <a:t>Shipman</a:t>
            </a:r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Oak Ridge National Laboratory</a:t>
            </a:r>
          </a:p>
          <a:p>
            <a:pPr algn="ctr">
              <a:lnSpc>
                <a:spcPct val="50000"/>
              </a:lnSpc>
            </a:pPr>
            <a:r>
              <a:rPr lang="en-US" sz="1600" b="0" dirty="0" smtClean="0"/>
              <a:t>Patrick </a:t>
            </a:r>
            <a:r>
              <a:rPr lang="en-US" sz="1600" b="0" dirty="0" err="1" smtClean="0"/>
              <a:t>Geoffray</a:t>
            </a:r>
            <a:endParaRPr lang="en-US" sz="1600" b="0" dirty="0" smtClean="0"/>
          </a:p>
          <a:p>
            <a:pPr algn="ctr">
              <a:lnSpc>
                <a:spcPct val="50000"/>
              </a:lnSpc>
            </a:pPr>
            <a:r>
              <a:rPr lang="en-US" sz="1600" b="0" i="1" dirty="0" err="1" smtClean="0"/>
              <a:t>Myricom</a:t>
            </a:r>
            <a:endParaRPr lang="en-US" sz="1600" b="0" i="1" dirty="0" smtClean="0"/>
          </a:p>
          <a:p>
            <a:pPr algn="ctr">
              <a:lnSpc>
                <a:spcPct val="50000"/>
              </a:lnSpc>
            </a:pPr>
            <a:r>
              <a:rPr lang="en-US" sz="1600" b="0" dirty="0" smtClean="0"/>
              <a:t>Jeffrey </a:t>
            </a:r>
            <a:r>
              <a:rPr lang="en-US" sz="1600" b="0" dirty="0" err="1" smtClean="0"/>
              <a:t>Squyres</a:t>
            </a:r>
            <a:endParaRPr lang="en-US" sz="1600" b="0" dirty="0" smtClean="0"/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Cisco Systems, Inc.</a:t>
            </a:r>
          </a:p>
          <a:p>
            <a:pPr algn="ctr">
              <a:lnSpc>
                <a:spcPct val="50000"/>
              </a:lnSpc>
            </a:pPr>
            <a:r>
              <a:rPr lang="en-US" sz="1600" b="0" dirty="0"/>
              <a:t>George </a:t>
            </a:r>
            <a:r>
              <a:rPr lang="en-US" sz="1600" b="0" dirty="0" err="1" smtClean="0"/>
              <a:t>Bosilca</a:t>
            </a:r>
            <a:endParaRPr lang="en-US" sz="1600" b="0" dirty="0" smtClean="0"/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University of Tennessee</a:t>
            </a:r>
          </a:p>
          <a:p>
            <a:pPr algn="ctr">
              <a:lnSpc>
                <a:spcPct val="50000"/>
              </a:lnSpc>
            </a:pPr>
            <a:r>
              <a:rPr lang="en-US" sz="1600" b="0" dirty="0" smtClean="0"/>
              <a:t>Ronald </a:t>
            </a:r>
            <a:r>
              <a:rPr lang="en-US" sz="1600" b="0" dirty="0" err="1" smtClean="0"/>
              <a:t>Minnich</a:t>
            </a:r>
            <a:endParaRPr lang="en-US" sz="1600" b="0" dirty="0" smtClean="0"/>
          </a:p>
          <a:p>
            <a:pPr algn="ctr">
              <a:lnSpc>
                <a:spcPct val="50000"/>
              </a:lnSpc>
            </a:pPr>
            <a:r>
              <a:rPr lang="en-US" sz="1600" b="0" i="1" dirty="0" smtClean="0"/>
              <a:t>Sandia National Laboratories, Livermore</a:t>
            </a:r>
          </a:p>
          <a:p>
            <a:pPr algn="ctr"/>
            <a:endParaRPr lang="en-US" sz="1600" b="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114842" y="1162504"/>
            <a:ext cx="2928202" cy="9987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dirty="0" smtClean="0"/>
              <a:t>Common</a:t>
            </a:r>
            <a:endParaRPr lang="en-US" dirty="0"/>
          </a:p>
          <a:p>
            <a:pPr algn="ctr">
              <a:spcBef>
                <a:spcPts val="600"/>
              </a:spcBef>
            </a:pPr>
            <a:r>
              <a:rPr lang="en-US" dirty="0"/>
              <a:t>Communication</a:t>
            </a:r>
          </a:p>
          <a:p>
            <a:pPr algn="ctr">
              <a:spcBef>
                <a:spcPts val="600"/>
              </a:spcBef>
            </a:pPr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20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871555"/>
          </a:xfrm>
        </p:spPr>
        <p:txBody>
          <a:bodyPr/>
          <a:lstStyle/>
          <a:p>
            <a:r>
              <a:rPr lang="en-US" dirty="0"/>
              <a:t>Rigid fault model</a:t>
            </a:r>
          </a:p>
          <a:p>
            <a:pPr lvl="1"/>
            <a:r>
              <a:rPr lang="en-US" dirty="0"/>
              <a:t>Default mode is all errors trigger abort</a:t>
            </a:r>
          </a:p>
          <a:p>
            <a:pPr lvl="1"/>
            <a:r>
              <a:rPr lang="en-US" dirty="0"/>
              <a:t>Optionally may have errors return</a:t>
            </a:r>
          </a:p>
          <a:p>
            <a:pPr lvl="2"/>
            <a:r>
              <a:rPr lang="en-US" dirty="0"/>
              <a:t>Not clear how to handle missing </a:t>
            </a:r>
            <a:r>
              <a:rPr lang="en-US" dirty="0" smtClean="0"/>
              <a:t>peers</a:t>
            </a:r>
            <a:endParaRPr lang="en-US" dirty="0"/>
          </a:p>
          <a:p>
            <a:r>
              <a:rPr lang="en-US" dirty="0"/>
              <a:t>Assumes reliable delivery</a:t>
            </a:r>
          </a:p>
          <a:p>
            <a:r>
              <a:rPr lang="en-US" dirty="0"/>
              <a:t>Requires ordered matching, but not ordered completion</a:t>
            </a:r>
          </a:p>
        </p:txBody>
      </p:sp>
    </p:spTree>
    <p:extLst>
      <p:ext uri="{BB962C8B-B14F-4D97-AF65-F5344CB8AC3E}">
        <p14:creationId xmlns:p14="http://schemas.microsoft.com/office/powerpoint/2010/main" val="416689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Specialized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27100"/>
            <a:ext cx="8229600" cy="54482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OFA </a:t>
            </a:r>
            <a:r>
              <a:rPr lang="en-US" dirty="0" smtClean="0"/>
              <a:t>Verbs </a:t>
            </a:r>
          </a:p>
          <a:p>
            <a:pPr lvl="1"/>
            <a:r>
              <a:rPr lang="en-US" dirty="0" smtClean="0"/>
              <a:t>High level of complexity, vendor lock-in is a concern</a:t>
            </a:r>
            <a:endParaRPr lang="en-US" dirty="0"/>
          </a:p>
          <a:p>
            <a:r>
              <a:rPr lang="en-US" dirty="0"/>
              <a:t>Cray/Sandia’s </a:t>
            </a:r>
            <a:r>
              <a:rPr lang="en-US" dirty="0" smtClean="0"/>
              <a:t>Portals</a:t>
            </a:r>
          </a:p>
          <a:p>
            <a:pPr lvl="1"/>
            <a:r>
              <a:rPr lang="en-US" dirty="0" smtClean="0"/>
              <a:t>Highly specialized interface targeted towards HPC (MPI, SHMEM, UPC)</a:t>
            </a:r>
            <a:endParaRPr lang="en-US" dirty="0"/>
          </a:p>
          <a:p>
            <a:r>
              <a:rPr lang="en-US" dirty="0" err="1"/>
              <a:t>Qlogics’s</a:t>
            </a:r>
            <a:r>
              <a:rPr lang="en-US" dirty="0"/>
              <a:t> </a:t>
            </a:r>
            <a:r>
              <a:rPr lang="en-US" dirty="0" smtClean="0"/>
              <a:t>PSM</a:t>
            </a:r>
          </a:p>
          <a:p>
            <a:pPr lvl="1"/>
            <a:r>
              <a:rPr lang="en-US" dirty="0" smtClean="0"/>
              <a:t>Highly specialized interface targeted towards MPI </a:t>
            </a:r>
            <a:endParaRPr lang="en-US" dirty="0"/>
          </a:p>
          <a:p>
            <a:r>
              <a:rPr lang="en-US" dirty="0" err="1"/>
              <a:t>Myricom’s</a:t>
            </a:r>
            <a:r>
              <a:rPr lang="en-US" dirty="0"/>
              <a:t> </a:t>
            </a:r>
            <a:r>
              <a:rPr lang="en-US" dirty="0" smtClean="0"/>
              <a:t>MX</a:t>
            </a:r>
          </a:p>
          <a:p>
            <a:pPr lvl="1"/>
            <a:r>
              <a:rPr lang="en-US" dirty="0"/>
              <a:t>Highly specialized interface targeted towards MPI </a:t>
            </a:r>
            <a:endParaRPr lang="en-US" dirty="0" smtClean="0"/>
          </a:p>
          <a:p>
            <a:r>
              <a:rPr lang="en-US" dirty="0" err="1" smtClean="0"/>
              <a:t>Mellanox’s</a:t>
            </a:r>
            <a:r>
              <a:rPr lang="en-US" dirty="0" smtClean="0"/>
              <a:t> MXM (unreleased)</a:t>
            </a:r>
          </a:p>
          <a:p>
            <a:pPr lvl="1"/>
            <a:r>
              <a:rPr lang="en-US" dirty="0" smtClean="0"/>
              <a:t>Likely targeted towards MPI </a:t>
            </a:r>
            <a:endParaRPr lang="en-US" dirty="0"/>
          </a:p>
          <a:p>
            <a:r>
              <a:rPr lang="en-US" dirty="0"/>
              <a:t>LBL’s </a:t>
            </a:r>
            <a:r>
              <a:rPr lang="en-US" dirty="0" err="1" smtClean="0"/>
              <a:t>GASnet</a:t>
            </a:r>
            <a:endParaRPr lang="en-US" dirty="0" smtClean="0"/>
          </a:p>
          <a:p>
            <a:pPr lvl="1"/>
            <a:r>
              <a:rPr lang="en-US" dirty="0" smtClean="0"/>
              <a:t>Designed specifically for the needs of UPC </a:t>
            </a:r>
            <a:endParaRPr lang="en-US" dirty="0"/>
          </a:p>
          <a:p>
            <a:r>
              <a:rPr lang="en-US" dirty="0" smtClean="0"/>
              <a:t>DAPL</a:t>
            </a:r>
          </a:p>
          <a:p>
            <a:pPr lvl="1"/>
            <a:r>
              <a:rPr lang="en-US" dirty="0" smtClean="0"/>
              <a:t>Limited support outside of </a:t>
            </a:r>
            <a:r>
              <a:rPr lang="en-US" dirty="0" err="1" smtClean="0"/>
              <a:t>iWARP</a:t>
            </a:r>
            <a:r>
              <a:rPr lang="en-US" dirty="0" smtClean="0"/>
              <a:t> capable devices </a:t>
            </a:r>
            <a:endParaRPr lang="en-US" dirty="0"/>
          </a:p>
          <a:p>
            <a:r>
              <a:rPr lang="en-US" dirty="0"/>
              <a:t>IBM’s LAPI and </a:t>
            </a:r>
            <a:r>
              <a:rPr lang="en-US" dirty="0" smtClean="0"/>
              <a:t>DCMF</a:t>
            </a:r>
          </a:p>
          <a:p>
            <a:pPr lvl="1"/>
            <a:r>
              <a:rPr lang="en-US" dirty="0" smtClean="0"/>
              <a:t>Limited support outside of IBM network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0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059299"/>
          </a:xfrm>
        </p:spPr>
        <p:txBody>
          <a:bodyPr/>
          <a:lstStyle/>
          <a:p>
            <a:r>
              <a:rPr lang="en-US" dirty="0"/>
              <a:t>Endpoints</a:t>
            </a:r>
          </a:p>
          <a:p>
            <a:r>
              <a:rPr lang="en-US" dirty="0"/>
              <a:t>Connections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Active Messages</a:t>
            </a:r>
          </a:p>
          <a:p>
            <a:pPr lvl="1"/>
            <a:r>
              <a:rPr lang="en-US" dirty="0"/>
              <a:t>Remote Memory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7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14401"/>
            <a:ext cx="8229600" cy="5148075"/>
          </a:xfrm>
        </p:spPr>
        <p:txBody>
          <a:bodyPr/>
          <a:lstStyle/>
          <a:p>
            <a:r>
              <a:rPr lang="en-US" dirty="0"/>
              <a:t>Virtualized instance of a device – src/sink of communication</a:t>
            </a:r>
          </a:p>
          <a:p>
            <a:r>
              <a:rPr lang="en-US" dirty="0"/>
              <a:t>Complete container of resources – queues and buffers</a:t>
            </a:r>
          </a:p>
          <a:p>
            <a:r>
              <a:rPr lang="en-US" dirty="0"/>
              <a:t>Process may poll or block for event notification</a:t>
            </a:r>
          </a:p>
          <a:p>
            <a:r>
              <a:rPr lang="en-US" dirty="0"/>
              <a:t>Events for send, </a:t>
            </a:r>
            <a:r>
              <a:rPr lang="en-US" dirty="0" err="1"/>
              <a:t>recv</a:t>
            </a:r>
            <a:r>
              <a:rPr lang="en-US" dirty="0"/>
              <a:t>, connection establishment, etc.</a:t>
            </a:r>
          </a:p>
          <a:p>
            <a:r>
              <a:rPr lang="en-US" dirty="0"/>
              <a:t>Events may contain resources such as receive buffers</a:t>
            </a:r>
          </a:p>
          <a:p>
            <a:r>
              <a:rPr lang="en-US" dirty="0"/>
              <a:t>Resource ownership transfers to the process when the event is retrieved</a:t>
            </a:r>
          </a:p>
          <a:p>
            <a:r>
              <a:rPr lang="en-US" dirty="0"/>
              <a:t>The process eventaully returns the event to CCI </a:t>
            </a:r>
          </a:p>
          <a:p>
            <a:pPr lvl="1"/>
            <a:r>
              <a:rPr lang="en-US" dirty="0"/>
              <a:t>Expected to be returned in a timely manner</a:t>
            </a:r>
          </a:p>
          <a:p>
            <a:pPr lvl="1"/>
            <a:r>
              <a:rPr lang="en-US" dirty="0"/>
              <a:t>May be returned out of order</a:t>
            </a:r>
          </a:p>
        </p:txBody>
      </p:sp>
    </p:spTree>
    <p:extLst>
      <p:ext uri="{BB962C8B-B14F-4D97-AF65-F5344CB8AC3E}">
        <p14:creationId xmlns:p14="http://schemas.microsoft.com/office/powerpoint/2010/main" val="370874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8923"/>
            <a:ext cx="8229600" cy="4930580"/>
          </a:xfrm>
        </p:spPr>
        <p:txBody>
          <a:bodyPr/>
          <a:lstStyle/>
          <a:p>
            <a:r>
              <a:rPr lang="en-US" dirty="0"/>
              <a:t>Per peer - a single endpoint can handle many connections</a:t>
            </a:r>
          </a:p>
          <a:p>
            <a:r>
              <a:rPr lang="en-US" dirty="0"/>
              <a:t>Lightweight – no dedicated buffers (~120B/peer)</a:t>
            </a:r>
          </a:p>
          <a:p>
            <a:r>
              <a:rPr lang="en-US" dirty="0"/>
              <a:t>May have multiple connections to the same peer</a:t>
            </a:r>
          </a:p>
          <a:p>
            <a:r>
              <a:rPr lang="en-US" dirty="0"/>
              <a:t>Use client/server model similar to Sockets and RDMA-CM</a:t>
            </a:r>
          </a:p>
          <a:p>
            <a:r>
              <a:rPr lang="en-US" dirty="0"/>
              <a:t>Represents reliability and order attributes</a:t>
            </a:r>
          </a:p>
          <a:p>
            <a:pPr lvl="1"/>
            <a:r>
              <a:rPr lang="en-US" dirty="0"/>
              <a:t>Reliable with Ordered completion (RO)</a:t>
            </a:r>
          </a:p>
          <a:p>
            <a:pPr lvl="1"/>
            <a:r>
              <a:rPr lang="en-US" dirty="0"/>
              <a:t>Reliable with Unordered completion (RU)</a:t>
            </a:r>
          </a:p>
          <a:p>
            <a:pPr lvl="1"/>
            <a:r>
              <a:rPr lang="en-US" dirty="0"/>
              <a:t>Unreliable with Unordered completion (UU)</a:t>
            </a:r>
          </a:p>
          <a:p>
            <a:pPr lvl="1"/>
            <a:r>
              <a:rPr lang="en-US" dirty="0"/>
              <a:t>Multicast Send (MC_TX)</a:t>
            </a:r>
          </a:p>
          <a:p>
            <a:pPr lvl="1"/>
            <a:r>
              <a:rPr lang="en-US" dirty="0"/>
              <a:t>Multicast Receive (MC_RX)</a:t>
            </a:r>
          </a:p>
        </p:txBody>
      </p:sp>
    </p:spTree>
    <p:extLst>
      <p:ext uri="{BB962C8B-B14F-4D97-AF65-F5344CB8AC3E}">
        <p14:creationId xmlns:p14="http://schemas.microsoft.com/office/powerpoint/2010/main" val="163810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Active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800100"/>
            <a:ext cx="8229600" cy="5842021"/>
          </a:xfrm>
        </p:spPr>
        <p:txBody>
          <a:bodyPr/>
          <a:lstStyle/>
          <a:p>
            <a:r>
              <a:rPr lang="en-US" dirty="0"/>
              <a:t>Berkeley AM</a:t>
            </a:r>
          </a:p>
          <a:p>
            <a:pPr lvl="1"/>
            <a:r>
              <a:rPr lang="en-US" dirty="0"/>
              <a:t>No posted receives</a:t>
            </a:r>
          </a:p>
          <a:p>
            <a:pPr lvl="1"/>
            <a:r>
              <a:rPr lang="en-US" dirty="0"/>
              <a:t>Handlers run based on address in header</a:t>
            </a:r>
          </a:p>
          <a:p>
            <a:pPr lvl="2"/>
            <a:r>
              <a:rPr lang="en-US" dirty="0"/>
              <a:t>No adittional progress until handler completes</a:t>
            </a:r>
          </a:p>
          <a:p>
            <a:pPr lvl="1"/>
            <a:r>
              <a:rPr lang="en-US" dirty="0"/>
              <a:t>Internally managed buffers</a:t>
            </a:r>
          </a:p>
          <a:p>
            <a:r>
              <a:rPr lang="en-US" dirty="0"/>
              <a:t>CCI Active Messages</a:t>
            </a:r>
          </a:p>
          <a:p>
            <a:pPr lvl="1"/>
            <a:r>
              <a:rPr lang="en-US" dirty="0"/>
              <a:t>No posted receives, uses internal buffers</a:t>
            </a:r>
          </a:p>
          <a:p>
            <a:pPr lvl="1"/>
            <a:r>
              <a:rPr lang="en-US" dirty="0"/>
              <a:t>Events only, no handlers</a:t>
            </a:r>
          </a:p>
          <a:p>
            <a:pPr lvl="2"/>
            <a:r>
              <a:rPr lang="en-US" dirty="0"/>
              <a:t>Event includes pointer to data, its length, and the connection (peer)</a:t>
            </a:r>
          </a:p>
          <a:p>
            <a:pPr lvl="1"/>
            <a:r>
              <a:rPr lang="en-US" dirty="0"/>
              <a:t>May be inspected, modified, and/or sent in-place</a:t>
            </a:r>
          </a:p>
          <a:p>
            <a:pPr lvl="1"/>
            <a:r>
              <a:rPr lang="en-US" dirty="0"/>
              <a:t>May be copied out if needed long term</a:t>
            </a:r>
          </a:p>
          <a:p>
            <a:pPr lvl="1"/>
            <a:r>
              <a:rPr lang="en-US" dirty="0"/>
              <a:t>Limited in size – ideally MTU sized</a:t>
            </a:r>
          </a:p>
          <a:p>
            <a:pPr lvl="1"/>
            <a:r>
              <a:rPr lang="en-US" dirty="0"/>
              <a:t>No segmenting/reassembly</a:t>
            </a:r>
          </a:p>
        </p:txBody>
      </p:sp>
    </p:spTree>
    <p:extLst>
      <p:ext uri="{BB962C8B-B14F-4D97-AF65-F5344CB8AC3E}">
        <p14:creationId xmlns:p14="http://schemas.microsoft.com/office/powerpoint/2010/main" val="222188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 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626634"/>
          </a:xfrm>
        </p:spPr>
        <p:txBody>
          <a:bodyPr/>
          <a:lstStyle/>
          <a:p>
            <a:r>
              <a:rPr lang="en-US" dirty="0"/>
              <a:t>Active messages are not enough</a:t>
            </a:r>
          </a:p>
          <a:p>
            <a:pPr lvl="1"/>
            <a:r>
              <a:rPr lang="en-US" dirty="0"/>
              <a:t>But they are enough to allow setup of RMA</a:t>
            </a:r>
          </a:p>
          <a:p>
            <a:r>
              <a:rPr lang="en-US" dirty="0"/>
              <a:t>Zero-copy when supported</a:t>
            </a:r>
          </a:p>
          <a:p>
            <a:r>
              <a:rPr lang="en-US" dirty="0"/>
              <a:t>Require memory registration</a:t>
            </a:r>
          </a:p>
          <a:p>
            <a:r>
              <a:rPr lang="en-US" dirty="0"/>
              <a:t>No intra-message order guarantee</a:t>
            </a:r>
          </a:p>
          <a:p>
            <a:pPr lvl="1"/>
            <a:r>
              <a:rPr lang="en-US" dirty="0"/>
              <a:t>No last byte written last</a:t>
            </a:r>
          </a:p>
          <a:p>
            <a:r>
              <a:rPr lang="en-US" dirty="0"/>
              <a:t>Write or Read with an optional Fence</a:t>
            </a:r>
          </a:p>
        </p:txBody>
      </p:sp>
    </p:spTree>
    <p:extLst>
      <p:ext uri="{BB962C8B-B14F-4D97-AF65-F5344CB8AC3E}">
        <p14:creationId xmlns:p14="http://schemas.microsoft.com/office/powerpoint/2010/main" val="338255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5366597"/>
          </a:xfrm>
        </p:spPr>
        <p:txBody>
          <a:bodyPr/>
          <a:lstStyle/>
          <a:p>
            <a:r>
              <a:rPr lang="en-US" strike="sngStrike" dirty="0"/>
              <a:t>Three</a:t>
            </a:r>
            <a:r>
              <a:rPr lang="en-US" dirty="0"/>
              <a:t> Four proof-of-concept implementations</a:t>
            </a:r>
          </a:p>
          <a:p>
            <a:pPr lvl="1"/>
            <a:r>
              <a:rPr lang="en-US" dirty="0"/>
              <a:t>Sockets, MX, Portals 3.3, Native SeaStar</a:t>
            </a:r>
          </a:p>
          <a:p>
            <a:r>
              <a:rPr lang="en-US" dirty="0"/>
              <a:t>Sockets</a:t>
            </a:r>
          </a:p>
          <a:p>
            <a:pPr lvl="1"/>
            <a:r>
              <a:rPr lang="en-US" dirty="0"/>
              <a:t>Uses UDP with one socket per endpoint</a:t>
            </a:r>
          </a:p>
          <a:p>
            <a:pPr lvl="1"/>
            <a:r>
              <a:rPr lang="en-US" dirty="0"/>
              <a:t>Implements reliability when required</a:t>
            </a:r>
          </a:p>
          <a:p>
            <a:pPr lvl="1"/>
            <a:r>
              <a:rPr lang="en-US" dirty="0"/>
              <a:t>Implements AM, RMA Write</a:t>
            </a:r>
          </a:p>
          <a:p>
            <a:r>
              <a:rPr lang="en-US" dirty="0"/>
              <a:t>MX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/>
              <a:t>CCI requests rendezvous when reliability is requested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1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Status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608167"/>
          </a:xfrm>
        </p:spPr>
        <p:txBody>
          <a:bodyPr/>
          <a:lstStyle/>
          <a:p>
            <a:r>
              <a:rPr lang="en-US" dirty="0"/>
              <a:t>Portals 3.3</a:t>
            </a:r>
          </a:p>
          <a:p>
            <a:pPr lvl="1"/>
            <a:r>
              <a:rPr lang="en-US" dirty="0"/>
              <a:t>Implements multiple endpoints using match bits</a:t>
            </a:r>
          </a:p>
          <a:p>
            <a:pPr lvl="1"/>
            <a:r>
              <a:rPr lang="en-US" dirty="0"/>
              <a:t>Portals assumes reliability</a:t>
            </a:r>
          </a:p>
          <a:p>
            <a:pPr lvl="2"/>
            <a:r>
              <a:rPr lang="en-US" dirty="0"/>
              <a:t>CCI requests </a:t>
            </a:r>
            <a:r>
              <a:rPr lang="en-US" dirty="0" err="1"/>
              <a:t>acks</a:t>
            </a:r>
            <a:r>
              <a:rPr lang="en-US" dirty="0"/>
              <a:t> for reliable connections</a:t>
            </a:r>
          </a:p>
          <a:p>
            <a:pPr lvl="1"/>
            <a:r>
              <a:rPr lang="en-US" dirty="0"/>
              <a:t>Implements AM, RMA Write, Read, and Fence</a:t>
            </a:r>
          </a:p>
          <a:p>
            <a:r>
              <a:rPr lang="en-US" dirty="0"/>
              <a:t>Native SeaStar</a:t>
            </a:r>
          </a:p>
          <a:p>
            <a:pPr lvl="1"/>
            <a:r>
              <a:rPr lang="en-US" dirty="0"/>
              <a:t>Implements AM only</a:t>
            </a:r>
          </a:p>
          <a:p>
            <a:pPr lvl="1"/>
            <a:r>
              <a:rPr lang="en-US" dirty="0" smtClean="0"/>
              <a:t>Working </a:t>
            </a:r>
            <a:r>
              <a:rPr lang="en-US" dirty="0"/>
              <a:t>on adding RMA </a:t>
            </a:r>
          </a:p>
        </p:txBody>
      </p:sp>
    </p:spTree>
    <p:extLst>
      <p:ext uri="{BB962C8B-B14F-4D97-AF65-F5344CB8AC3E}">
        <p14:creationId xmlns:p14="http://schemas.microsoft.com/office/powerpoint/2010/main" val="419258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CCI/MX Performance</a:t>
            </a:r>
          </a:p>
        </p:txBody>
      </p:sp>
      <p:pic>
        <p:nvPicPr>
          <p:cNvPr id="3" name="Picture 2" descr="pingpong-latency-mx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pingpong-bw-m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92256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9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72" y="836823"/>
            <a:ext cx="8229600" cy="57003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Applications are increasingly distributed services</a:t>
            </a:r>
          </a:p>
          <a:p>
            <a:pPr lvl="1"/>
            <a:r>
              <a:rPr lang="en-US" dirty="0" smtClean="0"/>
              <a:t>Service oriented architectures</a:t>
            </a:r>
          </a:p>
          <a:p>
            <a:pPr lvl="1"/>
            <a:r>
              <a:rPr lang="en-US" dirty="0" smtClean="0"/>
              <a:t>Data intensive applications (turning data into products) </a:t>
            </a:r>
          </a:p>
          <a:p>
            <a:pPr lvl="1"/>
            <a:r>
              <a:rPr lang="en-US" dirty="0" smtClean="0"/>
              <a:t>Inter-process communication is now the norm</a:t>
            </a:r>
          </a:p>
          <a:p>
            <a:r>
              <a:rPr lang="en-US" dirty="0" smtClean="0"/>
              <a:t>These applications may control only one  </a:t>
            </a:r>
            <a:r>
              <a:rPr lang="en-US" dirty="0" smtClean="0"/>
              <a:t>side of the </a:t>
            </a:r>
            <a:r>
              <a:rPr lang="en-US" dirty="0" smtClean="0"/>
              <a:t>pipe… </a:t>
            </a:r>
            <a:endParaRPr lang="en-US" dirty="0" smtClean="0"/>
          </a:p>
          <a:p>
            <a:pPr lvl="1"/>
            <a:r>
              <a:rPr lang="en-US" dirty="0" smtClean="0"/>
              <a:t>Common language: IP on the wire, Socket interface on the host.</a:t>
            </a:r>
          </a:p>
          <a:p>
            <a:pPr lvl="1"/>
            <a:r>
              <a:rPr lang="en-US" dirty="0" smtClean="0"/>
              <a:t>Applications: web </a:t>
            </a:r>
            <a:r>
              <a:rPr lang="en-US" dirty="0" smtClean="0"/>
              <a:t>services, </a:t>
            </a:r>
            <a:r>
              <a:rPr lang="en-US" dirty="0" smtClean="0"/>
              <a:t>media delivery, trading exchange.</a:t>
            </a:r>
          </a:p>
          <a:p>
            <a:pPr lvl="1"/>
            <a:r>
              <a:rPr lang="en-US" dirty="0" smtClean="0"/>
              <a:t>Not going away, way too much legacy.</a:t>
            </a:r>
          </a:p>
          <a:p>
            <a:r>
              <a:rPr lang="en-US" dirty="0" smtClean="0"/>
              <a:t>Or both sides of the pipe</a:t>
            </a:r>
            <a:endParaRPr lang="en-US" dirty="0" smtClean="0"/>
          </a:p>
          <a:p>
            <a:pPr lvl="1"/>
            <a:r>
              <a:rPr lang="en-US" dirty="0" smtClean="0"/>
              <a:t>No required wire protocol or host programing interface.</a:t>
            </a:r>
          </a:p>
          <a:p>
            <a:pPr lvl="1"/>
            <a:r>
              <a:rPr lang="en-US" dirty="0" smtClean="0"/>
              <a:t>Applications: back-ends, database, storage</a:t>
            </a:r>
          </a:p>
          <a:p>
            <a:pPr lvl="2"/>
            <a:r>
              <a:rPr lang="en-US" dirty="0" err="1" smtClean="0"/>
              <a:t>Memcached</a:t>
            </a:r>
            <a:r>
              <a:rPr lang="en-US" dirty="0" smtClean="0"/>
              <a:t>, Big Table, Cassandra.</a:t>
            </a:r>
          </a:p>
          <a:p>
            <a:pPr lvl="1"/>
            <a:r>
              <a:rPr lang="en-US" dirty="0" smtClean="0"/>
              <a:t>Socket interface </a:t>
            </a:r>
            <a:r>
              <a:rPr lang="en-US" dirty="0" smtClean="0"/>
              <a:t>hinders </a:t>
            </a:r>
            <a:r>
              <a:rPr lang="en-US" dirty="0" smtClean="0"/>
              <a:t>networking innovation.</a:t>
            </a:r>
          </a:p>
          <a:p>
            <a:pPr lvl="1"/>
            <a:r>
              <a:rPr lang="en-US" dirty="0" smtClean="0"/>
              <a:t>Many vendor</a:t>
            </a:r>
            <a:r>
              <a:rPr lang="en-US" dirty="0" smtClean="0"/>
              <a:t>-specific interfaces available (dead or alive).</a:t>
            </a:r>
          </a:p>
        </p:txBody>
      </p:sp>
    </p:spTree>
    <p:extLst>
      <p:ext uri="{BB962C8B-B14F-4D97-AF65-F5344CB8AC3E}">
        <p14:creationId xmlns:p14="http://schemas.microsoft.com/office/powerpoint/2010/main" val="2858392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CCI/Portals Performance</a:t>
            </a:r>
          </a:p>
        </p:txBody>
      </p:sp>
      <p:pic>
        <p:nvPicPr>
          <p:cNvPr id="3" name="Picture 2" descr="pingpong-latency-portals-overhead-combin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572000" cy="3200400"/>
          </a:xfrm>
          <a:prstGeom prst="rect">
            <a:avLst/>
          </a:prstGeom>
        </p:spPr>
      </p:pic>
      <p:pic>
        <p:nvPicPr>
          <p:cNvPr id="4" name="Picture 3" descr="one-sided-latency-portals-overhea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2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ngpong-latency-portals-cci-native.pdf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640"/>
            <a:ext cx="8229600" cy="5029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242653" y="3310432"/>
            <a:ext cx="7200071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Native </a:t>
            </a:r>
            <a:r>
              <a:rPr lang="en-US" dirty="0" err="1"/>
              <a:t>SeaStar</a:t>
            </a:r>
            <a:r>
              <a:rPr lang="en-US" dirty="0"/>
              <a:t> 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0924" y="5792484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Caveats: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6686" y="5798702"/>
            <a:ext cx="6042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Portals provides matching and thread-safety</a:t>
            </a:r>
          </a:p>
          <a:p>
            <a:r>
              <a:rPr lang="en-US" dirty="0"/>
              <a:t>Portals running on CNL, not Catamount</a:t>
            </a:r>
          </a:p>
          <a:p>
            <a:r>
              <a:rPr lang="en-US" dirty="0"/>
              <a:t>CCI/SS may require progress thread</a:t>
            </a:r>
          </a:p>
        </p:txBody>
      </p:sp>
    </p:spTree>
    <p:extLst>
      <p:ext uri="{BB962C8B-B14F-4D97-AF65-F5344CB8AC3E}">
        <p14:creationId xmlns:p14="http://schemas.microsoft.com/office/powerpoint/2010/main" val="321459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5769"/>
            <a:ext cx="8229600" cy="53623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Distributed apps need</a:t>
            </a:r>
          </a:p>
          <a:p>
            <a:pPr lvl="1"/>
            <a:r>
              <a:rPr lang="en-US" dirty="0"/>
              <a:t>Performance - low latency, high throughput</a:t>
            </a:r>
          </a:p>
          <a:p>
            <a:pPr lvl="1"/>
            <a:r>
              <a:rPr lang="en-US" dirty="0"/>
              <a:t>To support transient peers and to isolate peer failures</a:t>
            </a:r>
          </a:p>
          <a:p>
            <a:pPr lvl="1"/>
            <a:r>
              <a:rPr lang="en-US" dirty="0"/>
              <a:t>To support large numbers of peers with bounded resources</a:t>
            </a:r>
          </a:p>
          <a:p>
            <a:pPr lvl="1"/>
            <a:r>
              <a:rPr lang="en-US" dirty="0"/>
              <a:t>Portable, simple network interface</a:t>
            </a:r>
          </a:p>
          <a:p>
            <a:r>
              <a:rPr lang="en-US" dirty="0"/>
              <a:t>CCI aims to satisfy these needs</a:t>
            </a:r>
          </a:p>
          <a:p>
            <a:pPr lvl="1"/>
            <a:r>
              <a:rPr lang="en-US" dirty="0"/>
              <a:t>Uses endpoints to bound time and space resources</a:t>
            </a:r>
          </a:p>
          <a:p>
            <a:pPr lvl="1"/>
            <a:r>
              <a:rPr lang="en-US" dirty="0"/>
              <a:t>Uses connections to provide peer fault isolation</a:t>
            </a:r>
          </a:p>
          <a:p>
            <a:pPr lvl="1"/>
            <a:r>
              <a:rPr lang="en-US" dirty="0"/>
              <a:t>Uses low-overhead active messages for small/control messages</a:t>
            </a:r>
          </a:p>
          <a:p>
            <a:pPr lvl="1"/>
            <a:r>
              <a:rPr lang="en-US" dirty="0"/>
              <a:t>Uses RMA for bulk movement and zero-copy semantics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rovides </a:t>
            </a:r>
            <a:r>
              <a:rPr lang="en-US" dirty="0"/>
              <a:t>good performance</a:t>
            </a:r>
          </a:p>
          <a:p>
            <a:pPr lvl="1"/>
            <a:r>
              <a:rPr lang="en-US" dirty="0"/>
              <a:t>Simple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CCI Next steps</a:t>
            </a:r>
          </a:p>
          <a:p>
            <a:pPr lvl="1"/>
            <a:r>
              <a:rPr lang="en-US" dirty="0" smtClean="0"/>
              <a:t>Finish fleshing out TCP and native Portals implementations</a:t>
            </a:r>
          </a:p>
          <a:p>
            <a:pPr lvl="1"/>
            <a:r>
              <a:rPr lang="en-US" dirty="0" smtClean="0"/>
              <a:t>Work is underway to provide Cray GNI, IBM Blue Gene, and </a:t>
            </a:r>
            <a:r>
              <a:rPr lang="en-US" dirty="0" err="1" smtClean="0"/>
              <a:t>InfiniBand</a:t>
            </a:r>
            <a:r>
              <a:rPr lang="en-US" dirty="0" smtClean="0"/>
              <a:t> Verbs support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0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smtClean="0"/>
              <a:t>ATTIC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25025"/>
            <a:ext cx="8229600" cy="1054648"/>
          </a:xfrm>
        </p:spPr>
        <p:txBody>
          <a:bodyPr/>
          <a:lstStyle/>
          <a:p>
            <a:r>
              <a:rPr lang="en-US" dirty="0" smtClean="0"/>
              <a:t>This is all stuff we likely won’t 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13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2756652"/>
          </a:xfrm>
        </p:spPr>
        <p:txBody>
          <a:bodyPr/>
          <a:lstStyle/>
          <a:p>
            <a:r>
              <a:rPr lang="en-US" dirty="0"/>
              <a:t>What do distributed applications need?</a:t>
            </a:r>
          </a:p>
          <a:p>
            <a:r>
              <a:rPr lang="en-US" dirty="0"/>
              <a:t>Current APIs</a:t>
            </a:r>
          </a:p>
          <a:p>
            <a:r>
              <a:rPr lang="en-US" dirty="0"/>
              <a:t>CCI Overview</a:t>
            </a:r>
          </a:p>
          <a:p>
            <a:r>
              <a:rPr lang="en-US" dirty="0"/>
              <a:t>Status and Evaluation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4561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Simplicity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595209"/>
              </p:ext>
            </p:extLst>
          </p:nvPr>
        </p:nvGraphicFramePr>
        <p:xfrm>
          <a:off x="457200" y="1344613"/>
          <a:ext cx="7772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 of Code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1,656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2,333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2,469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2,779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Sockets (TCP)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4,192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6,208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OpenIB (Verbs)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21,574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567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OFA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28701"/>
            <a:ext cx="8229600" cy="5315815"/>
          </a:xfrm>
        </p:spPr>
        <p:txBody>
          <a:bodyPr/>
          <a:lstStyle/>
          <a:p>
            <a:r>
              <a:rPr lang="en-US" sz="2600" dirty="0"/>
              <a:t>Based on earlier VIA spec</a:t>
            </a:r>
          </a:p>
          <a:p>
            <a:r>
              <a:rPr lang="en-US" sz="2600" dirty="0"/>
              <a:t>Does not specify API, just </a:t>
            </a:r>
            <a:r>
              <a:rPr lang="en-US" sz="2600" i="1" dirty="0"/>
              <a:t>Verbs</a:t>
            </a:r>
          </a:p>
          <a:p>
            <a:r>
              <a:rPr lang="en-US" sz="2600" dirty="0"/>
              <a:t>Multiple vendor APIs initially</a:t>
            </a:r>
          </a:p>
          <a:p>
            <a:r>
              <a:rPr lang="en-US" sz="2600" dirty="0"/>
              <a:t>Coalesced into Open-Fabrics Association (OFA)</a:t>
            </a:r>
          </a:p>
          <a:p>
            <a:r>
              <a:rPr lang="en-US" sz="2600" dirty="0"/>
              <a:t>Two-sided and one-sided</a:t>
            </a:r>
          </a:p>
          <a:p>
            <a:r>
              <a:rPr lang="en-US" sz="2600" dirty="0"/>
              <a:t>Always asynchronous</a:t>
            </a:r>
          </a:p>
          <a:p>
            <a:r>
              <a:rPr lang="en-US" sz="2600" dirty="0"/>
              <a:t>Reliable and unreliable</a:t>
            </a:r>
          </a:p>
          <a:p>
            <a:r>
              <a:rPr lang="en-US" sz="2600" dirty="0"/>
              <a:t>Connection and connectionless modes</a:t>
            </a:r>
          </a:p>
          <a:p>
            <a:r>
              <a:rPr lang="en-US" sz="2600" dirty="0"/>
              <a:t>Communication requires registered memory</a:t>
            </a:r>
          </a:p>
          <a:p>
            <a:r>
              <a:rPr lang="en-US" sz="2600" dirty="0"/>
              <a:t>Queue-Pair represents logical connection</a:t>
            </a:r>
          </a:p>
        </p:txBody>
      </p:sp>
    </p:spTree>
    <p:extLst>
      <p:ext uri="{BB962C8B-B14F-4D97-AF65-F5344CB8AC3E}">
        <p14:creationId xmlns:p14="http://schemas.microsoft.com/office/powerpoint/2010/main" val="314413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Portals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579441"/>
          </a:xfrm>
        </p:spPr>
        <p:txBody>
          <a:bodyPr/>
          <a:lstStyle/>
          <a:p>
            <a:r>
              <a:rPr lang="en-US" dirty="0"/>
              <a:t>One-sided (Put/Get)</a:t>
            </a:r>
          </a:p>
          <a:p>
            <a:r>
              <a:rPr lang="en-US" dirty="0"/>
              <a:t>Uses tags to steer messages to buffers</a:t>
            </a:r>
          </a:p>
          <a:p>
            <a:r>
              <a:rPr lang="en-US" dirty="0"/>
              <a:t>Connectionless</a:t>
            </a:r>
          </a:p>
          <a:p>
            <a:pPr lvl="1"/>
            <a:r>
              <a:rPr lang="en-US" dirty="0"/>
              <a:t>Underlying NALs maintain necessary connection state</a:t>
            </a:r>
          </a:p>
          <a:p>
            <a:r>
              <a:rPr lang="en-US" dirty="0"/>
              <a:t>Most commonly used on large HPC systems</a:t>
            </a:r>
          </a:p>
          <a:p>
            <a:r>
              <a:rPr lang="en-US" dirty="0" err="1"/>
              <a:t>Lustre</a:t>
            </a:r>
            <a:r>
              <a:rPr lang="en-US" dirty="0"/>
              <a:t> distributed </a:t>
            </a:r>
            <a:r>
              <a:rPr lang="en-US" dirty="0" err="1"/>
              <a:t>file system</a:t>
            </a:r>
            <a:r>
              <a:rPr lang="en-US" dirty="0"/>
              <a:t> NAL, LNET, was originally based on Portals</a:t>
            </a:r>
          </a:p>
        </p:txBody>
      </p:sp>
    </p:spTree>
    <p:extLst>
      <p:ext uri="{BB962C8B-B14F-4D97-AF65-F5344CB8AC3E}">
        <p14:creationId xmlns:p14="http://schemas.microsoft.com/office/powerpoint/2010/main" val="348206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err="1"/>
              <a:t>Myricom</a:t>
            </a:r>
            <a:r>
              <a:rPr lang="en-US" dirty="0"/>
              <a:t> MX and </a:t>
            </a:r>
            <a:r>
              <a:rPr lang="en-US" dirty="0" err="1"/>
              <a:t>Qlogic</a:t>
            </a:r>
            <a:r>
              <a:rPr lang="en-US" dirty="0"/>
              <a:t> PSM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4449423"/>
          </a:xfrm>
        </p:spPr>
        <p:txBody>
          <a:bodyPr/>
          <a:lstStyle/>
          <a:p>
            <a:r>
              <a:rPr lang="en-US" dirty="0"/>
              <a:t>Similar two-sided, matching API</a:t>
            </a:r>
          </a:p>
          <a:p>
            <a:pPr lvl="1"/>
            <a:r>
              <a:rPr lang="en-US" dirty="0"/>
              <a:t>Designed to support MPI</a:t>
            </a:r>
          </a:p>
          <a:p>
            <a:r>
              <a:rPr lang="en-US" dirty="0"/>
              <a:t>Eager for small messages</a:t>
            </a:r>
          </a:p>
          <a:p>
            <a:r>
              <a:rPr lang="en-US" dirty="0"/>
              <a:t>Zero-copy, rendezvous for large messages</a:t>
            </a:r>
          </a:p>
          <a:p>
            <a:r>
              <a:rPr lang="en-US" dirty="0"/>
              <a:t>Semi-connectionless</a:t>
            </a:r>
          </a:p>
          <a:p>
            <a:pPr lvl="1"/>
            <a:r>
              <a:rPr lang="en-US" dirty="0"/>
              <a:t>Target does accept connection requests</a:t>
            </a:r>
          </a:p>
          <a:p>
            <a:pPr lvl="1"/>
            <a:r>
              <a:rPr lang="en-US" dirty="0"/>
              <a:t>Sender connects before sending</a:t>
            </a:r>
          </a:p>
          <a:p>
            <a:r>
              <a:rPr lang="en-US" dirty="0"/>
              <a:t>Reliable, in-order matching with out-of-order completion (like MPI)</a:t>
            </a:r>
          </a:p>
        </p:txBody>
      </p:sp>
    </p:spTree>
    <p:extLst>
      <p:ext uri="{BB962C8B-B14F-4D97-AF65-F5344CB8AC3E}">
        <p14:creationId xmlns:p14="http://schemas.microsoft.com/office/powerpoint/2010/main" val="3232013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IBM LAPI and DCMF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3323986"/>
          </a:xfrm>
        </p:spPr>
        <p:txBody>
          <a:bodyPr/>
          <a:lstStyle/>
          <a:p>
            <a:r>
              <a:rPr lang="en-US" dirty="0"/>
              <a:t>Designed for RS-series and </a:t>
            </a:r>
            <a:r>
              <a:rPr lang="en-US" dirty="0" err="1"/>
              <a:t>BlueGene</a:t>
            </a:r>
            <a:r>
              <a:rPr lang="en-US" dirty="0"/>
              <a:t> P/Q</a:t>
            </a:r>
          </a:p>
          <a:p>
            <a:r>
              <a:rPr lang="en-US" dirty="0"/>
              <a:t>Some support outside of IBM exists</a:t>
            </a:r>
          </a:p>
          <a:p>
            <a:r>
              <a:rPr lang="en-US" dirty="0"/>
              <a:t>One-sided and two-sided</a:t>
            </a:r>
          </a:p>
          <a:p>
            <a:r>
              <a:rPr lang="en-US" dirty="0"/>
              <a:t>Contiguous and non-contiguous memory layout</a:t>
            </a:r>
          </a:p>
          <a:p>
            <a:r>
              <a:rPr lang="en-US" dirty="0"/>
              <a:t>Transparent link aggregation</a:t>
            </a:r>
          </a:p>
          <a:p>
            <a:r>
              <a:rPr lang="en-US" dirty="0"/>
              <a:t>DCMF supports ARMCI, GA, MPI, collectives</a:t>
            </a:r>
          </a:p>
        </p:txBody>
      </p:sp>
    </p:spTree>
    <p:extLst>
      <p:ext uri="{BB962C8B-B14F-4D97-AF65-F5344CB8AC3E}">
        <p14:creationId xmlns:p14="http://schemas.microsoft.com/office/powerpoint/2010/main" val="3993304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935789"/>
            <a:ext cx="8229600" cy="55612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</a:t>
            </a:r>
            <a:r>
              <a:rPr lang="en-US" dirty="0" smtClean="0"/>
              <a:t>developers either:</a:t>
            </a:r>
            <a:endParaRPr lang="en-US" dirty="0" smtClean="0"/>
          </a:p>
          <a:p>
            <a:pPr lvl="1"/>
            <a:r>
              <a:rPr lang="en-US" dirty="0" smtClean="0"/>
              <a:t>Stick with Sockets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See substantially less benefit from current generation network technologies </a:t>
            </a:r>
            <a:endParaRPr lang="en-US" dirty="0" smtClean="0"/>
          </a:p>
          <a:p>
            <a:pPr lvl="1"/>
            <a:r>
              <a:rPr lang="en-US" dirty="0" smtClean="0"/>
              <a:t>Lock themselves with a vendor-specific interface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Hope you like your vendor</a:t>
            </a:r>
            <a:endParaRPr lang="en-US" dirty="0" smtClean="0"/>
          </a:p>
          <a:p>
            <a:pPr lvl="1"/>
            <a:r>
              <a:rPr lang="en-US" dirty="0" smtClean="0"/>
              <a:t>Support a number of different interfaces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Requires deep expertise in </a:t>
            </a:r>
            <a:r>
              <a:rPr lang="en-US" dirty="0" smtClean="0"/>
              <a:t>multiple low-level network APIs</a:t>
            </a:r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 smtClean="0"/>
              <a:t>vendors either:</a:t>
            </a:r>
            <a:endParaRPr lang="en-US" dirty="0" smtClean="0"/>
          </a:p>
          <a:p>
            <a:pPr lvl="1"/>
            <a:r>
              <a:rPr lang="en-US" dirty="0" smtClean="0"/>
              <a:t>Cut corners to improve Sockets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Adoption still a hurdle. </a:t>
            </a:r>
            <a:endParaRPr lang="en-US" dirty="0" smtClean="0"/>
          </a:p>
          <a:p>
            <a:pPr lvl="1"/>
            <a:r>
              <a:rPr lang="en-US" dirty="0" smtClean="0"/>
              <a:t>Push their interface as the </a:t>
            </a:r>
            <a:r>
              <a:rPr lang="en-US" dirty="0" smtClean="0"/>
              <a:t>solution.</a:t>
            </a:r>
          </a:p>
          <a:p>
            <a:pPr lvl="2"/>
            <a:r>
              <a:rPr lang="en-US" dirty="0" smtClean="0"/>
              <a:t>Lock in is great when you can get it but </a:t>
            </a:r>
            <a:r>
              <a:rPr lang="en-US" dirty="0"/>
              <a:t>m</a:t>
            </a:r>
            <a:r>
              <a:rPr lang="en-US" dirty="0" smtClean="0"/>
              <a:t>arket breadth is often limited. </a:t>
            </a:r>
            <a:endParaRPr lang="en-US" dirty="0" smtClean="0"/>
          </a:p>
          <a:p>
            <a:pPr lvl="1"/>
            <a:r>
              <a:rPr lang="en-US" dirty="0" smtClean="0"/>
              <a:t>Support a number of different </a:t>
            </a:r>
            <a:r>
              <a:rPr lang="en-US" dirty="0" smtClean="0"/>
              <a:t>applications.</a:t>
            </a:r>
          </a:p>
          <a:p>
            <a:pPr lvl="2"/>
            <a:r>
              <a:rPr lang="en-US" dirty="0" smtClean="0"/>
              <a:t>High support costs relative to potential revenue if application’s market penetration is limited. 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25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Distributed 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41" y="997244"/>
            <a:ext cx="8229600" cy="5233227"/>
          </a:xfrm>
        </p:spPr>
        <p:txBody>
          <a:bodyPr/>
          <a:lstStyle/>
          <a:p>
            <a:r>
              <a:rPr lang="en-US" dirty="0"/>
              <a:t>Dynamic process management</a:t>
            </a:r>
          </a:p>
          <a:p>
            <a:pPr lvl="1"/>
            <a:r>
              <a:rPr lang="en-US" dirty="0"/>
              <a:t>Peers come and go – not statically known a priori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Approaching 10^6 nodes and 10^9 cores</a:t>
            </a:r>
          </a:p>
          <a:p>
            <a:pPr lvl="1"/>
            <a:r>
              <a:rPr lang="en-US" dirty="0"/>
              <a:t>Time and space cannot grow linearly with number of peers</a:t>
            </a:r>
          </a:p>
          <a:p>
            <a:r>
              <a:rPr lang="en-US" dirty="0"/>
              <a:t>Fault tolerance</a:t>
            </a:r>
          </a:p>
          <a:p>
            <a:pPr lvl="1"/>
            <a:r>
              <a:rPr lang="en-US" dirty="0"/>
              <a:t>Failures increase with component count</a:t>
            </a:r>
          </a:p>
          <a:p>
            <a:pPr lvl="1"/>
            <a:r>
              <a:rPr lang="en-US" dirty="0"/>
              <a:t>Need to contain faults to a single peer (i.e. fault isolation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High performance </a:t>
            </a:r>
          </a:p>
          <a:p>
            <a:pPr lvl="1"/>
            <a:r>
              <a:rPr lang="en-US" dirty="0" smtClean="0"/>
              <a:t>Low latency </a:t>
            </a:r>
          </a:p>
          <a:p>
            <a:pPr lvl="1"/>
            <a:r>
              <a:rPr lang="en-US" dirty="0" smtClean="0"/>
              <a:t>High bandwidth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86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smtClean="0"/>
              <a:t>Our goals in building 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02633"/>
            <a:ext cx="8229600" cy="55505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Utilize OS-</a:t>
            </a:r>
            <a:r>
              <a:rPr lang="en-US" dirty="0" smtClean="0"/>
              <a:t>bypass, </a:t>
            </a:r>
            <a:r>
              <a:rPr lang="en-US" dirty="0"/>
              <a:t>zero-copy, one-sided, asynchronous </a:t>
            </a:r>
            <a:r>
              <a:rPr lang="en-US" dirty="0" smtClean="0"/>
              <a:t>operations</a:t>
            </a:r>
          </a:p>
          <a:p>
            <a:pPr lvl="2"/>
            <a:r>
              <a:rPr lang="en-US" dirty="0" smtClean="0"/>
              <a:t>But don’t require all of this functionality from the underlying hardware to achieve a high-level of performance </a:t>
            </a:r>
            <a:endParaRPr lang="en-US" dirty="0" smtClean="0"/>
          </a:p>
          <a:p>
            <a:pPr lvl="1"/>
            <a:r>
              <a:rPr lang="en-US" dirty="0" smtClean="0"/>
              <a:t>Performance portable across host-based implementations and high-end offloaded implementations</a:t>
            </a:r>
            <a:endParaRPr lang="en-US" dirty="0"/>
          </a:p>
          <a:p>
            <a:r>
              <a:rPr lang="en-US" dirty="0"/>
              <a:t>Portability</a:t>
            </a:r>
          </a:p>
          <a:p>
            <a:pPr lvl="1"/>
            <a:r>
              <a:rPr lang="en-US" dirty="0"/>
              <a:t>Developers have limited </a:t>
            </a:r>
            <a:r>
              <a:rPr lang="en-US" dirty="0" smtClean="0"/>
              <a:t>resources </a:t>
            </a:r>
            <a:endParaRPr lang="en-US" dirty="0"/>
          </a:p>
          <a:p>
            <a:pPr lvl="1"/>
            <a:r>
              <a:rPr lang="en-US" dirty="0"/>
              <a:t>Provide common </a:t>
            </a:r>
            <a:r>
              <a:rPr lang="en-US" dirty="0" smtClean="0"/>
              <a:t>abstraction across a wide-variety of networking technologies </a:t>
            </a:r>
            <a:endParaRPr lang="en-US" dirty="0"/>
          </a:p>
          <a:p>
            <a:pPr lvl="1"/>
            <a:r>
              <a:rPr lang="en-US" dirty="0"/>
              <a:t>Avoid vendor lock-</a:t>
            </a:r>
            <a:r>
              <a:rPr lang="en-US" dirty="0" smtClean="0"/>
              <a:t>in through a vendor neutral API</a:t>
            </a:r>
            <a:endParaRPr lang="en-US" dirty="0"/>
          </a:p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Must not be so complicated that only experts can use it</a:t>
            </a:r>
          </a:p>
          <a:p>
            <a:pPr lvl="1"/>
            <a:r>
              <a:rPr lang="en-US" dirty="0" smtClean="0"/>
              <a:t>Provide the </a:t>
            </a:r>
            <a:r>
              <a:rPr lang="en-US" dirty="0"/>
              <a:t>right balance of </a:t>
            </a:r>
            <a:r>
              <a:rPr lang="en-US" dirty="0" smtClean="0"/>
              <a:t>functionality without sacrificing simplicity</a:t>
            </a:r>
            <a:endParaRPr lang="en-US" dirty="0"/>
          </a:p>
          <a:p>
            <a:pPr lvl="1"/>
            <a:r>
              <a:rPr lang="en-US" dirty="0"/>
              <a:t>Complexity tends to increase code size and maintenance cost</a:t>
            </a:r>
          </a:p>
        </p:txBody>
      </p:sp>
    </p:spTree>
    <p:extLst>
      <p:ext uri="{BB962C8B-B14F-4D97-AF65-F5344CB8AC3E}">
        <p14:creationId xmlns:p14="http://schemas.microsoft.com/office/powerpoint/2010/main" val="264967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 smtClean="0"/>
              <a:t>The landscape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344823"/>
            <a:ext cx="8229600" cy="1621982"/>
          </a:xfrm>
        </p:spPr>
        <p:txBody>
          <a:bodyPr/>
          <a:lstStyle/>
          <a:p>
            <a:r>
              <a:rPr lang="en-US" dirty="0"/>
              <a:t>Sockets</a:t>
            </a:r>
          </a:p>
          <a:p>
            <a:r>
              <a:rPr lang="en-US" dirty="0"/>
              <a:t>MPI</a:t>
            </a:r>
          </a:p>
          <a:p>
            <a:r>
              <a:rPr lang="en-US" dirty="0"/>
              <a:t>Specialized</a:t>
            </a:r>
          </a:p>
        </p:txBody>
      </p:sp>
    </p:spTree>
    <p:extLst>
      <p:ext uri="{BB962C8B-B14F-4D97-AF65-F5344CB8AC3E}">
        <p14:creationId xmlns:p14="http://schemas.microsoft.com/office/powerpoint/2010/main" val="300703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69474"/>
            <a:ext cx="8229600" cy="5339299"/>
          </a:xfrm>
        </p:spPr>
        <p:txBody>
          <a:bodyPr/>
          <a:lstStyle/>
          <a:p>
            <a:r>
              <a:rPr lang="en-US" dirty="0"/>
              <a:t>Most widely used</a:t>
            </a:r>
          </a:p>
          <a:p>
            <a:pPr lvl="1"/>
            <a:r>
              <a:rPr lang="en-US" dirty="0"/>
              <a:t>Simple API</a:t>
            </a:r>
          </a:p>
          <a:p>
            <a:pPr lvl="1"/>
            <a:r>
              <a:rPr lang="en-US" dirty="0"/>
              <a:t>Robustness (failure tolerant)</a:t>
            </a:r>
          </a:p>
          <a:p>
            <a:pPr lvl="1"/>
            <a:r>
              <a:rPr lang="en-US" dirty="0"/>
              <a:t>Implicit buffering</a:t>
            </a:r>
          </a:p>
          <a:p>
            <a:r>
              <a:rPr lang="en-US" dirty="0"/>
              <a:t>Stream and datagram modes</a:t>
            </a:r>
          </a:p>
          <a:p>
            <a:r>
              <a:rPr lang="en-US" dirty="0"/>
              <a:t>Connected and connectionless modes</a:t>
            </a:r>
          </a:p>
          <a:p>
            <a:r>
              <a:rPr lang="en-US" dirty="0"/>
              <a:t>Client/server semantics for connected mode</a:t>
            </a:r>
          </a:p>
          <a:p>
            <a:r>
              <a:rPr lang="en-US" dirty="0"/>
              <a:t>Asynchrony via buffered sends and receives</a:t>
            </a:r>
          </a:p>
          <a:p>
            <a:pPr lvl="1"/>
            <a:r>
              <a:rPr lang="en-US" dirty="0"/>
              <a:t>Requires more CPU work which lowers throughput</a:t>
            </a:r>
          </a:p>
          <a:p>
            <a:r>
              <a:rPr lang="en-US" dirty="0"/>
              <a:t>SOCK_STREAM inherits TCP performance constraints</a:t>
            </a:r>
          </a:p>
        </p:txBody>
      </p:sp>
    </p:spTree>
    <p:extLst>
      <p:ext uri="{BB962C8B-B14F-4D97-AF65-F5344CB8AC3E}">
        <p14:creationId xmlns:p14="http://schemas.microsoft.com/office/powerpoint/2010/main" val="393249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096212"/>
            <a:ext cx="8229600" cy="5442598"/>
          </a:xfrm>
        </p:spPr>
        <p:txBody>
          <a:bodyPr/>
          <a:lstStyle/>
          <a:p>
            <a:r>
              <a:rPr lang="en-US" sz="2400" dirty="0"/>
              <a:t>Dominant interface in HPC</a:t>
            </a:r>
          </a:p>
          <a:p>
            <a:r>
              <a:rPr lang="en-US" sz="2400" dirty="0"/>
              <a:t>Provides scalability</a:t>
            </a:r>
          </a:p>
          <a:p>
            <a:r>
              <a:rPr lang="en-US" sz="2400" dirty="0"/>
              <a:t>Rich API (i.e. complicated)</a:t>
            </a:r>
          </a:p>
          <a:p>
            <a:r>
              <a:rPr lang="en-US" sz="2400" dirty="0"/>
              <a:t>Point-to-point, collective, and one-sided</a:t>
            </a:r>
          </a:p>
          <a:p>
            <a:r>
              <a:rPr lang="en-US" sz="2400" dirty="0"/>
              <a:t>Blocking and non-blocking</a:t>
            </a:r>
          </a:p>
          <a:p>
            <a:r>
              <a:rPr lang="en-US" sz="2400" dirty="0"/>
              <a:t>Synchronous, asynchronous, and ready modes</a:t>
            </a:r>
          </a:p>
          <a:p>
            <a:r>
              <a:rPr lang="en-US" sz="2400" dirty="0"/>
              <a:t>Uses communication groups (communicators)</a:t>
            </a:r>
          </a:p>
          <a:p>
            <a:pPr lvl="1"/>
            <a:r>
              <a:rPr lang="en-US" sz="2100" dirty="0"/>
              <a:t>May include all process or a subset of processes</a:t>
            </a:r>
          </a:p>
          <a:p>
            <a:r>
              <a:rPr lang="en-US" sz="2400" dirty="0"/>
              <a:t>Does provide a notion of dynamic process management</a:t>
            </a:r>
          </a:p>
          <a:p>
            <a:pPr lvl="1"/>
            <a:r>
              <a:rPr lang="en-US" sz="2100" dirty="0" err="1"/>
              <a:t>Accept</a:t>
            </a:r>
            <a:r>
              <a:rPr lang="en-US" sz="2100" dirty="0"/>
              <a:t>(), </a:t>
            </a:r>
            <a:r>
              <a:rPr lang="en-US" sz="2100" dirty="0" err="1"/>
              <a:t>Connect</a:t>
            </a:r>
            <a:r>
              <a:rPr lang="en-US" sz="2100" dirty="0"/>
              <a:t>() immature, infrequently provided, and much less used</a:t>
            </a:r>
          </a:p>
          <a:p>
            <a:pPr lvl="1"/>
            <a:r>
              <a:rPr lang="en-US" sz="2100" dirty="0"/>
              <a:t>Imposes high overhead, not </a:t>
            </a:r>
            <a:r>
              <a:rPr lang="en-US" sz="2100" dirty="0" err="1"/>
              <a:t>performant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094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8" y="152400"/>
            <a:ext cx="8229600" cy="496290"/>
          </a:xfrm>
        </p:spPr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04" y="1163053"/>
            <a:ext cx="8229600" cy="5765864"/>
          </a:xfrm>
        </p:spPr>
        <p:txBody>
          <a:bodyPr/>
          <a:lstStyle/>
          <a:p>
            <a:r>
              <a:rPr lang="en-US" dirty="0"/>
              <a:t>Point-to-point communication use two modes</a:t>
            </a:r>
          </a:p>
          <a:p>
            <a:pPr lvl="1"/>
            <a:r>
              <a:rPr lang="en-US" dirty="0"/>
              <a:t>Eager and Rendezvous</a:t>
            </a:r>
          </a:p>
          <a:p>
            <a:r>
              <a:rPr lang="en-US" dirty="0"/>
              <a:t>Each MPI switches modes at different sizes depending on the network being used</a:t>
            </a:r>
          </a:p>
          <a:p>
            <a:pPr lvl="1"/>
            <a:r>
              <a:rPr lang="en-US" dirty="0"/>
              <a:t>May be tunable, but users don’t want to tune</a:t>
            </a:r>
          </a:p>
          <a:p>
            <a:pPr lvl="1"/>
            <a:r>
              <a:rPr lang="en-US" dirty="0"/>
              <a:t>May lead to buffer overruns or OOM on the receiver</a:t>
            </a:r>
          </a:p>
          <a:p>
            <a:r>
              <a:rPr lang="en-US" dirty="0"/>
              <a:t>Does not specify underlying network protocol</a:t>
            </a:r>
          </a:p>
          <a:p>
            <a:r>
              <a:rPr lang="en-US" dirty="0"/>
              <a:t>Each MPI implements a NAL</a:t>
            </a:r>
          </a:p>
          <a:p>
            <a:r>
              <a:rPr lang="en-US" dirty="0"/>
              <a:t>Less mature than Sockets</a:t>
            </a:r>
          </a:p>
          <a:p>
            <a:r>
              <a:rPr lang="en-US" dirty="0"/>
              <a:t>Well-defined standard (but implementations vary)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9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LCF palatte">
      <a:dk1>
        <a:sysClr val="windowText" lastClr="000000"/>
      </a:dk1>
      <a:lt1>
        <a:sysClr val="window" lastClr="FFFFFF"/>
      </a:lt1>
      <a:dk2>
        <a:srgbClr val="00865C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865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3140</TotalTime>
  <Words>1581</Words>
  <Application>Microsoft Macintosh PowerPoint</Application>
  <PresentationFormat>On-screen Show (4:3)</PresentationFormat>
  <Paragraphs>282</Paragraphs>
  <Slides>29</Slides>
  <Notes>1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Theme</vt:lpstr>
      <vt:lpstr>CCI</vt:lpstr>
      <vt:lpstr>The context</vt:lpstr>
      <vt:lpstr>The problem</vt:lpstr>
      <vt:lpstr>Distributed application needs</vt:lpstr>
      <vt:lpstr>Our goals in building CCI</vt:lpstr>
      <vt:lpstr>The landscape</vt:lpstr>
      <vt:lpstr>Sockets</vt:lpstr>
      <vt:lpstr>MPI</vt:lpstr>
      <vt:lpstr>MPI</vt:lpstr>
      <vt:lpstr>MPI</vt:lpstr>
      <vt:lpstr>Specialized APIs</vt:lpstr>
      <vt:lpstr>CCI Overview</vt:lpstr>
      <vt:lpstr>CCI Endpoints</vt:lpstr>
      <vt:lpstr>CCI Connections</vt:lpstr>
      <vt:lpstr>Active Messages</vt:lpstr>
      <vt:lpstr>CCI RMA</vt:lpstr>
      <vt:lpstr>Status and Evaluation</vt:lpstr>
      <vt:lpstr>Status and Evaluation</vt:lpstr>
      <vt:lpstr>CCI/MX Performance</vt:lpstr>
      <vt:lpstr>CCI/Portals Performance</vt:lpstr>
      <vt:lpstr>Native SeaStar Performance</vt:lpstr>
      <vt:lpstr>Conclusion</vt:lpstr>
      <vt:lpstr>ATTIC</vt:lpstr>
      <vt:lpstr>Outline</vt:lpstr>
      <vt:lpstr>Simplicity Example</vt:lpstr>
      <vt:lpstr>OFA Verbs</vt:lpstr>
      <vt:lpstr>Portals</vt:lpstr>
      <vt:lpstr>Myricom MX and Qlogic PSM</vt:lpstr>
      <vt:lpstr>IBM LAPI and DCMF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Smith</dc:creator>
  <cp:lastModifiedBy>Galen Shipman</cp:lastModifiedBy>
  <cp:revision>313</cp:revision>
  <dcterms:created xsi:type="dcterms:W3CDTF">2010-07-19T14:06:27Z</dcterms:created>
  <dcterms:modified xsi:type="dcterms:W3CDTF">2011-08-24T01:56:02Z</dcterms:modified>
</cp:coreProperties>
</file>