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6" r:id="rId4"/>
    <p:sldId id="258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72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90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35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746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47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181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25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950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362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072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programacion-de-plc-siemens-en-tia-portal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BUxX5MvDZdQ&amp;ab_channel=JesusCorrea-PLC" TargetMode="External"/><Relationship Id="rId4" Type="http://schemas.openxmlformats.org/officeDocument/2006/relationships/hyperlink" Target="https://www.patreon.com/jesuscorreaperu/membershi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.pureaqua.com/blog/plantas-de-tratamiento-de-agua-blog-pure-aqua-inc/" TargetMode="External"/><Relationship Id="rId2" Type="http://schemas.openxmlformats.org/officeDocument/2006/relationships/hyperlink" Target="https://opt-ing.com/soluciones-aguas/automatizacion-plantas-tratamient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Xb4DGkonQUU" TargetMode="External"/><Relationship Id="rId5" Type="http://schemas.openxmlformats.org/officeDocument/2006/relationships/hyperlink" Target="https://contyquim.com/servicios/tida/automatizacion-y-control" TargetMode="External"/><Relationship Id="rId4" Type="http://schemas.openxmlformats.org/officeDocument/2006/relationships/hyperlink" Target="https://www.iqaqueretaro.com/?gclid=CjwKCAiAibeuBhAAEiwAiXBoJAwR8GSyvpbRqtGlOmlAp6Ci7mngEYzFdIDa0vC0NBxMY-zXjWXzpBoCdz8QAvD_Bw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iseño de Plantas de Tratamiento de Aguas Residuales Prefabricadas | ASAJET">
            <a:extLst>
              <a:ext uri="{FF2B5EF4-FFF2-40B4-BE49-F238E27FC236}">
                <a16:creationId xmlns:a16="http://schemas.microsoft.com/office/drawing/2014/main" id="{FF5726B7-05BF-3C53-AC8C-5D3973E456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0" r="1" b="2585"/>
          <a:stretch/>
        </p:blipFill>
        <p:spPr bwMode="auto">
          <a:xfrm>
            <a:off x="1009815" y="1240893"/>
            <a:ext cx="9633093" cy="497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069C9563-3F88-F4E8-69B1-522A21F2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32" y="6154767"/>
            <a:ext cx="11033937" cy="123363"/>
            <a:chOff x="-5025" y="6737718"/>
            <a:chExt cx="12207200" cy="123363"/>
          </a:xfrm>
        </p:grpSpPr>
        <p:sp>
          <p:nvSpPr>
            <p:cNvPr id="4104" name="Rectangle 4103">
              <a:extLst>
                <a:ext uri="{FF2B5EF4-FFF2-40B4-BE49-F238E27FC236}">
                  <a16:creationId xmlns:a16="http://schemas.microsoft.com/office/drawing/2014/main" id="{996B58CA-5165-43D0-E5AA-7EB35159F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9" name="Rectangle 4104">
              <a:extLst>
                <a:ext uri="{FF2B5EF4-FFF2-40B4-BE49-F238E27FC236}">
                  <a16:creationId xmlns:a16="http://schemas.microsoft.com/office/drawing/2014/main" id="{6A445985-8854-4E17-9010-F0B467A86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94D98956-1CEB-82BC-E1BB-9E1834968B80}"/>
              </a:ext>
            </a:extLst>
          </p:cNvPr>
          <p:cNvSpPr/>
          <p:nvPr/>
        </p:nvSpPr>
        <p:spPr>
          <a:xfrm>
            <a:off x="643788" y="118205"/>
            <a:ext cx="10365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Proceso para el tratamiento de agua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403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6AB50-155E-E16B-9EB8-214D8C45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91749"/>
            <a:ext cx="3465014" cy="369332"/>
          </a:xfrm>
        </p:spPr>
        <p:txBody>
          <a:bodyPr>
            <a:noAutofit/>
          </a:bodyPr>
          <a:lstStyle/>
          <a:p>
            <a:r>
              <a:rPr lang="es-MX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CURSOS DE INTERES</a:t>
            </a:r>
          </a:p>
        </p:txBody>
      </p:sp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EC12695E-7460-C21B-5F61-49EC32BB8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9" y="461081"/>
            <a:ext cx="8172198" cy="4480907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8C4E083-4702-B091-284D-3C646A331E1F}"/>
              </a:ext>
            </a:extLst>
          </p:cNvPr>
          <p:cNvSpPr txBox="1"/>
          <p:nvPr/>
        </p:nvSpPr>
        <p:spPr>
          <a:xfrm>
            <a:off x="574249" y="5311320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3"/>
              </a:rPr>
              <a:t>Programación de PLC Siemens en TIA PORTAL | Udemy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AD3778-69BF-2ED0-8C27-7A9CCB10B386}"/>
              </a:ext>
            </a:extLst>
          </p:cNvPr>
          <p:cNvSpPr txBox="1"/>
          <p:nvPr/>
        </p:nvSpPr>
        <p:spPr>
          <a:xfrm>
            <a:off x="574249" y="5001209"/>
            <a:ext cx="7965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4"/>
              </a:rPr>
              <a:t>Jesús Correa - PLC | creando Cursos Automatización Industrial | </a:t>
            </a:r>
            <a:r>
              <a:rPr lang="es-MX" dirty="0" err="1">
                <a:hlinkClick r:id="rId4"/>
              </a:rPr>
              <a:t>Patreon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5C8D3C6-7C03-43FA-9557-64D3D8BEDDB2}"/>
              </a:ext>
            </a:extLst>
          </p:cNvPr>
          <p:cNvSpPr txBox="1"/>
          <p:nvPr/>
        </p:nvSpPr>
        <p:spPr>
          <a:xfrm>
            <a:off x="574249" y="5667597"/>
            <a:ext cx="8029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5"/>
              </a:rPr>
              <a:t>(1) Proyecto Factory IO - Línea llenado Botellas (</a:t>
            </a:r>
            <a:r>
              <a:rPr lang="es-MX" dirty="0" err="1">
                <a:hlinkClick r:id="rId5"/>
              </a:rPr>
              <a:t>Tia</a:t>
            </a:r>
            <a:r>
              <a:rPr lang="es-MX" dirty="0">
                <a:hlinkClick r:id="rId5"/>
              </a:rPr>
              <a:t> Portal / Control PID) - YouTube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836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Isosceles Triangle 20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Un buen manejo de las aguas subterráneas ayuda a sobrellevar mejor los  períodos de sequía - CPI">
            <a:extLst>
              <a:ext uri="{FF2B5EF4-FFF2-40B4-BE49-F238E27FC236}">
                <a16:creationId xmlns:a16="http://schemas.microsoft.com/office/drawing/2014/main" id="{82474636-AEDF-0C92-7338-4079D38E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2918" y="643467"/>
            <a:ext cx="8346164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9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stema de tratamiento de aguas subterráneas — Caminos de Agua">
            <a:extLst>
              <a:ext uri="{FF2B5EF4-FFF2-40B4-BE49-F238E27FC236}">
                <a16:creationId xmlns:a16="http://schemas.microsoft.com/office/drawing/2014/main" id="{E13CF5F5-2908-E31D-E2F5-5BBD2C0C9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93240"/>
            <a:ext cx="10905066" cy="327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173E49C-D363-1638-3816-F7F181C01014}"/>
              </a:ext>
            </a:extLst>
          </p:cNvPr>
          <p:cNvSpPr/>
          <p:nvPr/>
        </p:nvSpPr>
        <p:spPr>
          <a:xfrm>
            <a:off x="532149" y="858741"/>
            <a:ext cx="103287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Proceso para tratamiento de aguas subterráneas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095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ACFEB064-BF54-71FF-D879-AF44D3E8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609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EB9B3-3868-1F82-26B4-5FC4FF2C8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42" r="-1" b="34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06AD8-4BA9-4CFA-6F05-85C4988D4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MX" sz="4400" dirty="0"/>
              <a:t>Especialistas para la construcción y desarrollo de tratamiento de aguas de pozos.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37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geniería Civil Ambiental - Universidad de los Andes">
            <a:extLst>
              <a:ext uri="{FF2B5EF4-FFF2-40B4-BE49-F238E27FC236}">
                <a16:creationId xmlns:a16="http://schemas.microsoft.com/office/drawing/2014/main" id="{E95FA34A-9E2B-87E5-C1C8-3AD8C80A9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r="19884" b="-1"/>
          <a:stretch/>
        </p:blipFill>
        <p:spPr bwMode="auto">
          <a:xfrm>
            <a:off x="20" y="10"/>
            <a:ext cx="739024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B222DA-0307-3662-3040-95C1E2685B0D}"/>
              </a:ext>
            </a:extLst>
          </p:cNvPr>
          <p:cNvSpPr txBox="1"/>
          <p:nvPr/>
        </p:nvSpPr>
        <p:spPr>
          <a:xfrm>
            <a:off x="7635711" y="829559"/>
            <a:ext cx="4355184" cy="51517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Hidrogeólogos</a:t>
            </a:r>
            <a:r>
              <a:rPr lang="en-US" sz="2000" b="0" i="0" dirty="0">
                <a:effectLst/>
              </a:rPr>
              <a:t>: </a:t>
            </a:r>
            <a:r>
              <a:rPr lang="en-US" sz="2000" b="0" i="0" dirty="0" err="1">
                <a:effectLst/>
              </a:rPr>
              <a:t>Estudian</a:t>
            </a:r>
            <a:r>
              <a:rPr lang="en-US" sz="2000" b="0" i="0" dirty="0">
                <a:effectLst/>
              </a:rPr>
              <a:t> las </a:t>
            </a:r>
            <a:r>
              <a:rPr lang="en-US" sz="2000" b="0" i="0" dirty="0" err="1">
                <a:effectLst/>
              </a:rPr>
              <a:t>características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geológicas</a:t>
            </a:r>
            <a:r>
              <a:rPr lang="en-US" sz="2000" b="0" i="0" dirty="0">
                <a:effectLst/>
              </a:rPr>
              <a:t> e </a:t>
            </a:r>
            <a:r>
              <a:rPr lang="en-US" sz="2000" b="0" i="0" dirty="0" err="1">
                <a:effectLst/>
              </a:rPr>
              <a:t>hidrológicas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los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acuíferos</a:t>
            </a:r>
            <a:r>
              <a:rPr lang="en-US" sz="2000" b="0" i="0" dirty="0">
                <a:effectLst/>
              </a:rPr>
              <a:t> para </a:t>
            </a:r>
            <a:r>
              <a:rPr lang="en-US" sz="2000" b="0" i="0" dirty="0" err="1">
                <a:effectLst/>
              </a:rPr>
              <a:t>comprender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mejor</a:t>
            </a:r>
            <a:r>
              <a:rPr lang="en-US" sz="2000" b="0" i="0" dirty="0">
                <a:effectLst/>
              </a:rPr>
              <a:t> la </a:t>
            </a:r>
            <a:r>
              <a:rPr lang="en-US" sz="2000" b="0" i="0" dirty="0" err="1">
                <a:effectLst/>
              </a:rPr>
              <a:t>dinámica</a:t>
            </a:r>
            <a:r>
              <a:rPr lang="en-US" sz="2000" b="0" i="0" dirty="0">
                <a:effectLst/>
              </a:rPr>
              <a:t> del </a:t>
            </a:r>
            <a:r>
              <a:rPr lang="en-US" sz="2000" b="0" i="0" dirty="0" err="1">
                <a:effectLst/>
              </a:rPr>
              <a:t>agua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subterránea</a:t>
            </a:r>
            <a:r>
              <a:rPr lang="en-US" sz="2000" b="0" i="0" dirty="0">
                <a:effectLst/>
              </a:rPr>
              <a:t> y la </a:t>
            </a:r>
            <a:r>
              <a:rPr lang="en-US" sz="2000" b="0" i="0" dirty="0" err="1">
                <a:effectLst/>
              </a:rPr>
              <a:t>ubicación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óptima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los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pozos</a:t>
            </a:r>
            <a:r>
              <a:rPr lang="en-US" sz="2000" b="0" i="0" dirty="0">
                <a:effectLst/>
              </a:rPr>
              <a:t>.</a:t>
            </a:r>
            <a:endParaRPr lang="en-US" sz="2000" b="1" i="0" dirty="0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Ingenieros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Civiles</a:t>
            </a:r>
            <a:r>
              <a:rPr lang="en-US" sz="2000" b="0" i="0" dirty="0">
                <a:effectLst/>
              </a:rPr>
              <a:t>: </a:t>
            </a:r>
            <a:r>
              <a:rPr lang="en-US" sz="2000" b="0" i="0" dirty="0" err="1">
                <a:effectLst/>
              </a:rPr>
              <a:t>Participan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en</a:t>
            </a:r>
            <a:r>
              <a:rPr lang="en-US" sz="2000" b="0" i="0" dirty="0">
                <a:effectLst/>
              </a:rPr>
              <a:t> la </a:t>
            </a:r>
            <a:r>
              <a:rPr lang="en-US" sz="2000" b="0" i="0" dirty="0" err="1">
                <a:effectLst/>
              </a:rPr>
              <a:t>planificación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diseño</a:t>
            </a:r>
            <a:r>
              <a:rPr lang="en-US" sz="2000" b="0" i="0" dirty="0">
                <a:effectLst/>
              </a:rPr>
              <a:t> y </a:t>
            </a:r>
            <a:r>
              <a:rPr lang="en-US" sz="2000" b="0" i="0" dirty="0" err="1">
                <a:effectLst/>
              </a:rPr>
              <a:t>construcción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infraestructuras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relacionadas</a:t>
            </a:r>
            <a:r>
              <a:rPr lang="en-US" sz="2000" b="0" i="0" dirty="0">
                <a:effectLst/>
              </a:rPr>
              <a:t> con </a:t>
            </a:r>
            <a:r>
              <a:rPr lang="en-US" sz="2000" b="0" i="0" dirty="0" err="1">
                <a:effectLst/>
              </a:rPr>
              <a:t>el</a:t>
            </a:r>
            <a:r>
              <a:rPr lang="en-US" sz="2000" b="0" i="0" dirty="0">
                <a:effectLst/>
              </a:rPr>
              <a:t> </a:t>
            </a:r>
            <a:r>
              <a:rPr lang="es-MX" sz="2000" b="0" i="0" dirty="0">
                <a:effectLst/>
              </a:rPr>
              <a:t>suministro</a:t>
            </a:r>
            <a:r>
              <a:rPr lang="en-US" sz="2000" b="0" i="0" dirty="0">
                <a:effectLst/>
              </a:rPr>
              <a:t> y </a:t>
            </a:r>
            <a:r>
              <a:rPr lang="en-US" sz="2000" b="0" i="0" dirty="0" err="1">
                <a:effectLst/>
              </a:rPr>
              <a:t>tratamiento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agua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incluyendo</a:t>
            </a:r>
            <a:r>
              <a:rPr lang="en-US" sz="2000" b="0" i="0" dirty="0">
                <a:effectLst/>
              </a:rPr>
              <a:t> la </a:t>
            </a:r>
            <a:r>
              <a:rPr lang="en-US" sz="2000" b="0" i="0" dirty="0" err="1">
                <a:effectLst/>
              </a:rPr>
              <a:t>construcción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pozos</a:t>
            </a:r>
            <a:r>
              <a:rPr lang="en-US" sz="2000" b="0" i="0" dirty="0">
                <a:effectLst/>
              </a:rPr>
              <a:t>, redes de </a:t>
            </a:r>
            <a:r>
              <a:rPr lang="en-US" sz="2000" b="0" i="0" dirty="0" err="1">
                <a:effectLst/>
              </a:rPr>
              <a:t>distribución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plantas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tratamiento</a:t>
            </a:r>
            <a:r>
              <a:rPr lang="en-US" sz="2000" b="0" i="0" dirty="0">
                <a:effectLst/>
              </a:rPr>
              <a:t>, entre </a:t>
            </a:r>
            <a:r>
              <a:rPr lang="en-US" sz="2000" b="0" i="0" dirty="0" err="1">
                <a:effectLst/>
              </a:rPr>
              <a:t>otros</a:t>
            </a:r>
            <a:r>
              <a:rPr lang="en-US" sz="2000" b="0" i="0" dirty="0">
                <a:effectLst/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Ingenieros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Ambientales</a:t>
            </a:r>
            <a:r>
              <a:rPr lang="en-US" sz="2000" b="0" i="0" dirty="0">
                <a:effectLst/>
              </a:rPr>
              <a:t>: Son </a:t>
            </a:r>
            <a:r>
              <a:rPr lang="en-US" sz="2000" b="0" i="0" dirty="0" err="1">
                <a:effectLst/>
              </a:rPr>
              <a:t>responsables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diseñar</a:t>
            </a:r>
            <a:r>
              <a:rPr lang="en-US" sz="2000" b="0" i="0" dirty="0">
                <a:effectLst/>
              </a:rPr>
              <a:t> y </a:t>
            </a:r>
            <a:r>
              <a:rPr lang="en-US" sz="2000" b="0" i="0" dirty="0" err="1">
                <a:effectLst/>
              </a:rPr>
              <a:t>supervisar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sistemas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tratamiento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agua</a:t>
            </a:r>
            <a:r>
              <a:rPr lang="en-US" sz="2000" b="0" i="0" dirty="0">
                <a:effectLst/>
              </a:rPr>
              <a:t> que </a:t>
            </a:r>
            <a:r>
              <a:rPr lang="en-US" sz="2000" b="0" i="0" dirty="0" err="1">
                <a:effectLst/>
              </a:rPr>
              <a:t>cumplan</a:t>
            </a:r>
            <a:r>
              <a:rPr lang="en-US" sz="2000" b="0" i="0" dirty="0">
                <a:effectLst/>
              </a:rPr>
              <a:t> con </a:t>
            </a:r>
            <a:r>
              <a:rPr lang="en-US" sz="2000" b="0" i="0" dirty="0" err="1">
                <a:effectLst/>
              </a:rPr>
              <a:t>los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estándares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ambientales</a:t>
            </a:r>
            <a:r>
              <a:rPr lang="en-US" sz="2000" b="0" i="0" dirty="0">
                <a:effectLst/>
              </a:rPr>
              <a:t> y de </a:t>
            </a:r>
            <a:r>
              <a:rPr lang="en-US" sz="2000" b="0" i="0" dirty="0" err="1">
                <a:effectLst/>
              </a:rPr>
              <a:t>calidad</a:t>
            </a:r>
            <a:r>
              <a:rPr lang="en-US" sz="2000" b="0" i="0" dirty="0">
                <a:effectLst/>
              </a:rPr>
              <a:t> del </a:t>
            </a:r>
            <a:r>
              <a:rPr lang="en-US" sz="2000" b="0" i="0" dirty="0" err="1">
                <a:effectLst/>
              </a:rPr>
              <a:t>agua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establecidos</a:t>
            </a:r>
            <a:r>
              <a:rPr lang="en-US" sz="2000" b="0" i="0" dirty="0">
                <a:effectLst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661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6" name="Rectangle 515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8" name="Rectangle 515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F05F01-EAD4-454E-B54D-2C1D8D2BCC44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>
                <a:solidFill>
                  <a:schemeClr val="tx2"/>
                </a:solidFill>
                <a:effectLst/>
              </a:rPr>
              <a:t>Ingenieros Químicos</a:t>
            </a:r>
            <a:r>
              <a:rPr lang="en-US" sz="1500" b="0" i="0">
                <a:solidFill>
                  <a:schemeClr val="tx2"/>
                </a:solidFill>
                <a:effectLst/>
              </a:rPr>
              <a:t>: Se ocupan de desarrollar procesos de tratamiento de agua que implican reacciones químicas para la eliminación de contaminantes y la mejora de la calidad del agua.</a:t>
            </a:r>
            <a:endParaRPr lang="en-US" sz="1500" b="1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>
                <a:solidFill>
                  <a:schemeClr val="tx2"/>
                </a:solidFill>
                <a:effectLst/>
              </a:rPr>
              <a:t>Ingenieros Mecánicos</a:t>
            </a:r>
            <a:r>
              <a:rPr lang="en-US" sz="1500" b="0" i="0">
                <a:solidFill>
                  <a:schemeClr val="tx2"/>
                </a:solidFill>
                <a:effectLst/>
              </a:rPr>
              <a:t>: Su función incluye el diseño, mantenimiento y operación de equipos mecánicos utilizados en sistemas de tratamiento de agua, como bombas, válvulas, filtros y sistemas de desinfección.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>
                <a:solidFill>
                  <a:schemeClr val="tx2"/>
                </a:solidFill>
                <a:effectLst/>
              </a:rPr>
              <a:t>Ingenieros Eléctricos</a:t>
            </a:r>
            <a:r>
              <a:rPr lang="en-US" sz="1500" b="0" i="0">
                <a:solidFill>
                  <a:schemeClr val="tx2"/>
                </a:solidFill>
                <a:effectLst/>
              </a:rPr>
              <a:t>: Son responsables de diseñar, instalar y mantener sistemas eléctricos y de control utilizados en plantas de tratamiento de agua y pozos, incluyendo sistemas de automatización y monitoreo.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i="0">
              <a:solidFill>
                <a:schemeClr val="tx2"/>
              </a:solidFill>
              <a:effectLst/>
            </a:endParaRPr>
          </a:p>
        </p:txBody>
      </p:sp>
      <p:grpSp>
        <p:nvGrpSpPr>
          <p:cNvPr id="5160" name="Group 515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161" name="Freeform: Shape 516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5" name="Freeform: Shape 516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6" name="Freeform: Shape 516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4" name="Freeform: Shape 516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4" name="Picture 4" descr="Plantas de Tratamiento de Agua">
            <a:extLst>
              <a:ext uri="{FF2B5EF4-FFF2-40B4-BE49-F238E27FC236}">
                <a16:creationId xmlns:a16="http://schemas.microsoft.com/office/drawing/2014/main" id="{2564ECB2-7F91-E0CE-78AA-86C58F6E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855214"/>
            <a:ext cx="4142232" cy="207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54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6" name="Rectangle 6165">
            <a:extLst>
              <a:ext uri="{FF2B5EF4-FFF2-40B4-BE49-F238E27FC236}">
                <a16:creationId xmlns:a16="http://schemas.microsoft.com/office/drawing/2014/main" id="{7AA67C3D-6D28-4C64-81F8-295FC9396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6171" name="Freeform: Shape 6167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70" name="Freeform: Shape 6169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98C5BB-447C-F0D0-E899-310AB264A0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0" r="2" b="7298"/>
          <a:stretch/>
        </p:blipFill>
        <p:spPr bwMode="auto">
          <a:xfrm>
            <a:off x="2664294" y="-1"/>
            <a:ext cx="9526226" cy="3405188"/>
          </a:xfrm>
          <a:custGeom>
            <a:avLst/>
            <a:gdLst/>
            <a:ahLst/>
            <a:cxnLst/>
            <a:rect l="l" t="t" r="r" b="b"/>
            <a:pathLst>
              <a:path w="9526226" h="3405188">
                <a:moveTo>
                  <a:pt x="1617925" y="0"/>
                </a:moveTo>
                <a:lnTo>
                  <a:pt x="2711158" y="0"/>
                </a:lnTo>
                <a:lnTo>
                  <a:pt x="3027357" y="0"/>
                </a:lnTo>
                <a:lnTo>
                  <a:pt x="3491324" y="0"/>
                </a:lnTo>
                <a:lnTo>
                  <a:pt x="5200853" y="0"/>
                </a:lnTo>
                <a:lnTo>
                  <a:pt x="9526226" y="0"/>
                </a:lnTo>
                <a:lnTo>
                  <a:pt x="9526226" y="3405188"/>
                </a:lnTo>
                <a:lnTo>
                  <a:pt x="0" y="3405188"/>
                </a:lnTo>
                <a:lnTo>
                  <a:pt x="1596" y="3337395"/>
                </a:lnTo>
                <a:cubicBezTo>
                  <a:pt x="68390" y="1928213"/>
                  <a:pt x="632836" y="708413"/>
                  <a:pt x="1595801" y="149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2" name="Freeform: Shape 6171">
            <a:extLst>
              <a:ext uri="{FF2B5EF4-FFF2-40B4-BE49-F238E27FC236}">
                <a16:creationId xmlns:a16="http://schemas.microsoft.com/office/drawing/2014/main" id="{74283919-7E00-4FC2-BFC9-3F56E5880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64294" y="0"/>
            <a:ext cx="1953741" cy="3405188"/>
          </a:xfrm>
          <a:custGeom>
            <a:avLst/>
            <a:gdLst>
              <a:gd name="connsiteX0" fmla="*/ 340960 w 1953741"/>
              <a:gd name="connsiteY0" fmla="*/ 0 h 3405188"/>
              <a:gd name="connsiteX1" fmla="*/ 0 w 1953741"/>
              <a:gd name="connsiteY1" fmla="*/ 0 h 3405188"/>
              <a:gd name="connsiteX2" fmla="*/ 0 w 1953741"/>
              <a:gd name="connsiteY2" fmla="*/ 1 h 3405188"/>
              <a:gd name="connsiteX3" fmla="*/ 121075 w 1953741"/>
              <a:gd name="connsiteY3" fmla="*/ 1 h 3405188"/>
              <a:gd name="connsiteX4" fmla="*/ 143661 w 1953741"/>
              <a:gd name="connsiteY4" fmla="*/ 14998 h 3405188"/>
              <a:gd name="connsiteX5" fmla="*/ 1771120 w 1953741"/>
              <a:gd name="connsiteY5" fmla="*/ 3337396 h 3405188"/>
              <a:gd name="connsiteX6" fmla="*/ 1772750 w 1953741"/>
              <a:gd name="connsiteY6" fmla="*/ 3405188 h 3405188"/>
              <a:gd name="connsiteX7" fmla="*/ 1953741 w 1953741"/>
              <a:gd name="connsiteY7" fmla="*/ 3405188 h 3405188"/>
              <a:gd name="connsiteX8" fmla="*/ 1937324 w 1953741"/>
              <a:gd name="connsiteY8" fmla="*/ 3058183 h 3405188"/>
              <a:gd name="connsiteX9" fmla="*/ 363084 w 1953741"/>
              <a:gd name="connsiteY9" fmla="*/ 14997 h 340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3741" h="3405188">
                <a:moveTo>
                  <a:pt x="340960" y="0"/>
                </a:moveTo>
                <a:lnTo>
                  <a:pt x="0" y="0"/>
                </a:lnTo>
                <a:lnTo>
                  <a:pt x="0" y="1"/>
                </a:lnTo>
                <a:lnTo>
                  <a:pt x="121075" y="1"/>
                </a:lnTo>
                <a:lnTo>
                  <a:pt x="143661" y="14998"/>
                </a:lnTo>
                <a:cubicBezTo>
                  <a:pt x="1126713" y="708414"/>
                  <a:pt x="1702933" y="1928214"/>
                  <a:pt x="1771120" y="3337396"/>
                </a:cubicBezTo>
                <a:lnTo>
                  <a:pt x="1772750" y="3405188"/>
                </a:lnTo>
                <a:lnTo>
                  <a:pt x="1953741" y="3405188"/>
                </a:lnTo>
                <a:lnTo>
                  <a:pt x="1937324" y="3058183"/>
                </a:lnTo>
                <a:cubicBezTo>
                  <a:pt x="1813464" y="1767912"/>
                  <a:pt x="1261851" y="662186"/>
                  <a:pt x="36308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B0C93DB-D571-4A66-22B9-2CA1B57B0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0683"/>
          <a:stretch/>
        </p:blipFill>
        <p:spPr bwMode="auto">
          <a:xfrm>
            <a:off x="2660676" y="3452815"/>
            <a:ext cx="9531324" cy="3405187"/>
          </a:xfrm>
          <a:custGeom>
            <a:avLst/>
            <a:gdLst/>
            <a:ahLst/>
            <a:cxnLst/>
            <a:rect l="l" t="t" r="r" b="b"/>
            <a:pathLst>
              <a:path w="9531324" h="3405187">
                <a:moveTo>
                  <a:pt x="3977" y="0"/>
                </a:moveTo>
                <a:lnTo>
                  <a:pt x="9531324" y="0"/>
                </a:lnTo>
                <a:lnTo>
                  <a:pt x="9531324" y="3405187"/>
                </a:lnTo>
                <a:lnTo>
                  <a:pt x="5205951" y="3405187"/>
                </a:lnTo>
                <a:lnTo>
                  <a:pt x="3496422" y="3405187"/>
                </a:lnTo>
                <a:lnTo>
                  <a:pt x="3032455" y="3405187"/>
                </a:lnTo>
                <a:lnTo>
                  <a:pt x="2716256" y="3405187"/>
                </a:lnTo>
                <a:lnTo>
                  <a:pt x="2502754" y="3405187"/>
                </a:lnTo>
                <a:lnTo>
                  <a:pt x="2390998" y="3327786"/>
                </a:lnTo>
                <a:cubicBezTo>
                  <a:pt x="2217180" y="3200295"/>
                  <a:pt x="2046553" y="3062584"/>
                  <a:pt x="1874350" y="2922001"/>
                </a:cubicBezTo>
                <a:cubicBezTo>
                  <a:pt x="928725" y="2150026"/>
                  <a:pt x="0" y="1516318"/>
                  <a:pt x="0" y="16884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4" name="Freeform: Shape 6173">
            <a:extLst>
              <a:ext uri="{FF2B5EF4-FFF2-40B4-BE49-F238E27FC236}">
                <a16:creationId xmlns:a16="http://schemas.microsoft.com/office/drawing/2014/main" id="{2217FF4A-5EDF-43B7-90EE-BDD9F1E9E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60676" y="3452813"/>
            <a:ext cx="2740990" cy="3405187"/>
          </a:xfrm>
          <a:custGeom>
            <a:avLst/>
            <a:gdLst>
              <a:gd name="connsiteX0" fmla="*/ 2737014 w 2740990"/>
              <a:gd name="connsiteY0" fmla="*/ 0 h 3405187"/>
              <a:gd name="connsiteX1" fmla="*/ 2550901 w 2740990"/>
              <a:gd name="connsiteY1" fmla="*/ 0 h 3405187"/>
              <a:gd name="connsiteX2" fmla="*/ 2554960 w 2740990"/>
              <a:gd name="connsiteY2" fmla="*/ 168844 h 3405187"/>
              <a:gd name="connsiteX3" fmla="*/ 641512 w 2740990"/>
              <a:gd name="connsiteY3" fmla="*/ 2922002 h 3405187"/>
              <a:gd name="connsiteX4" fmla="*/ 114085 w 2740990"/>
              <a:gd name="connsiteY4" fmla="*/ 3327787 h 3405187"/>
              <a:gd name="connsiteX5" fmla="*/ 0 w 2740990"/>
              <a:gd name="connsiteY5" fmla="*/ 3405187 h 3405187"/>
              <a:gd name="connsiteX6" fmla="*/ 24734 w 2740990"/>
              <a:gd name="connsiteY6" fmla="*/ 3405187 h 3405187"/>
              <a:gd name="connsiteX7" fmla="*/ 238236 w 2740990"/>
              <a:gd name="connsiteY7" fmla="*/ 3405187 h 3405187"/>
              <a:gd name="connsiteX8" fmla="*/ 349992 w 2740990"/>
              <a:gd name="connsiteY8" fmla="*/ 3327786 h 3405187"/>
              <a:gd name="connsiteX9" fmla="*/ 866640 w 2740990"/>
              <a:gd name="connsiteY9" fmla="*/ 2922001 h 3405187"/>
              <a:gd name="connsiteX10" fmla="*/ 2740990 w 2740990"/>
              <a:gd name="connsiteY10" fmla="*/ 168843 h 340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0990" h="3405187">
                <a:moveTo>
                  <a:pt x="2737014" y="0"/>
                </a:moveTo>
                <a:lnTo>
                  <a:pt x="2550901" y="0"/>
                </a:lnTo>
                <a:lnTo>
                  <a:pt x="2554960" y="168844"/>
                </a:lnTo>
                <a:cubicBezTo>
                  <a:pt x="2554960" y="1516319"/>
                  <a:pt x="1606862" y="2150027"/>
                  <a:pt x="641512" y="2922002"/>
                </a:cubicBezTo>
                <a:cubicBezTo>
                  <a:pt x="465716" y="3062585"/>
                  <a:pt x="291530" y="3200296"/>
                  <a:pt x="114085" y="3327787"/>
                </a:cubicBezTo>
                <a:lnTo>
                  <a:pt x="0" y="3405187"/>
                </a:lnTo>
                <a:lnTo>
                  <a:pt x="24734" y="3405187"/>
                </a:lnTo>
                <a:lnTo>
                  <a:pt x="238236" y="3405187"/>
                </a:lnTo>
                <a:lnTo>
                  <a:pt x="349992" y="3327786"/>
                </a:lnTo>
                <a:cubicBezTo>
                  <a:pt x="523810" y="3200295"/>
                  <a:pt x="694437" y="3062584"/>
                  <a:pt x="866640" y="2922001"/>
                </a:cubicBezTo>
                <a:cubicBezTo>
                  <a:pt x="1812265" y="2150026"/>
                  <a:pt x="2740990" y="1516318"/>
                  <a:pt x="2740990" y="16884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FC374E-84E7-9685-DF92-D075202ED0FC}"/>
              </a:ext>
            </a:extLst>
          </p:cNvPr>
          <p:cNvSpPr txBox="1"/>
          <p:nvPr/>
        </p:nvSpPr>
        <p:spPr>
          <a:xfrm>
            <a:off x="-31373" y="578904"/>
            <a:ext cx="2658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monitoreo</a:t>
            </a:r>
          </a:p>
          <a:p>
            <a:pPr algn="ctr"/>
            <a:r>
              <a:rPr lang="es-E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control hidráulico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200997-8893-7C02-C6C9-3CD5C0C38DFC}"/>
              </a:ext>
            </a:extLst>
          </p:cNvPr>
          <p:cNvSpPr txBox="1"/>
          <p:nvPr/>
        </p:nvSpPr>
        <p:spPr>
          <a:xfrm>
            <a:off x="166976" y="1462268"/>
            <a:ext cx="20786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Sistema de control (PLC).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Manejo de bombas, válvulas, electroválvulas, filtros.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Integración de sensores de PH, flujo, presión, medición 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Suministro y monitoreo de cisternas.</a:t>
            </a:r>
          </a:p>
          <a:p>
            <a:endParaRPr lang="es-MX" sz="1600" dirty="0"/>
          </a:p>
          <a:p>
            <a:r>
              <a:rPr lang="es-MX" sz="1600" dirty="0"/>
              <a:t>IFM </a:t>
            </a:r>
            <a:r>
              <a:rPr lang="es-MX" sz="1600" dirty="0" err="1"/>
              <a:t>Moeno</a:t>
            </a:r>
            <a:r>
              <a:rPr lang="es-MX" sz="1600" dirty="0"/>
              <a:t> – IOT.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Monitoreo remoto desde cualquier plataforma</a:t>
            </a:r>
          </a:p>
        </p:txBody>
      </p:sp>
    </p:spTree>
    <p:extLst>
      <p:ext uri="{BB962C8B-B14F-4D97-AF65-F5344CB8AC3E}">
        <p14:creationId xmlns:p14="http://schemas.microsoft.com/office/powerpoint/2010/main" val="258159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D956E-BDAF-52E4-F6CF-0AD476FC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Proveedores para diseño de ducteria y automatización de tratamientos de aguas.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08D4BA-7D1A-D78C-2BAC-FC39A59DFAEF}"/>
              </a:ext>
            </a:extLst>
          </p:cNvPr>
          <p:cNvSpPr txBox="1"/>
          <p:nvPr/>
        </p:nvSpPr>
        <p:spPr>
          <a:xfrm>
            <a:off x="956145" y="3152835"/>
            <a:ext cx="7559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2"/>
              </a:rPr>
              <a:t>Tratamiento de aguas residuales y potable: Automatización (opt-ing.com)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2BBF6B-400E-BF7A-6CB5-F210F7E431DC}"/>
              </a:ext>
            </a:extLst>
          </p:cNvPr>
          <p:cNvSpPr txBox="1"/>
          <p:nvPr/>
        </p:nvSpPr>
        <p:spPr>
          <a:xfrm>
            <a:off x="956145" y="2441613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3"/>
              </a:rPr>
              <a:t>Plantas de Tratamiento de Agua | Blog | Pure Aqua, </a:t>
            </a:r>
            <a:r>
              <a:rPr lang="es-MX" dirty="0" err="1">
                <a:hlinkClick r:id="rId3"/>
              </a:rPr>
              <a:t>Inc</a:t>
            </a:r>
            <a:r>
              <a:rPr lang="es-MX" dirty="0">
                <a:hlinkClick r:id="rId3"/>
              </a:rPr>
              <a:t> - Pure Aqua Inc.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10C34D-E4EF-D6DA-E6DB-A267372EAB57}"/>
              </a:ext>
            </a:extLst>
          </p:cNvPr>
          <p:cNvSpPr txBox="1"/>
          <p:nvPr/>
        </p:nvSpPr>
        <p:spPr>
          <a:xfrm>
            <a:off x="956145" y="3614500"/>
            <a:ext cx="94759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4"/>
              </a:rPr>
              <a:t>https://www.iqaqueretaro.com/?gclid=CjwKCAiAibeuBhAAEiwAiXBoJAwR8GSyvpbRqtGlOmlAp6Ci7mngEYzFdIDa0vC0NBxMY-zXjWXzpBoCdz8QAvD_BwE</a:t>
            </a:r>
            <a:endParaRPr lang="es-MX" dirty="0"/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8F9FDE7-7A3D-AC5A-9CCD-B6BE28C652A2}"/>
              </a:ext>
            </a:extLst>
          </p:cNvPr>
          <p:cNvSpPr txBox="1"/>
          <p:nvPr/>
        </p:nvSpPr>
        <p:spPr>
          <a:xfrm>
            <a:off x="956145" y="2005429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5"/>
              </a:rPr>
              <a:t>https://contyquim.com/servicios/tida/automatizacion-y-control</a:t>
            </a:r>
            <a:endParaRPr lang="es-MX" dirty="0"/>
          </a:p>
          <a:p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37AEEA-46FF-9B8A-277B-B7DDCD9E0F2F}"/>
              </a:ext>
            </a:extLst>
          </p:cNvPr>
          <p:cNvSpPr txBox="1"/>
          <p:nvPr/>
        </p:nvSpPr>
        <p:spPr>
          <a:xfrm>
            <a:off x="1011804" y="4353164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6"/>
              </a:rPr>
              <a:t>https://youtu.be/Xb4DGkonQUU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6545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493</TotalTime>
  <Words>380</Words>
  <Application>Microsoft Office PowerPoint</Application>
  <PresentationFormat>Panorámica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Especialistas para la construcción y desarrollo de tratamiento de aguas de pozos.</vt:lpstr>
      <vt:lpstr>Presentación de PowerPoint</vt:lpstr>
      <vt:lpstr>Presentación de PowerPoint</vt:lpstr>
      <vt:lpstr>Presentación de PowerPoint</vt:lpstr>
      <vt:lpstr>Proveedores para diseño de ducteria y automatización de tratamientos de aguas.</vt:lpstr>
      <vt:lpstr>CURSOS DE INTERES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SISTEMAS TI</dc:creator>
  <cp:lastModifiedBy>SISTEMAS TI</cp:lastModifiedBy>
  <cp:revision>8</cp:revision>
  <dcterms:created xsi:type="dcterms:W3CDTF">2024-02-08T16:36:17Z</dcterms:created>
  <dcterms:modified xsi:type="dcterms:W3CDTF">2024-02-15T17:50:22Z</dcterms:modified>
</cp:coreProperties>
</file>