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9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8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65429C-D089-5786-C978-86A1B282E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MX" sz="6800"/>
              <a:t>Proveedores para gestión de consumo de Agua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A8A08-93AE-A02F-D0CB-FEA27732F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1" r="6675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7815C-6E55-3AE9-BDBF-2A5C94C5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08" y="5567"/>
            <a:ext cx="10058400" cy="1450757"/>
          </a:xfrm>
        </p:spPr>
        <p:txBody>
          <a:bodyPr/>
          <a:lstStyle/>
          <a:p>
            <a:r>
              <a:rPr lang="es-MX" dirty="0"/>
              <a:t>IRJ Technologies.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B37CB4-8DBF-A8F2-FC1A-B0B0BE36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66" y="2053977"/>
            <a:ext cx="1421591" cy="176995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691E15-439D-CFF6-91E9-2977FB77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77" y="4046565"/>
            <a:ext cx="1867211" cy="18623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01A75C2-569C-E486-AC14-539A5DA43EB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20819" y="4587232"/>
            <a:ext cx="52517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100" dirty="0">
                <a:solidFill>
                  <a:srgbClr val="00060F"/>
                </a:solidFill>
                <a:latin typeface="proxima-n-w01-reg"/>
              </a:rPr>
              <a:t>Fuente de alimentación: toma de CC, </a:t>
            </a:r>
            <a:r>
              <a:rPr lang="es-MX" altLang="es-MX" sz="1100" dirty="0" err="1">
                <a:solidFill>
                  <a:srgbClr val="00060F"/>
                </a:solidFill>
                <a:latin typeface="proxima-n-w01-reg"/>
              </a:rPr>
              <a:t>PoE</a:t>
            </a:r>
            <a:r>
              <a:rPr lang="es-MX" altLang="es-MX" sz="1100" dirty="0">
                <a:solidFill>
                  <a:srgbClr val="00060F"/>
                </a:solidFill>
                <a:latin typeface="proxima-n-w01-reg"/>
              </a:rPr>
              <a:t> y batería interna LiFePO4</a:t>
            </a:r>
          </a:p>
          <a:p>
            <a:pPr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sz="1100" dirty="0">
                <a:solidFill>
                  <a:srgbClr val="00060F"/>
                </a:solidFill>
                <a:latin typeface="proxima-n-w01-reg"/>
              </a:rPr>
              <a:t>Más de 4 horas de duración con batería de respaldo.</a:t>
            </a:r>
          </a:p>
          <a:p>
            <a:pPr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sz="1100" dirty="0">
                <a:solidFill>
                  <a:srgbClr val="00060F"/>
                </a:solidFill>
                <a:latin typeface="proxima-n-w01-reg"/>
              </a:rPr>
              <a:t>Alcance de hasta 10 km a la redonda (dependiendo de paisaje urbano).</a:t>
            </a:r>
          </a:p>
          <a:p>
            <a:pPr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sz="1100" dirty="0">
                <a:solidFill>
                  <a:srgbClr val="00060F"/>
                </a:solidFill>
                <a:latin typeface="proxima-n-w01-reg"/>
              </a:rPr>
              <a:t>Capacidad de albergar hasta 3,000 cuentas / antenas.</a:t>
            </a:r>
          </a:p>
          <a:p>
            <a:pPr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sz="1100" dirty="0">
                <a:solidFill>
                  <a:srgbClr val="00060F"/>
                </a:solidFill>
                <a:latin typeface="proxima-n-w01-reg"/>
              </a:rPr>
              <a:t>Dispositivo industrial de alta confiabilidad e inmunidad a campos electromagnéticos de radiofrecuencia, transitorios eléctricos rápidos/ráfagas y sobretensiones.</a:t>
            </a:r>
            <a:endParaRPr lang="es-MX" altLang="es-MX" sz="1100" dirty="0">
              <a:solidFill>
                <a:srgbClr val="00060F"/>
              </a:solidFill>
              <a:latin typeface="proxima-n-w01-reg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528F67-ABBF-8BCC-42A0-C82C590880E4}"/>
              </a:ext>
            </a:extLst>
          </p:cNvPr>
          <p:cNvSpPr txBox="1"/>
          <p:nvPr/>
        </p:nvSpPr>
        <p:spPr>
          <a:xfrm>
            <a:off x="4142630" y="3602347"/>
            <a:ext cx="687787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b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s-MX" sz="1100" b="1" i="0" dirty="0">
                <a:solidFill>
                  <a:srgbClr val="045184"/>
                </a:solidFill>
                <a:effectLst/>
                <a:latin typeface="Arial" panose="020B0604020202020204" pitchFamily="34" charset="0"/>
              </a:rPr>
              <a:t>Gateway (Antena principal)</a:t>
            </a:r>
            <a:endParaRPr lang="es-MX" sz="11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endParaRPr lang="es-MX" sz="1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C09C84-75E7-E235-1AB0-35CA1718EAA3}"/>
              </a:ext>
            </a:extLst>
          </p:cNvPr>
          <p:cNvSpPr txBox="1"/>
          <p:nvPr/>
        </p:nvSpPr>
        <p:spPr>
          <a:xfrm>
            <a:off x="3173528" y="1943531"/>
            <a:ext cx="609467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MX" sz="1100" b="1" dirty="0">
                <a:solidFill>
                  <a:srgbClr val="045184"/>
                </a:solidFill>
                <a:latin typeface="Arial" panose="020B0604020202020204" pitchFamily="34" charset="0"/>
              </a:rPr>
              <a:t>Módulo de transmisión de consumo de agua en tiempo real.</a:t>
            </a:r>
          </a:p>
          <a:p>
            <a:pPr algn="just" fontAlgn="base"/>
            <a:r>
              <a:rPr lang="es-MX" b="0" i="0" dirty="0">
                <a:effectLst/>
              </a:rPr>
              <a:t>​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2A287A-CBC2-B38F-C859-E4A1BF556FDD}"/>
              </a:ext>
            </a:extLst>
          </p:cNvPr>
          <p:cNvSpPr txBox="1"/>
          <p:nvPr/>
        </p:nvSpPr>
        <p:spPr>
          <a:xfrm>
            <a:off x="3315694" y="2246455"/>
            <a:ext cx="70766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100" b="0" i="0" dirty="0">
                <a:effectLst/>
              </a:rPr>
              <a:t>Módulo integrado, diseño de bajo consumo, el proceso de medición se completa en el cuerpo de la antena.</a:t>
            </a:r>
            <a:br>
              <a:rPr lang="es-MX" sz="1100" b="0" i="0" dirty="0">
                <a:effectLst/>
              </a:rPr>
            </a:br>
            <a:r>
              <a:rPr lang="es-MX" sz="1100" b="0" i="0" dirty="0">
                <a:effectLst/>
              </a:rPr>
              <a:t>Instalación portátil, no requiere cableado, no requiere fuente de alimentación externa.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100" b="0" i="0" dirty="0">
                <a:effectLst/>
              </a:rPr>
              <a:t>Estable y confiable: brinda acceso confiable datos de medición, que respalda de manera efectiva en las aplicaciones de </a:t>
            </a:r>
            <a:r>
              <a:rPr lang="es-MX" sz="1100" b="0" i="0" dirty="0" err="1">
                <a:effectLst/>
              </a:rPr>
              <a:t>IoT</a:t>
            </a:r>
            <a:r>
              <a:rPr lang="es-MX" sz="1100" b="0" i="0" dirty="0">
                <a:effectLst/>
              </a:rPr>
              <a:t> y las soluciones de ciudades inteligentes.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100" b="0" i="0" dirty="0">
                <a:effectLst/>
              </a:rPr>
              <a:t>Está diseñado para soportar entornos hostiles.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100" b="0" i="0" dirty="0">
                <a:effectLst/>
              </a:rPr>
              <a:t>Alarma incorporada para sobrecarga, bajo flujo, bajo voltaje, flujo inverso y alarmas configurables para el mantenimiento remoto del organismo operador de agua.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100" b="0" i="0" dirty="0">
                <a:effectLst/>
              </a:rPr>
              <a:t>Se puede adaptar e instalar fácilmente en medidores que ya están en el campo.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B476AA-1B96-93EB-EB75-A6248F961A7F}"/>
              </a:ext>
            </a:extLst>
          </p:cNvPr>
          <p:cNvSpPr txBox="1"/>
          <p:nvPr/>
        </p:nvSpPr>
        <p:spPr>
          <a:xfrm>
            <a:off x="962108" y="1448438"/>
            <a:ext cx="6227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https://www.irj-tech.com/</a:t>
            </a:r>
          </a:p>
        </p:txBody>
      </p:sp>
    </p:spTree>
    <p:extLst>
      <p:ext uri="{BB962C8B-B14F-4D97-AF65-F5344CB8AC3E}">
        <p14:creationId xmlns:p14="http://schemas.microsoft.com/office/powerpoint/2010/main" val="68798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231011F-ED18-1B68-B6BF-07E5FCD5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324325"/>
            <a:ext cx="10314786" cy="55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8FCF2-FB7C-3BBB-516D-CA8FD60C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CICASA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40DECF-2A7E-FFA1-DBA7-66BC22BF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33" y="640080"/>
            <a:ext cx="8846653" cy="3494428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E9DBDB-5107-DCBC-9A8F-A4CBE3C6FFE1}"/>
              </a:ext>
            </a:extLst>
          </p:cNvPr>
          <p:cNvSpPr txBox="1"/>
          <p:nvPr/>
        </p:nvSpPr>
        <p:spPr>
          <a:xfrm>
            <a:off x="1295400" y="57174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https://www.cicasa.com/#</a:t>
            </a:r>
          </a:p>
        </p:txBody>
      </p:sp>
    </p:spTree>
    <p:extLst>
      <p:ext uri="{BB962C8B-B14F-4D97-AF65-F5344CB8AC3E}">
        <p14:creationId xmlns:p14="http://schemas.microsoft.com/office/powerpoint/2010/main" val="136624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16C3E79-8CDB-D4B2-259B-BE35366D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6" y="826934"/>
            <a:ext cx="11333920" cy="49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1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0AA502-8972-D857-9B21-23B9789C2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801" y="467935"/>
            <a:ext cx="6332204" cy="5525644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FDCB76-F030-499B-C602-06C0293E5808}"/>
              </a:ext>
            </a:extLst>
          </p:cNvPr>
          <p:cNvSpPr txBox="1"/>
          <p:nvPr/>
        </p:nvSpPr>
        <p:spPr>
          <a:xfrm>
            <a:off x="7598005" y="2026762"/>
            <a:ext cx="38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Recolección y monitoreo de datos vía</a:t>
            </a:r>
          </a:p>
          <a:p>
            <a:r>
              <a:rPr lang="es-MX" dirty="0"/>
              <a:t>3G SIM.</a:t>
            </a:r>
          </a:p>
        </p:txBody>
      </p:sp>
    </p:spTree>
    <p:extLst>
      <p:ext uri="{BB962C8B-B14F-4D97-AF65-F5344CB8AC3E}">
        <p14:creationId xmlns:p14="http://schemas.microsoft.com/office/powerpoint/2010/main" val="3649650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12C3B"/>
      </a:dk2>
      <a:lt2>
        <a:srgbClr val="E3E8E2"/>
      </a:lt2>
      <a:accent1>
        <a:srgbClr val="B94DC3"/>
      </a:accent1>
      <a:accent2>
        <a:srgbClr val="753BB1"/>
      </a:accent2>
      <a:accent3>
        <a:srgbClr val="564DC3"/>
      </a:accent3>
      <a:accent4>
        <a:srgbClr val="3B63B1"/>
      </a:accent4>
      <a:accent5>
        <a:srgbClr val="4DA6C3"/>
      </a:accent5>
      <a:accent6>
        <a:srgbClr val="3BB19D"/>
      </a:accent6>
      <a:hlink>
        <a:srgbClr val="3E89BD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234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Nova Light</vt:lpstr>
      <vt:lpstr>Bembo</vt:lpstr>
      <vt:lpstr>Calibri</vt:lpstr>
      <vt:lpstr>proxima-n-w01-reg</vt:lpstr>
      <vt:lpstr>RetrospectVTI</vt:lpstr>
      <vt:lpstr>Proveedores para gestión de consumo de Agua </vt:lpstr>
      <vt:lpstr>IRJ Technologies.</vt:lpstr>
      <vt:lpstr>Presentación de PowerPoint</vt:lpstr>
      <vt:lpstr>CICASA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Proveedores para gestión de consumo de Agua </dc:title>
  <dc:creator>SISTEMAS TI</dc:creator>
  <cp:lastModifiedBy>SISTEMAS TI</cp:lastModifiedBy>
  <cp:revision>1</cp:revision>
  <dcterms:created xsi:type="dcterms:W3CDTF">2024-02-26T18:46:43Z</dcterms:created>
  <dcterms:modified xsi:type="dcterms:W3CDTF">2024-02-26T23:22:01Z</dcterms:modified>
</cp:coreProperties>
</file>