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6ace39ade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6ace39ade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6ace39ade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6ace39ade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6ace39ade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e6ace39ade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6ace39ade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6ace39ade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6ace39ade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6ace39ade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6ace39ade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6ace39ade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6ace39ade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6ace39ade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6ace39ade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6ace39ade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6ace39ade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6ace39ade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6ace39ade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6ace39ade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6ace39ade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6ace39ade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6ace39ade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e6ace39ade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e6ace39ade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e6ace39ade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e6ace39ade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e6ace39ade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6ace39ade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e6ace39ade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e6ace39ade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e6ace39ade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e6ace39ade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e6ace39ade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e6ace39ade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e6ace39ade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6ace39ade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6ace39ade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6ace39ade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6ace39ade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6ace39ade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e6ace39ade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e6ace39ade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e6ace39ade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6ace39ade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6ace39ade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6ace39ade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6ace39ade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6ace39ade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6ace39ade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Natural Language Processing NLP</a:t>
            </a:r>
            <a:endParaRPr/>
          </a:p>
        </p:txBody>
      </p:sp>
      <p:sp>
        <p:nvSpPr>
          <p:cNvPr id="55" name="Google Shape;55;p13"/>
          <p:cNvSpPr txBox="1"/>
          <p:nvPr>
            <p:ph idx="1" type="subTitle"/>
          </p:nvPr>
        </p:nvSpPr>
        <p:spPr>
          <a:xfrm>
            <a:off x="402800" y="40114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Instructor: Arun Kumar Rajasekaran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Levels of NLP in information retrieval</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291465" lvl="0" marL="457200" rtl="0" algn="l">
              <a:spcBef>
                <a:spcPts val="0"/>
              </a:spcBef>
              <a:spcAft>
                <a:spcPts val="0"/>
              </a:spcAft>
              <a:buSzPct val="100000"/>
              <a:buAutoNum type="arabicParenR"/>
            </a:pPr>
            <a:r>
              <a:rPr lang="en" u="sng"/>
              <a:t>Morphological Analysis </a:t>
            </a:r>
            <a:endParaRPr u="sng"/>
          </a:p>
          <a:p>
            <a:pPr indent="0" lvl="0" marL="0" rtl="0" algn="l">
              <a:spcBef>
                <a:spcPts val="1200"/>
              </a:spcBef>
              <a:spcAft>
                <a:spcPts val="0"/>
              </a:spcAft>
              <a:buNone/>
            </a:pPr>
            <a:r>
              <a:rPr lang="en"/>
              <a:t>The morphological level of linguistic processing deals with the study of word structures and word formation, focusing on the analysis of the individual components of words. The most important unit of morphology, defined as having the “minimal unit of meaning”, is referred to as the morpheme</a:t>
            </a:r>
            <a:endParaRPr/>
          </a:p>
          <a:p>
            <a:pPr indent="0" lvl="0" marL="0" rtl="0" algn="l">
              <a:spcBef>
                <a:spcPts val="1200"/>
              </a:spcBef>
              <a:spcAft>
                <a:spcPts val="0"/>
              </a:spcAft>
              <a:buNone/>
            </a:pPr>
            <a:r>
              <a:rPr lang="en"/>
              <a:t>[lemmatization; Morphological segmentation; part-of-speech tagging; stemming]</a:t>
            </a:r>
            <a:endParaRPr/>
          </a:p>
          <a:p>
            <a:pPr indent="0" lvl="0" marL="0" rtl="0" algn="l">
              <a:spcBef>
                <a:spcPts val="1200"/>
              </a:spcBef>
              <a:spcAft>
                <a:spcPts val="0"/>
              </a:spcAft>
              <a:buClr>
                <a:schemeClr val="dk1"/>
              </a:buClr>
              <a:buSzPct val="61111"/>
              <a:buFont typeface="Arial"/>
              <a:buNone/>
            </a:pPr>
            <a:r>
              <a:rPr lang="en"/>
              <a:t>2)	</a:t>
            </a:r>
            <a:r>
              <a:rPr lang="en" u="sng"/>
              <a:t> Lexical Analysis </a:t>
            </a:r>
            <a:endParaRPr u="sng"/>
          </a:p>
          <a:p>
            <a:pPr indent="0" lvl="0" marL="0" rtl="0" algn="l">
              <a:spcBef>
                <a:spcPts val="1200"/>
              </a:spcBef>
              <a:spcAft>
                <a:spcPts val="0"/>
              </a:spcAft>
              <a:buNone/>
            </a:pPr>
            <a:r>
              <a:rPr lang="en"/>
              <a:t>The lexical analysis in NLP deals with the study at the level of words with respect to their lexical meaning and part-of-speech. This level of linguistic processing utilizes a language’s lexicon, which is a collection of individual lexemes. A lexeme is a basic unit of lexical meaning; which is an abstract unit of morphological analysis that represents the set of forms or “senses” taken by a single morpheme</a:t>
            </a:r>
            <a:endParaRPr/>
          </a:p>
          <a:p>
            <a:pPr indent="0" lvl="0" marL="0" rtl="0" algn="l">
              <a:spcBef>
                <a:spcPts val="1200"/>
              </a:spcBef>
              <a:spcAft>
                <a:spcPts val="0"/>
              </a:spcAft>
              <a:buNone/>
            </a:pPr>
            <a:r>
              <a:rPr lang="en"/>
              <a:t>[Lexical semantics; Distributional semantics; Named entity recognition; Sentiment analysis; Terminology extraction; Word sense disambiguation]</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Levels of NLP in information retrieval</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t>3</a:t>
            </a:r>
            <a:r>
              <a:rPr lang="en"/>
              <a:t>)	 </a:t>
            </a:r>
            <a:r>
              <a:rPr lang="en" u="sng"/>
              <a:t>Syntactic Analysis </a:t>
            </a:r>
            <a:endParaRPr u="sng"/>
          </a:p>
          <a:p>
            <a:pPr indent="0" lvl="0" marL="0" rtl="0" algn="l">
              <a:spcBef>
                <a:spcPts val="1200"/>
              </a:spcBef>
              <a:spcAft>
                <a:spcPts val="0"/>
              </a:spcAft>
              <a:buNone/>
            </a:pPr>
            <a:r>
              <a:rPr lang="en"/>
              <a:t>The part-of-speech tagging output of the lexical analysis can be used at the syntactic level of linguistic processing to group words into the phrase and clause brackets. Syntactic Analysis also referred to as “parsing”, allows the extraction of phrases which convey more meaning than just the individual words by themselves, such as in a noun phrase.</a:t>
            </a:r>
            <a:endParaRPr/>
          </a:p>
          <a:p>
            <a:pPr indent="0" lvl="0" marL="0" rtl="0" algn="l">
              <a:spcBef>
                <a:spcPts val="1200"/>
              </a:spcBef>
              <a:spcAft>
                <a:spcPts val="0"/>
              </a:spcAft>
              <a:buClr>
                <a:schemeClr val="dk1"/>
              </a:buClr>
              <a:buSzPct val="61111"/>
              <a:buFont typeface="Arial"/>
              <a:buNone/>
            </a:pPr>
            <a:r>
              <a:rPr lang="en"/>
              <a:t>[Grammar induction; Sentence breaking; parsing]</a:t>
            </a:r>
            <a:endParaRPr/>
          </a:p>
          <a:p>
            <a:pPr indent="0" lvl="0" marL="0" rtl="0" algn="l">
              <a:spcBef>
                <a:spcPts val="1200"/>
              </a:spcBef>
              <a:spcAft>
                <a:spcPts val="0"/>
              </a:spcAft>
              <a:buClr>
                <a:schemeClr val="dk1"/>
              </a:buClr>
              <a:buSzPct val="61111"/>
              <a:buFont typeface="Arial"/>
              <a:buNone/>
            </a:pPr>
            <a:r>
              <a:rPr lang="en"/>
              <a:t>4)	</a:t>
            </a:r>
            <a:r>
              <a:rPr lang="en" u="sng"/>
              <a:t> Semantic Analysis </a:t>
            </a:r>
            <a:endParaRPr u="sng"/>
          </a:p>
          <a:p>
            <a:pPr indent="0" lvl="0" marL="0" rtl="0" algn="l">
              <a:spcBef>
                <a:spcPts val="1200"/>
              </a:spcBef>
              <a:spcAft>
                <a:spcPts val="0"/>
              </a:spcAft>
              <a:buNone/>
            </a:pPr>
            <a:r>
              <a:rPr lang="en"/>
              <a:t>The semantic level of linguistic processing deals with the determination of what a sentence really means by relating syntactic features and disambiguating words with multiple definitions to the given context. This level entails the appropriate interpretation of the meaning of sentences, rather than the analysis at the level of individual words or phrases.</a:t>
            </a:r>
            <a:endParaRPr/>
          </a:p>
          <a:p>
            <a:pPr indent="0" lvl="0" marL="0" rtl="0" algn="l">
              <a:spcBef>
                <a:spcPts val="1200"/>
              </a:spcBef>
              <a:spcAft>
                <a:spcPts val="0"/>
              </a:spcAft>
              <a:buClr>
                <a:schemeClr val="dk1"/>
              </a:buClr>
              <a:buSzPct val="61111"/>
              <a:buFont typeface="Arial"/>
              <a:buNone/>
            </a:pPr>
            <a:r>
              <a:rPr lang="en"/>
              <a:t>[Relational extraction; Semantic parsing; Semantic role labelling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Levels of NLP in information retrieval</a:t>
            </a:r>
            <a:endParaRPr/>
          </a:p>
        </p:txBody>
      </p:sp>
      <p:sp>
        <p:nvSpPr>
          <p:cNvPr id="124" name="Google Shape;124;p24"/>
          <p:cNvSpPr txBox="1"/>
          <p:nvPr>
            <p:ph idx="1" type="body"/>
          </p:nvPr>
        </p:nvSpPr>
        <p:spPr>
          <a:xfrm>
            <a:off x="311700" y="1152475"/>
            <a:ext cx="8637000" cy="375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5)      </a:t>
            </a:r>
            <a:r>
              <a:rPr lang="en" u="sng"/>
              <a:t>Discourse Analysis</a:t>
            </a:r>
            <a:endParaRPr u="sng"/>
          </a:p>
          <a:p>
            <a:pPr indent="0" lvl="0" marL="0" rtl="0" algn="l">
              <a:spcBef>
                <a:spcPts val="1200"/>
              </a:spcBef>
              <a:spcAft>
                <a:spcPts val="0"/>
              </a:spcAft>
              <a:buNone/>
            </a:pPr>
            <a:r>
              <a:rPr lang="en"/>
              <a:t>The discourse level of linguistic processing deals with the analysis of structure and meaning of text beyond a single sentence, making connections between words and sentences. </a:t>
            </a:r>
            <a:endParaRPr/>
          </a:p>
          <a:p>
            <a:pPr indent="0" lvl="0" marL="0" rtl="0" algn="l">
              <a:spcBef>
                <a:spcPts val="1200"/>
              </a:spcBef>
              <a:spcAft>
                <a:spcPts val="0"/>
              </a:spcAft>
              <a:buNone/>
            </a:pPr>
            <a:r>
              <a:rPr lang="en"/>
              <a:t>[Conference resolution; Discourse analysis]</a:t>
            </a:r>
            <a:endParaRPr/>
          </a:p>
          <a:p>
            <a:pPr indent="0" lvl="0" marL="0" rtl="0" algn="l">
              <a:spcBef>
                <a:spcPts val="1200"/>
              </a:spcBef>
              <a:spcAft>
                <a:spcPts val="0"/>
              </a:spcAft>
              <a:buNone/>
            </a:pPr>
            <a:r>
              <a:rPr lang="en"/>
              <a:t>6)</a:t>
            </a:r>
            <a:r>
              <a:rPr lang="en" u="sng"/>
              <a:t>	  Pragmatic Analysis</a:t>
            </a:r>
            <a:endParaRPr u="sng"/>
          </a:p>
          <a:p>
            <a:pPr indent="0" lvl="0" marL="0" rtl="0" algn="l">
              <a:spcBef>
                <a:spcPts val="1200"/>
              </a:spcBef>
              <a:spcAft>
                <a:spcPts val="0"/>
              </a:spcAft>
              <a:buNone/>
            </a:pPr>
            <a:r>
              <a:rPr lang="en"/>
              <a:t>The pragmatic level of linguistic processing deals with the use of real-world knowledge and understanding of how this impacts the meaning of what is being communicated. By analyzing the contextual dimension of the documents and queries, a more detailed representation is derived.</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5"/>
          <p:cNvPicPr preferRelativeResize="0"/>
          <p:nvPr/>
        </p:nvPicPr>
        <p:blipFill>
          <a:blip r:embed="rId3">
            <a:alphaModFix/>
          </a:blip>
          <a:stretch>
            <a:fillRect/>
          </a:stretch>
        </p:blipFill>
        <p:spPr>
          <a:xfrm>
            <a:off x="1143000" y="0"/>
            <a:ext cx="6858000"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Advancing NLP</a:t>
            </a:r>
            <a:endParaRPr/>
          </a:p>
        </p:txBody>
      </p:sp>
      <p:sp>
        <p:nvSpPr>
          <p:cNvPr id="135" name="Google Shape;13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i="1" lang="en"/>
              <a:t>Including cognitive linguistics</a:t>
            </a:r>
            <a:endParaRPr i="1"/>
          </a:p>
          <a:p>
            <a:pPr indent="0" lvl="0" marL="0" rtl="0" algn="l">
              <a:spcBef>
                <a:spcPts val="1200"/>
              </a:spcBef>
              <a:spcAft>
                <a:spcPts val="0"/>
              </a:spcAft>
              <a:buNone/>
            </a:pPr>
            <a:r>
              <a:rPr lang="en"/>
              <a:t>“the understanding of one idea, in terms of another” which provides an idea of the intent of the author.</a:t>
            </a:r>
            <a:endParaRPr/>
          </a:p>
          <a:p>
            <a:pPr indent="0" lvl="0" marL="0" rtl="0" algn="l">
              <a:spcBef>
                <a:spcPts val="1200"/>
              </a:spcBef>
              <a:spcAft>
                <a:spcPts val="1200"/>
              </a:spcAft>
              <a:buNone/>
            </a:pPr>
            <a:r>
              <a:rPr lang="en"/>
              <a:t>For example, consider the English word “big”. When used in a comparison (“That is a big tree”), the author's intent is to imply that the tree is ”physically large” relative to other trees or the authors experience. When used metaphorically (”Tomorrow is a big day”), the author’s intent to imply ”importance”. The intent behind other usages, like in ”She is a big person” will remain somewhat ambiguous to a person and a cognitive NLP algorithm alike without additional information.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Artificial</a:t>
            </a:r>
            <a:r>
              <a:rPr lang="en"/>
              <a:t> neural networks in NLP</a:t>
            </a:r>
            <a:endParaRPr/>
          </a:p>
        </p:txBody>
      </p:sp>
      <p:sp>
        <p:nvSpPr>
          <p:cNvPr id="141" name="Google Shape;14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2250">
                <a:solidFill>
                  <a:srgbClr val="292929"/>
                </a:solidFill>
                <a:highlight>
                  <a:srgbClr val="FFFFFF"/>
                </a:highlight>
              </a:rPr>
              <a:t>An artificial neural network (ANN) is a computational nonlinear model based on the neural structure of the brain that is able to learn to perform tasks like classification, prediction, decision-making, visualization, and others just by considering examples.</a:t>
            </a:r>
            <a:endParaRPr sz="2250">
              <a:solidFill>
                <a:srgbClr val="292929"/>
              </a:solidFill>
              <a:highlight>
                <a:srgbClr val="FFFFFF"/>
              </a:highlight>
            </a:endParaRPr>
          </a:p>
          <a:p>
            <a:pPr indent="0" lvl="0" marL="0" rtl="0" algn="l">
              <a:spcBef>
                <a:spcPts val="1200"/>
              </a:spcBef>
              <a:spcAft>
                <a:spcPts val="0"/>
              </a:spcAft>
              <a:buNone/>
            </a:pPr>
            <a:r>
              <a:rPr lang="en" sz="2250">
                <a:solidFill>
                  <a:srgbClr val="292929"/>
                </a:solidFill>
                <a:highlight>
                  <a:srgbClr val="FFFFFF"/>
                </a:highlight>
              </a:rPr>
              <a:t>An artificial neural network consists of artificial neurons or processing elements and is organized in three interconnected layers: input, hidden that may include more than one layer, and output.</a:t>
            </a:r>
            <a:endParaRPr sz="2250">
              <a:solidFill>
                <a:srgbClr val="292929"/>
              </a:solidFill>
              <a:highlight>
                <a:srgbClr val="FFFFFF"/>
              </a:highlight>
            </a:endParaRPr>
          </a:p>
          <a:p>
            <a:pPr indent="0" lvl="0" marL="0" rtl="0" algn="l">
              <a:spcBef>
                <a:spcPts val="1200"/>
              </a:spcBef>
              <a:spcAft>
                <a:spcPts val="0"/>
              </a:spcAft>
              <a:buNone/>
            </a:pPr>
            <a:r>
              <a:t/>
            </a:r>
            <a:endParaRPr sz="2250">
              <a:solidFill>
                <a:srgbClr val="292929"/>
              </a:solidFill>
              <a:highlight>
                <a:srgbClr val="FFFFFF"/>
              </a:highlight>
            </a:endParaRPr>
          </a:p>
          <a:p>
            <a:pPr indent="0" lvl="0" marL="0" rtl="0" algn="l">
              <a:spcBef>
                <a:spcPts val="1200"/>
              </a:spcBef>
              <a:spcAft>
                <a:spcPts val="0"/>
              </a:spcAft>
              <a:buClr>
                <a:schemeClr val="dk1"/>
              </a:buClr>
              <a:buSzPct val="48888"/>
              <a:buFont typeface="Arial"/>
              <a:buNone/>
            </a:pPr>
            <a:r>
              <a:t/>
            </a:r>
            <a:endParaRPr sz="2250">
              <a:solidFill>
                <a:srgbClr val="292929"/>
              </a:solidFill>
              <a:highlight>
                <a:srgbClr val="FFFFFF"/>
              </a:highlight>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pic>
        <p:nvPicPr>
          <p:cNvPr id="142" name="Google Shape;142;p27"/>
          <p:cNvPicPr preferRelativeResize="0"/>
          <p:nvPr/>
        </p:nvPicPr>
        <p:blipFill>
          <a:blip r:embed="rId3">
            <a:alphaModFix/>
          </a:blip>
          <a:stretch>
            <a:fillRect/>
          </a:stretch>
        </p:blipFill>
        <p:spPr>
          <a:xfrm>
            <a:off x="3763024" y="3049051"/>
            <a:ext cx="1464575" cy="1762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269650" y="438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Artificial neural networks in NLP</a:t>
            </a:r>
            <a:endParaRPr/>
          </a:p>
        </p:txBody>
      </p:sp>
      <p:sp>
        <p:nvSpPr>
          <p:cNvPr id="148" name="Google Shape;14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sz="2250">
                <a:solidFill>
                  <a:srgbClr val="292929"/>
                </a:solidFill>
                <a:highlight>
                  <a:srgbClr val="FFFFFF"/>
                </a:highlight>
              </a:rPr>
              <a:t>The input layer contains input neurons that send information to the hidden layer. The hidden layer sends data to the output layer. Every neuron has weighted inputs (synapses), an activation function (defines the output given an input), and one output. Synapses are the adjustable parameters that convert a neural network to a parameterized system.</a:t>
            </a:r>
            <a:endParaRPr b="1" sz="2250">
              <a:solidFill>
                <a:srgbClr val="292929"/>
              </a:solidFill>
              <a:highlight>
                <a:srgbClr val="FFFFFF"/>
              </a:highlight>
            </a:endParaRPr>
          </a:p>
          <a:p>
            <a:pPr indent="0" lvl="0" marL="0" rtl="0" algn="l">
              <a:spcBef>
                <a:spcPts val="1200"/>
              </a:spcBef>
              <a:spcAft>
                <a:spcPts val="0"/>
              </a:spcAft>
              <a:buNone/>
            </a:pPr>
            <a:r>
              <a:rPr lang="en" sz="2250">
                <a:solidFill>
                  <a:srgbClr val="292929"/>
                </a:solidFill>
                <a:highlight>
                  <a:srgbClr val="FFFFFF"/>
                </a:highlight>
              </a:rPr>
              <a:t>The weighted sum of the inputs produces the activation signal that is passed to the activation function to obtain one output from the neuron. The commonly used activation functions are linear, step, sigmoid, tanh, and rectified linear unit (ReLu) functions.</a:t>
            </a:r>
            <a:endParaRPr sz="2250">
              <a:solidFill>
                <a:srgbClr val="292929"/>
              </a:solidFill>
              <a:highlight>
                <a:srgbClr val="FFFFFF"/>
              </a:highlight>
            </a:endParaRPr>
          </a:p>
          <a:p>
            <a:pPr indent="0" lvl="0" marL="0" rtl="0" algn="l">
              <a:spcBef>
                <a:spcPts val="1200"/>
              </a:spcBef>
              <a:spcAft>
                <a:spcPts val="0"/>
              </a:spcAft>
              <a:buNone/>
            </a:pPr>
            <a:r>
              <a:rPr lang="en" sz="2250" u="sng">
                <a:solidFill>
                  <a:srgbClr val="292929"/>
                </a:solidFill>
                <a:highlight>
                  <a:srgbClr val="FFFFFF"/>
                </a:highlight>
              </a:rPr>
              <a:t>DNN</a:t>
            </a:r>
            <a:endParaRPr sz="2250" u="sng">
              <a:solidFill>
                <a:srgbClr val="292929"/>
              </a:solidFill>
              <a:highlight>
                <a:srgbClr val="FFFFFF"/>
              </a:highlight>
            </a:endParaRPr>
          </a:p>
          <a:p>
            <a:pPr indent="0" lvl="0" marL="0" rtl="0" algn="l">
              <a:spcBef>
                <a:spcPts val="1200"/>
              </a:spcBef>
              <a:spcAft>
                <a:spcPts val="0"/>
              </a:spcAft>
              <a:buNone/>
            </a:pPr>
            <a:r>
              <a:rPr lang="en" sz="2250">
                <a:solidFill>
                  <a:srgbClr val="292929"/>
                </a:solidFill>
                <a:highlight>
                  <a:srgbClr val="FFFFFF"/>
                </a:highlight>
              </a:rPr>
              <a:t>A deep neural network (DNN) is an artificial neural network (ANN) with multiple layers between the input and output layers. There are different types of neural networks but they always consist of the same components: neurons, synapses, weights, biases, and functions.</a:t>
            </a:r>
            <a:endParaRPr sz="2250">
              <a:solidFill>
                <a:srgbClr val="292929"/>
              </a:solidFill>
              <a:highlight>
                <a:srgbClr val="FFFFFF"/>
              </a:highlight>
            </a:endParaRPr>
          </a:p>
          <a:p>
            <a:pPr indent="0" lvl="0" marL="0" rtl="0" algn="l">
              <a:spcBef>
                <a:spcPts val="1200"/>
              </a:spcBef>
              <a:spcAft>
                <a:spcPts val="0"/>
              </a:spcAft>
              <a:buNone/>
            </a:pPr>
            <a:r>
              <a:t/>
            </a:r>
            <a:endParaRPr sz="2250">
              <a:solidFill>
                <a:srgbClr val="292929"/>
              </a:solidFill>
              <a:highlight>
                <a:srgbClr val="FFFFFF"/>
              </a:highlight>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Artificial neural networks in NLP</a:t>
            </a:r>
            <a:endParaRPr/>
          </a:p>
        </p:txBody>
      </p:sp>
      <p:sp>
        <p:nvSpPr>
          <p:cNvPr id="154" name="Google Shape;15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lnSpc>
                <a:spcPct val="117391"/>
              </a:lnSpc>
              <a:spcBef>
                <a:spcPts val="4500"/>
              </a:spcBef>
              <a:spcAft>
                <a:spcPts val="0"/>
              </a:spcAft>
              <a:buNone/>
            </a:pPr>
            <a:r>
              <a:rPr lang="en" sz="2250">
                <a:solidFill>
                  <a:srgbClr val="292929"/>
                </a:solidFill>
                <a:highlight>
                  <a:srgbClr val="FFFFFF"/>
                </a:highlight>
              </a:rPr>
              <a:t>1. Multilayer perceptron (MLP)</a:t>
            </a:r>
            <a:endParaRPr sz="2250">
              <a:solidFill>
                <a:srgbClr val="292929"/>
              </a:solidFill>
              <a:highlight>
                <a:srgbClr val="FFFFFF"/>
              </a:highlight>
            </a:endParaRPr>
          </a:p>
          <a:p>
            <a:pPr indent="0" lvl="0" marL="0" rtl="0" algn="l">
              <a:lnSpc>
                <a:spcPct val="117391"/>
              </a:lnSpc>
              <a:spcBef>
                <a:spcPts val="4500"/>
              </a:spcBef>
              <a:spcAft>
                <a:spcPts val="0"/>
              </a:spcAft>
              <a:buNone/>
            </a:pPr>
            <a:r>
              <a:t/>
            </a:r>
            <a:endParaRPr sz="2250">
              <a:solidFill>
                <a:srgbClr val="292929"/>
              </a:solidFill>
              <a:highlight>
                <a:srgbClr val="FFFFFF"/>
              </a:highlight>
            </a:endParaRPr>
          </a:p>
          <a:p>
            <a:pPr indent="0" lvl="0" marL="0" rtl="0" algn="l">
              <a:spcBef>
                <a:spcPts val="0"/>
              </a:spcBef>
              <a:spcAft>
                <a:spcPts val="0"/>
              </a:spcAft>
              <a:buNone/>
            </a:pPr>
            <a:r>
              <a:rPr lang="en"/>
              <a:t>A multilayer perceptron (MLP) has three or more layers. It utilizes a nonlinear activation function (mainly hyperbolic tangent or logistic function) that lets it classify data that is not linearly separable. Every node in a layer connects to each node in the following layer making the network fully connected. </a:t>
            </a:r>
            <a:endParaRPr/>
          </a:p>
          <a:p>
            <a:pPr indent="0" lvl="0" marL="0" rtl="0" algn="l">
              <a:spcBef>
                <a:spcPts val="1200"/>
              </a:spcBef>
              <a:spcAft>
                <a:spcPts val="0"/>
              </a:spcAft>
              <a:buNone/>
            </a:pPr>
            <a:r>
              <a:rPr lang="en"/>
              <a:t>For example, multilayer perceptron natural language processing (NLP) applications are </a:t>
            </a:r>
            <a:r>
              <a:rPr lang="en" u="sng"/>
              <a:t>speech recognition</a:t>
            </a:r>
            <a:r>
              <a:rPr lang="en"/>
              <a:t> and </a:t>
            </a:r>
            <a:r>
              <a:rPr lang="en" u="sng"/>
              <a:t>machine translation</a:t>
            </a:r>
            <a:r>
              <a:rPr lang="en"/>
              <a: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Artificial neural networks in NLP</a:t>
            </a:r>
            <a:endParaRPr/>
          </a:p>
        </p:txBody>
      </p:sp>
      <p:sp>
        <p:nvSpPr>
          <p:cNvPr id="160" name="Google Shape;16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lnSpc>
                <a:spcPct val="117391"/>
              </a:lnSpc>
              <a:spcBef>
                <a:spcPts val="4500"/>
              </a:spcBef>
              <a:spcAft>
                <a:spcPts val="0"/>
              </a:spcAft>
              <a:buNone/>
            </a:pPr>
            <a:r>
              <a:rPr lang="en" sz="2250">
                <a:solidFill>
                  <a:srgbClr val="292929"/>
                </a:solidFill>
                <a:highlight>
                  <a:srgbClr val="FFFFFF"/>
                </a:highlight>
              </a:rPr>
              <a:t>2. Convolutional neural network (CNN)</a:t>
            </a:r>
            <a:endParaRPr sz="2250">
              <a:solidFill>
                <a:srgbClr val="292929"/>
              </a:solidFill>
              <a:highlight>
                <a:srgbClr val="FFFFFF"/>
              </a:highlight>
            </a:endParaRPr>
          </a:p>
          <a:p>
            <a:pPr indent="0" lvl="0" marL="0" rtl="0" algn="l">
              <a:lnSpc>
                <a:spcPct val="117391"/>
              </a:lnSpc>
              <a:spcBef>
                <a:spcPts val="4500"/>
              </a:spcBef>
              <a:spcAft>
                <a:spcPts val="0"/>
              </a:spcAft>
              <a:buNone/>
            </a:pPr>
            <a:r>
              <a:t/>
            </a:r>
            <a:endParaRPr sz="2250">
              <a:solidFill>
                <a:srgbClr val="292929"/>
              </a:solidFill>
              <a:highlight>
                <a:srgbClr val="FFFFFF"/>
              </a:highlight>
            </a:endParaRPr>
          </a:p>
          <a:p>
            <a:pPr indent="0" lvl="0" marL="0" rtl="0" algn="l">
              <a:spcBef>
                <a:spcPts val="0"/>
              </a:spcBef>
              <a:spcAft>
                <a:spcPts val="0"/>
              </a:spcAft>
              <a:buNone/>
            </a:pPr>
            <a:r>
              <a:rPr lang="en"/>
              <a:t>A convolutional neural network (CNN) contains one or more convolutional layers, pooling or fully connected, and uses a variation of multilayer perceptrons discussed above. Convolutional layers use a convolution operation to the input passing the result to the next layer. This operation allows the network to be deeper with much fewer parameters.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Artificial neural networks in NLP</a:t>
            </a:r>
            <a:endParaRPr/>
          </a:p>
        </p:txBody>
      </p:sp>
      <p:sp>
        <p:nvSpPr>
          <p:cNvPr id="166" name="Google Shape;16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117391"/>
              </a:lnSpc>
              <a:spcBef>
                <a:spcPts val="4500"/>
              </a:spcBef>
              <a:spcAft>
                <a:spcPts val="0"/>
              </a:spcAft>
              <a:buNone/>
            </a:pPr>
            <a:r>
              <a:rPr lang="en" sz="2250">
                <a:solidFill>
                  <a:srgbClr val="292929"/>
                </a:solidFill>
                <a:highlight>
                  <a:srgbClr val="FFFFFF"/>
                </a:highlight>
              </a:rPr>
              <a:t>3. Recursive neural network (RNN)</a:t>
            </a:r>
            <a:endParaRPr sz="2250">
              <a:solidFill>
                <a:srgbClr val="292929"/>
              </a:solidFill>
              <a:highlight>
                <a:srgbClr val="FFFFFF"/>
              </a:highlight>
            </a:endParaRPr>
          </a:p>
          <a:p>
            <a:pPr indent="0" lvl="0" marL="0" rtl="0" algn="l">
              <a:lnSpc>
                <a:spcPct val="117391"/>
              </a:lnSpc>
              <a:spcBef>
                <a:spcPts val="4500"/>
              </a:spcBef>
              <a:spcAft>
                <a:spcPts val="0"/>
              </a:spcAft>
              <a:buNone/>
            </a:pPr>
            <a:r>
              <a:t/>
            </a:r>
            <a:endParaRPr sz="2250">
              <a:solidFill>
                <a:srgbClr val="292929"/>
              </a:solidFill>
              <a:highlight>
                <a:srgbClr val="FFFFFF"/>
              </a:highlight>
            </a:endParaRPr>
          </a:p>
          <a:p>
            <a:pPr indent="0" lvl="0" marL="0" rtl="0" algn="l">
              <a:spcBef>
                <a:spcPts val="0"/>
              </a:spcBef>
              <a:spcAft>
                <a:spcPts val="0"/>
              </a:spcAft>
              <a:buNone/>
            </a:pPr>
            <a:r>
              <a:rPr lang="en"/>
              <a:t>A recursive neural network (RNN) is a type of deep neural network formed by applying the same set of weights recursively over a structure to make a structured prediction over variable-size input structures, or a scalar prediction on it, by traversing a given structure in topological order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NLP?</a:t>
            </a:r>
            <a:endParaRPr/>
          </a:p>
        </p:txBody>
      </p:sp>
      <p:sp>
        <p:nvSpPr>
          <p:cNvPr id="61" name="Google Shape;61;p14"/>
          <p:cNvSpPr txBox="1"/>
          <p:nvPr>
            <p:ph idx="1" type="body"/>
          </p:nvPr>
        </p:nvSpPr>
        <p:spPr>
          <a:xfrm>
            <a:off x="311700" y="1152475"/>
            <a:ext cx="8706900" cy="39489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Natural language processing (NLP) refers to the branch of computer science—and more specifically, the branch of artificial intelligence or AI—concerned with giving computers the ability to understand text and spoken words in much the same way human beings can.</a:t>
            </a:r>
            <a:endParaRPr/>
          </a:p>
          <a:p>
            <a:pPr indent="0" lvl="0" marL="0" rtl="0" algn="l">
              <a:spcBef>
                <a:spcPts val="1200"/>
              </a:spcBef>
              <a:spcAft>
                <a:spcPts val="0"/>
              </a:spcAft>
              <a:buNone/>
            </a:pPr>
            <a:r>
              <a:rPr lang="en"/>
              <a:t>NLP</a:t>
            </a:r>
            <a:endParaRPr/>
          </a:p>
          <a:p>
            <a:pPr indent="0" lvl="0" marL="0" rtl="0" algn="l">
              <a:spcBef>
                <a:spcPts val="1200"/>
              </a:spcBef>
              <a:spcAft>
                <a:spcPts val="0"/>
              </a:spcAft>
              <a:buNone/>
            </a:pPr>
            <a:r>
              <a:rPr lang="en"/>
              <a:t>{computational linguistics (Rule based modeling of human language)</a:t>
            </a:r>
            <a:endParaRPr/>
          </a:p>
          <a:p>
            <a:pPr indent="0" lvl="0" marL="0" rtl="0" algn="l">
              <a:spcBef>
                <a:spcPts val="1200"/>
              </a:spcBef>
              <a:spcAft>
                <a:spcPts val="0"/>
              </a:spcAft>
              <a:buNone/>
            </a:pPr>
            <a:r>
              <a:rPr lang="en"/>
              <a:t> + Statistics  + Machine learning + Deep learning}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//Computational linguistics, human language technology, natural language engineering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Artificial neural networks in NLP</a:t>
            </a:r>
            <a:endParaRPr/>
          </a:p>
        </p:txBody>
      </p:sp>
      <p:sp>
        <p:nvSpPr>
          <p:cNvPr id="172" name="Google Shape;17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lnSpc>
                <a:spcPct val="117391"/>
              </a:lnSpc>
              <a:spcBef>
                <a:spcPts val="4500"/>
              </a:spcBef>
              <a:spcAft>
                <a:spcPts val="0"/>
              </a:spcAft>
              <a:buNone/>
            </a:pPr>
            <a:r>
              <a:rPr lang="en" sz="2250">
                <a:solidFill>
                  <a:srgbClr val="292929"/>
                </a:solidFill>
                <a:highlight>
                  <a:srgbClr val="FFFFFF"/>
                </a:highlight>
              </a:rPr>
              <a:t>4. Recurrent neural network (RNN)</a:t>
            </a:r>
            <a:endParaRPr sz="2250">
              <a:solidFill>
                <a:srgbClr val="292929"/>
              </a:solidFill>
              <a:highlight>
                <a:srgbClr val="FFFFFF"/>
              </a:highlight>
            </a:endParaRPr>
          </a:p>
          <a:p>
            <a:pPr indent="0" lvl="0" marL="0" rtl="0" algn="l">
              <a:lnSpc>
                <a:spcPct val="117391"/>
              </a:lnSpc>
              <a:spcBef>
                <a:spcPts val="4500"/>
              </a:spcBef>
              <a:spcAft>
                <a:spcPts val="0"/>
              </a:spcAft>
              <a:buNone/>
            </a:pPr>
            <a:r>
              <a:t/>
            </a:r>
            <a:endParaRPr sz="2250">
              <a:solidFill>
                <a:srgbClr val="292929"/>
              </a:solidFill>
              <a:highlight>
                <a:srgbClr val="FFFFFF"/>
              </a:highlight>
            </a:endParaRPr>
          </a:p>
          <a:p>
            <a:pPr indent="0" lvl="0" marL="0" rtl="0" algn="l">
              <a:spcBef>
                <a:spcPts val="0"/>
              </a:spcBef>
              <a:spcAft>
                <a:spcPts val="0"/>
              </a:spcAft>
              <a:buNone/>
            </a:pPr>
            <a:r>
              <a:rPr lang="en"/>
              <a:t>A recurrent neural network (RNN), unlike a feedforward neural network, is a variant of a recursive artificial neural network in which connections between neurons make a directed cycle. It means that output depends not only on the present inputs but also on the previous step’s neuron state. This memory lets users solve NLP problems like connected handwriting recognition or speech recognition.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Artificial neural networks in NLP</a:t>
            </a:r>
            <a:endParaRPr/>
          </a:p>
        </p:txBody>
      </p:sp>
      <p:sp>
        <p:nvSpPr>
          <p:cNvPr id="178" name="Google Shape;17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7391"/>
              </a:lnSpc>
              <a:spcBef>
                <a:spcPts val="4500"/>
              </a:spcBef>
              <a:spcAft>
                <a:spcPts val="0"/>
              </a:spcAft>
              <a:buNone/>
            </a:pPr>
            <a:r>
              <a:rPr lang="en" sz="2250">
                <a:solidFill>
                  <a:srgbClr val="292929"/>
                </a:solidFill>
                <a:highlight>
                  <a:srgbClr val="FFFFFF"/>
                </a:highlight>
              </a:rPr>
              <a:t>5. Long short-term memory (LSTM)</a:t>
            </a:r>
            <a:endParaRPr sz="2250">
              <a:solidFill>
                <a:srgbClr val="292929"/>
              </a:solidFill>
              <a:highlight>
                <a:srgbClr val="FFFFFF"/>
              </a:highlight>
            </a:endParaRPr>
          </a:p>
          <a:p>
            <a:pPr indent="0" lvl="0" marL="0" rtl="0" algn="l">
              <a:lnSpc>
                <a:spcPct val="117391"/>
              </a:lnSpc>
              <a:spcBef>
                <a:spcPts val="4500"/>
              </a:spcBef>
              <a:spcAft>
                <a:spcPts val="0"/>
              </a:spcAft>
              <a:buNone/>
            </a:pPr>
            <a:r>
              <a:t/>
            </a:r>
            <a:endParaRPr sz="2250">
              <a:solidFill>
                <a:srgbClr val="292929"/>
              </a:solidFill>
              <a:highlight>
                <a:srgbClr val="FFFFFF"/>
              </a:highlight>
            </a:endParaRPr>
          </a:p>
          <a:p>
            <a:pPr indent="0" lvl="0" marL="0" rtl="0" algn="l">
              <a:spcBef>
                <a:spcPts val="0"/>
              </a:spcBef>
              <a:spcAft>
                <a:spcPts val="0"/>
              </a:spcAft>
              <a:buNone/>
            </a:pPr>
            <a:r>
              <a:rPr lang="en"/>
              <a:t>Long Short-Term Memory (LSTM) is a specific recurrent neural network (RNN) architecture that was designed to model temporal sequences and their long-range dependencies more accurately than conventional RNNs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Artificial neural networks in NLP</a:t>
            </a:r>
            <a:endParaRPr/>
          </a:p>
        </p:txBody>
      </p:sp>
      <p:sp>
        <p:nvSpPr>
          <p:cNvPr id="184" name="Google Shape;184;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lnSpc>
                <a:spcPct val="117391"/>
              </a:lnSpc>
              <a:spcBef>
                <a:spcPts val="4500"/>
              </a:spcBef>
              <a:spcAft>
                <a:spcPts val="0"/>
              </a:spcAft>
              <a:buNone/>
            </a:pPr>
            <a:r>
              <a:rPr lang="en" sz="2250">
                <a:solidFill>
                  <a:srgbClr val="292929"/>
                </a:solidFill>
                <a:highlight>
                  <a:srgbClr val="FFFFFF"/>
                </a:highlight>
              </a:rPr>
              <a:t>6. Sequence-to-sequence models</a:t>
            </a:r>
            <a:endParaRPr sz="2250">
              <a:solidFill>
                <a:srgbClr val="292929"/>
              </a:solidFill>
              <a:highlight>
                <a:srgbClr val="FFFFFF"/>
              </a:highlight>
            </a:endParaRPr>
          </a:p>
          <a:p>
            <a:pPr indent="0" lvl="0" marL="0" rtl="0" algn="l">
              <a:lnSpc>
                <a:spcPct val="117391"/>
              </a:lnSpc>
              <a:spcBef>
                <a:spcPts val="4500"/>
              </a:spcBef>
              <a:spcAft>
                <a:spcPts val="0"/>
              </a:spcAft>
              <a:buNone/>
            </a:pPr>
            <a:r>
              <a:t/>
            </a:r>
            <a:endParaRPr sz="2250">
              <a:solidFill>
                <a:srgbClr val="292929"/>
              </a:solidFill>
              <a:highlight>
                <a:srgbClr val="FFFFFF"/>
              </a:highlight>
            </a:endParaRPr>
          </a:p>
          <a:p>
            <a:pPr indent="0" lvl="0" marL="0" rtl="0" algn="l">
              <a:spcBef>
                <a:spcPts val="0"/>
              </a:spcBef>
              <a:spcAft>
                <a:spcPts val="0"/>
              </a:spcAft>
              <a:buNone/>
            </a:pPr>
            <a:r>
              <a:rPr lang="en"/>
              <a:t>Usually, a sequence-to-sequence model consists of two recurrent neural networks: an encoder that processes the input and a decoder that produces the output. Encoder and decoder can use the same or different sets of parameters.</a:t>
            </a:r>
            <a:endParaRPr/>
          </a:p>
          <a:p>
            <a:pPr indent="0" lvl="0" marL="0" rtl="0" algn="l">
              <a:spcBef>
                <a:spcPts val="1200"/>
              </a:spcBef>
              <a:spcAft>
                <a:spcPts val="0"/>
              </a:spcAft>
              <a:buNone/>
            </a:pPr>
            <a:r>
              <a:rPr lang="en"/>
              <a:t>Sequence-to-Sequence models are mainly used in question answering systems, chatbots, and machine translation. Such multi-layer cells have been successfully used in sequence-to-sequence models for translation in Sequence to Sequence Learning with Neural Networks study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Artificial neural networks in NLP</a:t>
            </a:r>
            <a:endParaRPr/>
          </a:p>
        </p:txBody>
      </p:sp>
      <p:sp>
        <p:nvSpPr>
          <p:cNvPr id="190" name="Google Shape;190;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lnSpc>
                <a:spcPct val="117391"/>
              </a:lnSpc>
              <a:spcBef>
                <a:spcPts val="4500"/>
              </a:spcBef>
              <a:spcAft>
                <a:spcPts val="0"/>
              </a:spcAft>
              <a:buNone/>
            </a:pPr>
            <a:r>
              <a:rPr lang="en" sz="2250">
                <a:solidFill>
                  <a:srgbClr val="292929"/>
                </a:solidFill>
                <a:highlight>
                  <a:srgbClr val="FFFFFF"/>
                </a:highlight>
              </a:rPr>
              <a:t>7. Shallow neural networks</a:t>
            </a:r>
            <a:endParaRPr sz="2250">
              <a:solidFill>
                <a:srgbClr val="292929"/>
              </a:solidFill>
              <a:highlight>
                <a:srgbClr val="FFFFFF"/>
              </a:highlight>
            </a:endParaRPr>
          </a:p>
          <a:p>
            <a:pPr indent="0" lvl="0" marL="0" rtl="0" algn="l">
              <a:lnSpc>
                <a:spcPct val="117391"/>
              </a:lnSpc>
              <a:spcBef>
                <a:spcPts val="4500"/>
              </a:spcBef>
              <a:spcAft>
                <a:spcPts val="0"/>
              </a:spcAft>
              <a:buNone/>
            </a:pPr>
            <a:r>
              <a:t/>
            </a:r>
            <a:endParaRPr sz="2250">
              <a:solidFill>
                <a:srgbClr val="292929"/>
              </a:solidFill>
              <a:highlight>
                <a:srgbClr val="FFFFFF"/>
              </a:highlight>
            </a:endParaRPr>
          </a:p>
          <a:p>
            <a:pPr indent="0" lvl="0" marL="0" rtl="0" algn="l">
              <a:spcBef>
                <a:spcPts val="0"/>
              </a:spcBef>
              <a:spcAft>
                <a:spcPts val="0"/>
              </a:spcAft>
              <a:buNone/>
            </a:pPr>
            <a:r>
              <a:rPr lang="en" sz="2250">
                <a:solidFill>
                  <a:srgbClr val="292929"/>
                </a:solidFill>
                <a:highlight>
                  <a:srgbClr val="FFFFFF"/>
                </a:highlight>
              </a:rPr>
              <a:t>Besides deep neural networks, shallow models are also popular and useful tools. </a:t>
            </a:r>
            <a:endParaRPr sz="2250">
              <a:solidFill>
                <a:srgbClr val="292929"/>
              </a:solidFill>
              <a:highlight>
                <a:srgbClr val="FFFFFF"/>
              </a:highlight>
            </a:endParaRPr>
          </a:p>
          <a:p>
            <a:pPr indent="0" lvl="0" marL="0" rtl="0" algn="l">
              <a:spcBef>
                <a:spcPts val="1200"/>
              </a:spcBef>
              <a:spcAft>
                <a:spcPts val="0"/>
              </a:spcAft>
              <a:buNone/>
            </a:pPr>
            <a:r>
              <a:rPr lang="en" sz="2250">
                <a:solidFill>
                  <a:srgbClr val="292929"/>
                </a:solidFill>
                <a:highlight>
                  <a:srgbClr val="FFFFFF"/>
                </a:highlight>
              </a:rPr>
              <a:t>For example, word2vec is a group of shallow two-layer models that are used for producing word embeddings. Presented in Efficient Estimation of Word Representations in Vector Space, word2vec takes a large corpus of text as its input and produces a vector space. Every word in the corpus obtains the corresponding vector in this space. The distinctive feature is that words from common contexts in the corpus are located close to one another in the vector space.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Spam mail classification</a:t>
            </a:r>
            <a:endParaRPr/>
          </a:p>
        </p:txBody>
      </p:sp>
      <p:sp>
        <p:nvSpPr>
          <p:cNvPr id="196" name="Google Shape;196;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Working overview:</a:t>
            </a:r>
            <a:endParaRPr/>
          </a:p>
        </p:txBody>
      </p:sp>
      <p:pic>
        <p:nvPicPr>
          <p:cNvPr id="197" name="Google Shape;197;p36"/>
          <p:cNvPicPr preferRelativeResize="0"/>
          <p:nvPr/>
        </p:nvPicPr>
        <p:blipFill>
          <a:blip r:embed="rId3">
            <a:alphaModFix/>
          </a:blip>
          <a:stretch>
            <a:fillRect/>
          </a:stretch>
        </p:blipFill>
        <p:spPr>
          <a:xfrm>
            <a:off x="2890477" y="1152475"/>
            <a:ext cx="3363050" cy="3949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Sentiment analysis</a:t>
            </a:r>
            <a:endParaRPr/>
          </a:p>
        </p:txBody>
      </p:sp>
      <p:sp>
        <p:nvSpPr>
          <p:cNvPr id="203" name="Google Shape;203;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Working overview</a:t>
            </a:r>
            <a:endParaRPr/>
          </a:p>
        </p:txBody>
      </p:sp>
      <p:pic>
        <p:nvPicPr>
          <p:cNvPr id="204" name="Google Shape;204;p37"/>
          <p:cNvPicPr preferRelativeResize="0"/>
          <p:nvPr/>
        </p:nvPicPr>
        <p:blipFill>
          <a:blip r:embed="rId3">
            <a:alphaModFix/>
          </a:blip>
          <a:stretch>
            <a:fillRect/>
          </a:stretch>
        </p:blipFill>
        <p:spPr>
          <a:xfrm>
            <a:off x="2183750" y="1527038"/>
            <a:ext cx="5067300" cy="33051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8"/>
          <p:cNvSpPr txBox="1"/>
          <p:nvPr>
            <p:ph idx="1" type="body"/>
          </p:nvPr>
        </p:nvSpPr>
        <p:spPr>
          <a:xfrm>
            <a:off x="259275" y="238250"/>
            <a:ext cx="8573100" cy="4330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a:p>
            <a:pPr indent="0" lvl="0" marL="0" rtl="0" algn="ctr">
              <a:spcBef>
                <a:spcPts val="1200"/>
              </a:spcBef>
              <a:spcAft>
                <a:spcPts val="0"/>
              </a:spcAft>
              <a:buNone/>
            </a:pPr>
            <a:r>
              <a:t/>
            </a:r>
            <a:endParaRPr/>
          </a:p>
          <a:p>
            <a:pPr indent="0" lvl="0" marL="0" rtl="0" algn="ctr">
              <a:spcBef>
                <a:spcPts val="1200"/>
              </a:spcBef>
              <a:spcAft>
                <a:spcPts val="0"/>
              </a:spcAft>
              <a:buNone/>
            </a:pPr>
            <a:r>
              <a:t/>
            </a:r>
            <a:endParaRPr/>
          </a:p>
          <a:p>
            <a:pPr indent="0" lvl="0" marL="0" rtl="0" algn="ctr">
              <a:spcBef>
                <a:spcPts val="1200"/>
              </a:spcBef>
              <a:spcAft>
                <a:spcPts val="0"/>
              </a:spcAft>
              <a:buNone/>
            </a:pPr>
            <a:r>
              <a:t/>
            </a:r>
            <a:endParaRPr/>
          </a:p>
          <a:p>
            <a:pPr indent="0" lvl="0" marL="0" rtl="0" algn="ctr">
              <a:spcBef>
                <a:spcPts val="1200"/>
              </a:spcBef>
              <a:spcAft>
                <a:spcPts val="120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dawn of NLP</a:t>
            </a:r>
            <a:endParaRPr/>
          </a:p>
        </p:txBody>
      </p:sp>
      <p:sp>
        <p:nvSpPr>
          <p:cNvPr id="67" name="Google Shape;67;p15"/>
          <p:cNvSpPr txBox="1"/>
          <p:nvPr>
            <p:ph idx="1" type="body"/>
          </p:nvPr>
        </p:nvSpPr>
        <p:spPr>
          <a:xfrm>
            <a:off x="276675" y="1149225"/>
            <a:ext cx="8520600" cy="36720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~1950</a:t>
            </a:r>
            <a:endParaRPr/>
          </a:p>
          <a:p>
            <a:pPr indent="0" lvl="0" marL="0" rtl="0" algn="l">
              <a:spcBef>
                <a:spcPts val="1200"/>
              </a:spcBef>
              <a:spcAft>
                <a:spcPts val="0"/>
              </a:spcAft>
              <a:buNone/>
            </a:pPr>
            <a:r>
              <a:rPr lang="en"/>
              <a:t>‘Computing machinery and Intelligence’ | ‘Turing test ’</a:t>
            </a:r>
            <a:endParaRPr/>
          </a:p>
          <a:p>
            <a:pPr indent="0" lvl="0" marL="0" rtl="0" algn="l">
              <a:spcBef>
                <a:spcPts val="1200"/>
              </a:spcBef>
              <a:spcAft>
                <a:spcPts val="0"/>
              </a:spcAft>
              <a:buNone/>
            </a:pPr>
            <a:r>
              <a:rPr lang="en"/>
              <a:t>~1960s</a:t>
            </a:r>
            <a:endParaRPr/>
          </a:p>
          <a:p>
            <a:pPr indent="0" lvl="0" marL="0" rtl="0" algn="l">
              <a:spcBef>
                <a:spcPts val="1200"/>
              </a:spcBef>
              <a:spcAft>
                <a:spcPts val="0"/>
              </a:spcAft>
              <a:buNone/>
            </a:pPr>
            <a:r>
              <a:rPr lang="en"/>
              <a:t>SHRDLU, a system written to work with </a:t>
            </a:r>
            <a:r>
              <a:rPr lang="en"/>
              <a:t>restricted</a:t>
            </a:r>
            <a:r>
              <a:rPr lang="en"/>
              <a:t> block of words</a:t>
            </a:r>
            <a:endParaRPr/>
          </a:p>
          <a:p>
            <a:pPr indent="0" lvl="0" marL="0" rtl="0" algn="l">
              <a:spcBef>
                <a:spcPts val="1200"/>
              </a:spcBef>
              <a:spcAft>
                <a:spcPts val="0"/>
              </a:spcAft>
              <a:buNone/>
            </a:pPr>
            <a:r>
              <a:rPr lang="en"/>
              <a:t>~1980s</a:t>
            </a:r>
            <a:endParaRPr/>
          </a:p>
          <a:p>
            <a:pPr indent="0" lvl="0" marL="0" rtl="0" algn="l">
              <a:spcBef>
                <a:spcPts val="1200"/>
              </a:spcBef>
              <a:spcAft>
                <a:spcPts val="0"/>
              </a:spcAft>
              <a:buNone/>
            </a:pPr>
            <a:r>
              <a:rPr lang="en"/>
              <a:t>Introduction of machine learning (statistical version)</a:t>
            </a:r>
            <a:endParaRPr/>
          </a:p>
          <a:p>
            <a:pPr indent="0" lvl="0" marL="0" rtl="0" algn="l">
              <a:spcBef>
                <a:spcPts val="1200"/>
              </a:spcBef>
              <a:spcAft>
                <a:spcPts val="0"/>
              </a:spcAft>
              <a:buNone/>
            </a:pPr>
            <a:r>
              <a:rPr lang="en"/>
              <a:t>~1980s</a:t>
            </a:r>
            <a:endParaRPr/>
          </a:p>
          <a:p>
            <a:pPr indent="0" lvl="0" marL="0" rtl="0" algn="l">
              <a:spcBef>
                <a:spcPts val="1200"/>
              </a:spcBef>
              <a:spcAft>
                <a:spcPts val="0"/>
              </a:spcAft>
              <a:buNone/>
            </a:pPr>
            <a:r>
              <a:rPr lang="en"/>
              <a:t>Acceptance of corpus linguistics rather than Chomskyan linguistics theory </a:t>
            </a:r>
            <a:endParaRPr/>
          </a:p>
          <a:p>
            <a:pPr indent="0" lvl="0" marL="0" rtl="0" algn="l">
              <a:spcBef>
                <a:spcPts val="1200"/>
              </a:spcBef>
              <a:spcAft>
                <a:spcPts val="0"/>
              </a:spcAft>
              <a:buNone/>
            </a:pPr>
            <a:r>
              <a:rPr lang="en"/>
              <a:t>~1990s</a:t>
            </a:r>
            <a:endParaRPr/>
          </a:p>
          <a:p>
            <a:pPr indent="0" lvl="0" marL="0" rtl="0" algn="l">
              <a:spcBef>
                <a:spcPts val="1200"/>
              </a:spcBef>
              <a:spcAft>
                <a:spcPts val="0"/>
              </a:spcAft>
              <a:buNone/>
            </a:pPr>
            <a:r>
              <a:rPr lang="en"/>
              <a:t>Moore</a:t>
            </a:r>
            <a:r>
              <a:rPr lang="en"/>
              <a:t>'</a:t>
            </a:r>
            <a:r>
              <a:rPr lang="en"/>
              <a:t>s law</a:t>
            </a:r>
            <a:endParaRPr/>
          </a:p>
          <a:p>
            <a:pPr indent="0" lvl="0" marL="0" rtl="0" algn="l">
              <a:spcBef>
                <a:spcPts val="1200"/>
              </a:spcBef>
              <a:spcAft>
                <a:spcPts val="0"/>
              </a:spcAft>
              <a:buNone/>
            </a:pPr>
            <a:r>
              <a:rPr lang="en"/>
              <a:t> Abbreviation fact: NLP also stands for Neuro-Linguistic Programming</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280300" y="238250"/>
            <a:ext cx="8647200" cy="4470900"/>
          </a:xfrm>
          <a:prstGeom prst="rect">
            <a:avLst/>
          </a:prstGeom>
        </p:spPr>
        <p:txBody>
          <a:bodyPr anchorCtr="0" anchor="t" bIns="91425" lIns="91425" spcFirstLastPara="1" rIns="91425" wrap="square" tIns="91425">
            <a:normAutofit fontScale="77500" lnSpcReduction="20000"/>
          </a:bodyPr>
          <a:lstStyle/>
          <a:p>
            <a:pPr indent="0" lvl="0" marL="457200" rtl="0" algn="l">
              <a:spcBef>
                <a:spcPts val="0"/>
              </a:spcBef>
              <a:spcAft>
                <a:spcPts val="0"/>
              </a:spcAft>
              <a:buNone/>
            </a:pPr>
            <a:r>
              <a:rPr lang="en" u="sng"/>
              <a:t>Basic NLP regimes</a:t>
            </a:r>
            <a:endParaRPr u="sng"/>
          </a:p>
          <a:p>
            <a:pPr indent="-317182" lvl="0" marL="457200" rtl="0" algn="l">
              <a:spcBef>
                <a:spcPts val="1200"/>
              </a:spcBef>
              <a:spcAft>
                <a:spcPts val="0"/>
              </a:spcAft>
              <a:buSzPct val="100000"/>
              <a:buChar char="-"/>
            </a:pPr>
            <a:r>
              <a:rPr lang="en"/>
              <a:t>Speech recognition</a:t>
            </a:r>
            <a:endParaRPr/>
          </a:p>
          <a:p>
            <a:pPr indent="-317182" lvl="0" marL="457200" rtl="0" algn="l">
              <a:spcBef>
                <a:spcPts val="0"/>
              </a:spcBef>
              <a:spcAft>
                <a:spcPts val="0"/>
              </a:spcAft>
              <a:buSzPct val="100000"/>
              <a:buChar char="-"/>
            </a:pPr>
            <a:r>
              <a:rPr lang="en"/>
              <a:t>Part of speech </a:t>
            </a:r>
            <a:r>
              <a:rPr lang="en"/>
              <a:t>tagging</a:t>
            </a:r>
            <a:endParaRPr/>
          </a:p>
          <a:p>
            <a:pPr indent="-317182" lvl="0" marL="457200" rtl="0" algn="l">
              <a:spcBef>
                <a:spcPts val="0"/>
              </a:spcBef>
              <a:spcAft>
                <a:spcPts val="0"/>
              </a:spcAft>
              <a:buSzPct val="100000"/>
              <a:buChar char="-"/>
            </a:pPr>
            <a:r>
              <a:rPr lang="en"/>
              <a:t>Word sense disambiguation</a:t>
            </a:r>
            <a:endParaRPr/>
          </a:p>
          <a:p>
            <a:pPr indent="-317182" lvl="0" marL="457200" rtl="0" algn="l">
              <a:spcBef>
                <a:spcPts val="0"/>
              </a:spcBef>
              <a:spcAft>
                <a:spcPts val="0"/>
              </a:spcAft>
              <a:buSzPct val="100000"/>
              <a:buChar char="-"/>
            </a:pPr>
            <a:r>
              <a:rPr lang="en"/>
              <a:t>Named entity recognition</a:t>
            </a:r>
            <a:endParaRPr/>
          </a:p>
          <a:p>
            <a:pPr indent="-317182" lvl="0" marL="457200" rtl="0" algn="l">
              <a:spcBef>
                <a:spcPts val="0"/>
              </a:spcBef>
              <a:spcAft>
                <a:spcPts val="0"/>
              </a:spcAft>
              <a:buSzPct val="100000"/>
              <a:buChar char="-"/>
            </a:pPr>
            <a:r>
              <a:rPr lang="en"/>
              <a:t>Co-reference resolution </a:t>
            </a:r>
            <a:endParaRPr/>
          </a:p>
          <a:p>
            <a:pPr indent="-317182" lvl="0" marL="457200" rtl="0" algn="l">
              <a:spcBef>
                <a:spcPts val="0"/>
              </a:spcBef>
              <a:spcAft>
                <a:spcPts val="0"/>
              </a:spcAft>
              <a:buSzPct val="100000"/>
              <a:buChar char="-"/>
            </a:pPr>
            <a:r>
              <a:rPr lang="en"/>
              <a:t>Sentiment analysis</a:t>
            </a:r>
            <a:endParaRPr/>
          </a:p>
          <a:p>
            <a:pPr indent="-317182" lvl="0" marL="457200" rtl="0" algn="l">
              <a:spcBef>
                <a:spcPts val="0"/>
              </a:spcBef>
              <a:spcAft>
                <a:spcPts val="0"/>
              </a:spcAft>
              <a:buSzPct val="100000"/>
              <a:buChar char="-"/>
            </a:pPr>
            <a:r>
              <a:rPr lang="en"/>
              <a:t>Natural language generation</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rPr lang="en" u="sng"/>
              <a:t>Some NLP use cases</a:t>
            </a:r>
            <a:endParaRPr u="sng"/>
          </a:p>
          <a:p>
            <a:pPr indent="-317182" lvl="0" marL="457200" rtl="0" algn="l">
              <a:spcBef>
                <a:spcPts val="1200"/>
              </a:spcBef>
              <a:spcAft>
                <a:spcPts val="0"/>
              </a:spcAft>
              <a:buSzPct val="100000"/>
              <a:buChar char="-"/>
            </a:pPr>
            <a:r>
              <a:rPr lang="en"/>
              <a:t>Spam detection</a:t>
            </a:r>
            <a:endParaRPr/>
          </a:p>
          <a:p>
            <a:pPr indent="-317182" lvl="0" marL="457200" rtl="0" algn="l">
              <a:spcBef>
                <a:spcPts val="0"/>
              </a:spcBef>
              <a:spcAft>
                <a:spcPts val="0"/>
              </a:spcAft>
              <a:buSzPct val="100000"/>
              <a:buChar char="-"/>
            </a:pPr>
            <a:r>
              <a:rPr lang="en"/>
              <a:t>Machine translation</a:t>
            </a:r>
            <a:endParaRPr/>
          </a:p>
          <a:p>
            <a:pPr indent="-317182" lvl="0" marL="457200" rtl="0" algn="l">
              <a:spcBef>
                <a:spcPts val="0"/>
              </a:spcBef>
              <a:spcAft>
                <a:spcPts val="0"/>
              </a:spcAft>
              <a:buSzPct val="100000"/>
              <a:buChar char="-"/>
            </a:pPr>
            <a:r>
              <a:rPr lang="en"/>
              <a:t>Virtual assistants and chatbots</a:t>
            </a:r>
            <a:endParaRPr/>
          </a:p>
          <a:p>
            <a:pPr indent="-317182" lvl="0" marL="457200" rtl="0" algn="l">
              <a:spcBef>
                <a:spcPts val="0"/>
              </a:spcBef>
              <a:spcAft>
                <a:spcPts val="0"/>
              </a:spcAft>
              <a:buSzPct val="100000"/>
              <a:buChar char="-"/>
            </a:pPr>
            <a:r>
              <a:rPr lang="en"/>
              <a:t> Social media sentiment analysis</a:t>
            </a:r>
            <a:endParaRPr/>
          </a:p>
          <a:p>
            <a:pPr indent="-317182" lvl="0" marL="457200" rtl="0" algn="l">
              <a:spcBef>
                <a:spcPts val="0"/>
              </a:spcBef>
              <a:spcAft>
                <a:spcPts val="0"/>
              </a:spcAft>
              <a:buSzPct val="100000"/>
              <a:buChar char="-"/>
            </a:pPr>
            <a:r>
              <a:rPr lang="en"/>
              <a:t>Text summarization</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7"/>
          <p:cNvPicPr preferRelativeResize="0"/>
          <p:nvPr/>
        </p:nvPicPr>
        <p:blipFill>
          <a:blip r:embed="rId3">
            <a:alphaModFix/>
          </a:blip>
          <a:stretch>
            <a:fillRect/>
          </a:stretch>
        </p:blipFill>
        <p:spPr>
          <a:xfrm>
            <a:off x="378400" y="649800"/>
            <a:ext cx="7996600" cy="3843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Working overview</a:t>
            </a:r>
            <a:endParaRPr/>
          </a:p>
        </p:txBody>
      </p:sp>
      <p:sp>
        <p:nvSpPr>
          <p:cNvPr id="83" name="Google Shape;83;p18"/>
          <p:cNvSpPr txBox="1"/>
          <p:nvPr>
            <p:ph idx="1" type="body"/>
          </p:nvPr>
        </p:nvSpPr>
        <p:spPr>
          <a:xfrm>
            <a:off x="77075" y="1152475"/>
            <a:ext cx="8948700" cy="375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Computer vision - pattern recognition of pixels</a:t>
            </a:r>
            <a:endParaRPr/>
          </a:p>
          <a:p>
            <a:pPr indent="0" lvl="0" marL="0" rtl="0" algn="l">
              <a:spcBef>
                <a:spcPts val="1200"/>
              </a:spcBef>
              <a:spcAft>
                <a:spcPts val="0"/>
              </a:spcAft>
              <a:buNone/>
            </a:pPr>
            <a:r>
              <a:rPr lang="en"/>
              <a:t>NLP - pattern </a:t>
            </a:r>
            <a:r>
              <a:rPr lang="en"/>
              <a:t>recognition</a:t>
            </a:r>
            <a:r>
              <a:rPr lang="en"/>
              <a:t> to words, sentences, and paragraphs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An outlook</a:t>
            </a:r>
            <a:endParaRPr/>
          </a:p>
          <a:p>
            <a:pPr indent="-342900" lvl="0" marL="457200" rtl="0" algn="l">
              <a:spcBef>
                <a:spcPts val="1200"/>
              </a:spcBef>
              <a:spcAft>
                <a:spcPts val="0"/>
              </a:spcAft>
              <a:buSzPts val="1800"/>
              <a:buChar char="-"/>
            </a:pPr>
            <a:r>
              <a:rPr lang="en"/>
              <a:t>Preprocessing</a:t>
            </a:r>
            <a:endParaRPr/>
          </a:p>
          <a:p>
            <a:pPr indent="-342900" lvl="0" marL="457200" rtl="0" algn="l">
              <a:spcBef>
                <a:spcPts val="0"/>
              </a:spcBef>
              <a:spcAft>
                <a:spcPts val="0"/>
              </a:spcAft>
              <a:buSzPts val="1800"/>
              <a:buChar char="-"/>
            </a:pPr>
            <a:r>
              <a:rPr lang="en"/>
              <a:t>NLP algorithms</a:t>
            </a:r>
            <a:endParaRPr/>
          </a:p>
          <a:p>
            <a:pPr indent="-342900" lvl="0" marL="457200" rtl="0" algn="l">
              <a:spcBef>
                <a:spcPts val="0"/>
              </a:spcBef>
              <a:spcAft>
                <a:spcPts val="0"/>
              </a:spcAft>
              <a:buSzPts val="1800"/>
              <a:buChar char="-"/>
            </a:pPr>
            <a:r>
              <a:rPr lang="en"/>
              <a:t>NLG (natural language generation)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84" name="Google Shape;84;p18"/>
          <p:cNvSpPr/>
          <p:nvPr/>
        </p:nvSpPr>
        <p:spPr>
          <a:xfrm>
            <a:off x="147175" y="4113400"/>
            <a:ext cx="2438700" cy="67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Preprocessing</a:t>
            </a:r>
            <a:endParaRPr/>
          </a:p>
        </p:txBody>
      </p:sp>
      <p:sp>
        <p:nvSpPr>
          <p:cNvPr id="85" name="Google Shape;85;p18"/>
          <p:cNvSpPr/>
          <p:nvPr/>
        </p:nvSpPr>
        <p:spPr>
          <a:xfrm>
            <a:off x="3587850" y="4113400"/>
            <a:ext cx="1560900" cy="67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Algorithm</a:t>
            </a:r>
            <a:endParaRPr/>
          </a:p>
        </p:txBody>
      </p:sp>
      <p:sp>
        <p:nvSpPr>
          <p:cNvPr id="86" name="Google Shape;86;p18"/>
          <p:cNvSpPr/>
          <p:nvPr/>
        </p:nvSpPr>
        <p:spPr>
          <a:xfrm>
            <a:off x="5851250" y="4148425"/>
            <a:ext cx="3083400" cy="67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NLG  (Natural language generation)</a:t>
            </a:r>
            <a:endParaRPr/>
          </a:p>
        </p:txBody>
      </p:sp>
      <p:sp>
        <p:nvSpPr>
          <p:cNvPr id="87" name="Google Shape;87;p18"/>
          <p:cNvSpPr/>
          <p:nvPr/>
        </p:nvSpPr>
        <p:spPr>
          <a:xfrm>
            <a:off x="2711900" y="4281550"/>
            <a:ext cx="672600" cy="336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8"/>
          <p:cNvSpPr/>
          <p:nvPr/>
        </p:nvSpPr>
        <p:spPr>
          <a:xfrm>
            <a:off x="5178650" y="4316575"/>
            <a:ext cx="672600" cy="336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t>
            </a:r>
            <a:r>
              <a:rPr lang="en" u="sng"/>
              <a:t>Tokenization:</a:t>
            </a:r>
            <a:r>
              <a:rPr lang="en"/>
              <a:t> breaks down text into smaller semantic units or single clauses</a:t>
            </a:r>
            <a:endParaRPr/>
          </a:p>
          <a:p>
            <a:pPr indent="0" lvl="0" marL="0" rtl="0" algn="l">
              <a:spcBef>
                <a:spcPts val="1200"/>
              </a:spcBef>
              <a:spcAft>
                <a:spcPts val="0"/>
              </a:spcAft>
              <a:buClr>
                <a:schemeClr val="dk1"/>
              </a:buClr>
              <a:buSzPts val="1100"/>
              <a:buFont typeface="Arial"/>
              <a:buNone/>
            </a:pPr>
            <a:r>
              <a:rPr lang="en"/>
              <a:t>-</a:t>
            </a:r>
            <a:r>
              <a:rPr lang="en" u="sng"/>
              <a:t>Part-of-speech-tagging:</a:t>
            </a:r>
            <a:r>
              <a:rPr lang="en"/>
              <a:t> marking up words as nouns, verbs, adjectives, adverbs, pronouns, etc</a:t>
            </a:r>
            <a:endParaRPr/>
          </a:p>
          <a:p>
            <a:pPr indent="0" lvl="0" marL="0" rtl="0" algn="l">
              <a:spcBef>
                <a:spcPts val="1200"/>
              </a:spcBef>
              <a:spcAft>
                <a:spcPts val="0"/>
              </a:spcAft>
              <a:buClr>
                <a:schemeClr val="dk1"/>
              </a:buClr>
              <a:buSzPts val="1100"/>
              <a:buFont typeface="Arial"/>
              <a:buNone/>
            </a:pPr>
            <a:r>
              <a:rPr lang="en"/>
              <a:t>-</a:t>
            </a:r>
            <a:r>
              <a:rPr lang="en" u="sng"/>
              <a:t>Stemming and lemmatization: </a:t>
            </a:r>
            <a:r>
              <a:rPr lang="en"/>
              <a:t>standardizing words by reducing them to their root forms</a:t>
            </a:r>
            <a:endParaRPr/>
          </a:p>
          <a:p>
            <a:pPr indent="0" lvl="0" marL="0" rtl="0" algn="l">
              <a:spcBef>
                <a:spcPts val="1200"/>
              </a:spcBef>
              <a:spcAft>
                <a:spcPts val="0"/>
              </a:spcAft>
              <a:buClr>
                <a:schemeClr val="dk1"/>
              </a:buClr>
              <a:buSzPts val="1100"/>
              <a:buFont typeface="Arial"/>
              <a:buNone/>
            </a:pPr>
            <a:r>
              <a:rPr lang="en"/>
              <a:t>-</a:t>
            </a:r>
            <a:r>
              <a:rPr lang="en" u="sng"/>
              <a:t>Stop word removal:</a:t>
            </a:r>
            <a:r>
              <a:rPr lang="en"/>
              <a:t> filtering out common words that add little or no unique information, for example, prepositions and articles (at, to, a, the).</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Employing Algorithm</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u="sng"/>
              <a:t>A rule-based approach</a:t>
            </a:r>
            <a:endParaRPr u="sng"/>
          </a:p>
          <a:p>
            <a:pPr indent="0" lvl="0" marL="0" rtl="0" algn="l">
              <a:spcBef>
                <a:spcPts val="1200"/>
              </a:spcBef>
              <a:spcAft>
                <a:spcPts val="0"/>
              </a:spcAft>
              <a:buNone/>
            </a:pPr>
            <a:r>
              <a:rPr lang="en"/>
              <a:t> Rule-based systems rely on hand-crafted grammatical rules that need to be created by experts in linguistics, or knowledge engineers. This was the earliest approach to crafting NLP algorithms, and it’s still used today.</a:t>
            </a:r>
            <a:endParaRPr/>
          </a:p>
          <a:p>
            <a:pPr indent="0" lvl="0" marL="0" rtl="0" algn="l">
              <a:spcBef>
                <a:spcPts val="1200"/>
              </a:spcBef>
              <a:spcAft>
                <a:spcPts val="0"/>
              </a:spcAft>
              <a:buClr>
                <a:schemeClr val="dk1"/>
              </a:buClr>
              <a:buSzPts val="1100"/>
              <a:buFont typeface="Arial"/>
              <a:buNone/>
            </a:pPr>
            <a:r>
              <a:t/>
            </a:r>
            <a:endParaRPr/>
          </a:p>
          <a:p>
            <a:pPr indent="-342900" lvl="0" marL="457200" rtl="0" algn="l">
              <a:spcBef>
                <a:spcPts val="1200"/>
              </a:spcBef>
              <a:spcAft>
                <a:spcPts val="0"/>
              </a:spcAft>
              <a:buSzPts val="1800"/>
              <a:buChar char="-"/>
            </a:pPr>
            <a:r>
              <a:rPr lang="en" u="sng"/>
              <a:t>Machine learning algorithms</a:t>
            </a:r>
            <a:endParaRPr u="sng"/>
          </a:p>
          <a:p>
            <a:pPr indent="0" lvl="0" marL="0" rtl="0" algn="l">
              <a:spcBef>
                <a:spcPts val="1200"/>
              </a:spcBef>
              <a:spcAft>
                <a:spcPts val="0"/>
              </a:spcAft>
              <a:buNone/>
            </a:pPr>
            <a:r>
              <a:rPr lang="en"/>
              <a:t>Machine learning models, on the other hand, are based on statistical methods and learn to perform tasks after being fed examples (training data).</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Natural Language Generation (NLG)</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Natural Language Generation (NLG), a subcategory of Natural Language Processing (NLP), is a software process that automatically transforms structured data into human-readable text. </a:t>
            </a:r>
            <a:endParaRPr/>
          </a:p>
          <a:p>
            <a:pPr indent="-342900" lvl="0" marL="457200" rtl="0" algn="l">
              <a:spcBef>
                <a:spcPts val="1200"/>
              </a:spcBef>
              <a:spcAft>
                <a:spcPts val="0"/>
              </a:spcAft>
              <a:buSzPts val="1800"/>
              <a:buChar char="-"/>
            </a:pPr>
            <a:r>
              <a:rPr lang="en"/>
              <a:t>Data interpretation</a:t>
            </a:r>
            <a:endParaRPr/>
          </a:p>
          <a:p>
            <a:pPr indent="-342900" lvl="0" marL="457200" rtl="0" algn="l">
              <a:spcBef>
                <a:spcPts val="0"/>
              </a:spcBef>
              <a:spcAft>
                <a:spcPts val="0"/>
              </a:spcAft>
              <a:buSzPts val="1800"/>
              <a:buChar char="-"/>
            </a:pPr>
            <a:r>
              <a:rPr lang="en"/>
              <a:t>Document planning</a:t>
            </a:r>
            <a:endParaRPr/>
          </a:p>
          <a:p>
            <a:pPr indent="-342900" lvl="0" marL="457200" rtl="0" algn="l">
              <a:spcBef>
                <a:spcPts val="0"/>
              </a:spcBef>
              <a:spcAft>
                <a:spcPts val="0"/>
              </a:spcAft>
              <a:buSzPts val="1800"/>
              <a:buChar char="-"/>
            </a:pPr>
            <a:r>
              <a:rPr lang="en"/>
              <a:t>Sentence Aggregation</a:t>
            </a:r>
            <a:endParaRPr/>
          </a:p>
          <a:p>
            <a:pPr indent="-342900" lvl="0" marL="457200" rtl="0" algn="l">
              <a:spcBef>
                <a:spcPts val="0"/>
              </a:spcBef>
              <a:spcAft>
                <a:spcPts val="0"/>
              </a:spcAft>
              <a:buSzPts val="1800"/>
              <a:buChar char="-"/>
            </a:pPr>
            <a:r>
              <a:rPr lang="en"/>
              <a:t>Grammaticalization</a:t>
            </a:r>
            <a:endParaRPr/>
          </a:p>
          <a:p>
            <a:pPr indent="-342900" lvl="0" marL="457200" rtl="0" algn="l">
              <a:spcBef>
                <a:spcPts val="0"/>
              </a:spcBef>
              <a:spcAft>
                <a:spcPts val="0"/>
              </a:spcAft>
              <a:buSzPts val="1800"/>
              <a:buChar char="-"/>
            </a:pPr>
            <a:r>
              <a:rPr lang="en"/>
              <a:t>Language implementation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