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353" r:id="rId4"/>
    <p:sldId id="354" r:id="rId5"/>
    <p:sldId id="355" r:id="rId6"/>
    <p:sldId id="356" r:id="rId7"/>
    <p:sldId id="340" r:id="rId8"/>
    <p:sldId id="341" r:id="rId9"/>
    <p:sldId id="357" r:id="rId10"/>
    <p:sldId id="342" r:id="rId11"/>
    <p:sldId id="358" r:id="rId12"/>
    <p:sldId id="343" r:id="rId13"/>
    <p:sldId id="359" r:id="rId14"/>
    <p:sldId id="344" r:id="rId15"/>
    <p:sldId id="360" r:id="rId16"/>
    <p:sldId id="345" r:id="rId17"/>
    <p:sldId id="361" r:id="rId18"/>
    <p:sldId id="347" r:id="rId19"/>
    <p:sldId id="362" r:id="rId20"/>
    <p:sldId id="346" r:id="rId21"/>
    <p:sldId id="368" r:id="rId22"/>
    <p:sldId id="348" r:id="rId23"/>
    <p:sldId id="363" r:id="rId24"/>
    <p:sldId id="349" r:id="rId25"/>
    <p:sldId id="364" r:id="rId26"/>
    <p:sldId id="350" r:id="rId27"/>
    <p:sldId id="365" r:id="rId28"/>
    <p:sldId id="352" r:id="rId29"/>
    <p:sldId id="366" r:id="rId30"/>
    <p:sldId id="351" r:id="rId31"/>
    <p:sldId id="367" r:id="rId32"/>
    <p:sldId id="281" r:id="rId33"/>
    <p:sldId id="282" r:id="rId34"/>
  </p:sldIdLst>
  <p:sldSz cx="12192000" cy="6858000"/>
  <p:notesSz cx="6805613" cy="99393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7A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313" autoAdjust="0"/>
  </p:normalViewPr>
  <p:slideViewPr>
    <p:cSldViewPr snapToGrid="0">
      <p:cViewPr varScale="1">
        <p:scale>
          <a:sx n="94" d="100"/>
          <a:sy n="94" d="100"/>
        </p:scale>
        <p:origin x="2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338DE8C9-A2C4-46F7-A3F7-C07D79B54378}" type="datetimeFigureOut">
              <a:rPr lang="zh-CN" altLang="en-US" smtClean="0"/>
              <a:t>2023/11/22</a:t>
            </a:fld>
            <a:endParaRPr lang="zh-CN" altLang="en-US"/>
          </a:p>
        </p:txBody>
      </p:sp>
      <p:sp>
        <p:nvSpPr>
          <p:cNvPr id="4" name="页脚占位符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8AF29776-26D0-48E0-9DA5-4EC6965D5804}" type="slidenum">
              <a:rPr lang="zh-CN" altLang="en-US" smtClean="0"/>
              <a:t>‹#›</a:t>
            </a:fld>
            <a:endParaRPr lang="zh-CN" altLang="en-US"/>
          </a:p>
        </p:txBody>
      </p:sp>
    </p:spTree>
    <p:extLst>
      <p:ext uri="{BB962C8B-B14F-4D97-AF65-F5344CB8AC3E}">
        <p14:creationId xmlns:p14="http://schemas.microsoft.com/office/powerpoint/2010/main" val="2419580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B1B09EDA-B6A8-4C36-9E35-A5A228A11E54}" type="datetimeFigureOut">
              <a:rPr lang="zh-CN" altLang="en-US" smtClean="0"/>
              <a:t>2023/11/21</a:t>
            </a:fld>
            <a:endParaRPr lang="zh-CN" altLang="en-US"/>
          </a:p>
        </p:txBody>
      </p:sp>
      <p:sp>
        <p:nvSpPr>
          <p:cNvPr id="4" name="幻灯片图像占位符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941CCC3D-E01E-4643-A6BB-6FCB35A6A08E}" type="slidenum">
              <a:rPr lang="zh-CN" altLang="en-US" smtClean="0"/>
              <a:t>‹#›</a:t>
            </a:fld>
            <a:endParaRPr lang="zh-CN" altLang="en-US"/>
          </a:p>
        </p:txBody>
      </p:sp>
    </p:spTree>
    <p:extLst>
      <p:ext uri="{BB962C8B-B14F-4D97-AF65-F5344CB8AC3E}">
        <p14:creationId xmlns:p14="http://schemas.microsoft.com/office/powerpoint/2010/main" val="66087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specific challenge in recommender system is missing information.</a:t>
            </a:r>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8</a:t>
            </a:fld>
            <a:endParaRPr lang="zh-CN" altLang="en-US"/>
          </a:p>
        </p:txBody>
      </p:sp>
    </p:spTree>
    <p:extLst>
      <p:ext uri="{BB962C8B-B14F-4D97-AF65-F5344CB8AC3E}">
        <p14:creationId xmlns:p14="http://schemas.microsoft.com/office/powerpoint/2010/main" val="2838793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24</a:t>
            </a:fld>
            <a:endParaRPr lang="zh-CN" altLang="en-US"/>
          </a:p>
        </p:txBody>
      </p:sp>
    </p:spTree>
    <p:extLst>
      <p:ext uri="{BB962C8B-B14F-4D97-AF65-F5344CB8AC3E}">
        <p14:creationId xmlns:p14="http://schemas.microsoft.com/office/powerpoint/2010/main" val="3429867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26</a:t>
            </a:fld>
            <a:endParaRPr lang="zh-CN" altLang="en-US"/>
          </a:p>
        </p:txBody>
      </p:sp>
    </p:spTree>
    <p:extLst>
      <p:ext uri="{BB962C8B-B14F-4D97-AF65-F5344CB8AC3E}">
        <p14:creationId xmlns:p14="http://schemas.microsoft.com/office/powerpoint/2010/main" val="423653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27</a:t>
            </a:fld>
            <a:endParaRPr lang="zh-CN" altLang="en-US"/>
          </a:p>
        </p:txBody>
      </p:sp>
    </p:spTree>
    <p:extLst>
      <p:ext uri="{BB962C8B-B14F-4D97-AF65-F5344CB8AC3E}">
        <p14:creationId xmlns:p14="http://schemas.microsoft.com/office/powerpoint/2010/main" val="376891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9</a:t>
            </a:fld>
            <a:endParaRPr lang="zh-CN" altLang="en-US"/>
          </a:p>
        </p:txBody>
      </p:sp>
    </p:spTree>
    <p:extLst>
      <p:ext uri="{BB962C8B-B14F-4D97-AF65-F5344CB8AC3E}">
        <p14:creationId xmlns:p14="http://schemas.microsoft.com/office/powerpoint/2010/main" val="59438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specific challenge in recommender system is individual treatment effect.</a:t>
            </a:r>
          </a:p>
          <a:p>
            <a:r>
              <a:rPr lang="en-US" altLang="zh-CN" dirty="0"/>
              <a:t>CCCE makes use of the individual observation</a:t>
            </a:r>
            <a:r>
              <a:rPr lang="en-US" altLang="zh-CN" baseline="0" dirty="0"/>
              <a:t> as  evidence and find the causal attributes under some assumptions. </a:t>
            </a:r>
          </a:p>
          <a:p>
            <a:r>
              <a:rPr lang="en-US" altLang="zh-CN" baseline="0" dirty="0"/>
              <a:t>It is still a primary work. </a:t>
            </a:r>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10</a:t>
            </a:fld>
            <a:endParaRPr lang="zh-CN" altLang="en-US"/>
          </a:p>
        </p:txBody>
      </p:sp>
    </p:spTree>
    <p:extLst>
      <p:ext uri="{BB962C8B-B14F-4D97-AF65-F5344CB8AC3E}">
        <p14:creationId xmlns:p14="http://schemas.microsoft.com/office/powerpoint/2010/main" val="30073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specific challenge in recommender system is bias.</a:t>
            </a:r>
          </a:p>
          <a:p>
            <a:r>
              <a:rPr lang="en-US" altLang="zh-CN" dirty="0"/>
              <a:t>There are many biases in recommender system.</a:t>
            </a:r>
            <a:r>
              <a:rPr lang="en-US" altLang="zh-CN" baseline="0" dirty="0"/>
              <a:t> Researchers from academia and industry create many methods to analyze the biases and </a:t>
            </a:r>
            <a:r>
              <a:rPr lang="en-US" altLang="zh-CN" baseline="0" dirty="0" err="1"/>
              <a:t>debias</a:t>
            </a:r>
            <a:r>
              <a:rPr lang="en-US" altLang="zh-CN" baseline="0" dirty="0"/>
              <a:t>, such as causal analysis, IPS, doubly robust methods.</a:t>
            </a:r>
          </a:p>
          <a:p>
            <a:r>
              <a:rPr lang="en-US" altLang="zh-CN" baseline="0" dirty="0"/>
              <a:t>While there are many research opportunities:</a:t>
            </a:r>
          </a:p>
          <a:p>
            <a:pPr marL="228600" indent="-228600">
              <a:buAutoNum type="arabicPeriod"/>
            </a:pPr>
            <a:r>
              <a:rPr lang="en-US" altLang="zh-CN" dirty="0"/>
              <a:t>We find some new biases in recommender system</a:t>
            </a:r>
            <a:r>
              <a:rPr lang="en-US" altLang="zh-CN" baseline="0" dirty="0"/>
              <a:t>  like duration bias, trust bias, confounder bias.</a:t>
            </a:r>
          </a:p>
          <a:p>
            <a:pPr marL="228600" indent="-228600">
              <a:buAutoNum type="arabicPeriod"/>
            </a:pPr>
            <a:r>
              <a:rPr lang="en-US" altLang="zh-CN" baseline="0" dirty="0"/>
              <a:t>How to collect unbiased data?</a:t>
            </a:r>
          </a:p>
          <a:p>
            <a:pPr marL="228600" indent="-228600">
              <a:buAutoNum type="arabicPeriod"/>
            </a:pPr>
            <a:r>
              <a:rPr lang="en-US" altLang="zh-CN" baseline="0" dirty="0"/>
              <a:t>How to train an unbiased model?</a:t>
            </a:r>
          </a:p>
          <a:p>
            <a:pPr marL="228600" indent="-228600">
              <a:buAutoNum type="arabicPeriod"/>
            </a:pPr>
            <a:r>
              <a:rPr lang="en-US" altLang="zh-CN" baseline="0" dirty="0"/>
              <a:t>How to evaluate the biases?</a:t>
            </a:r>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12</a:t>
            </a:fld>
            <a:endParaRPr lang="zh-CN" altLang="en-US"/>
          </a:p>
        </p:txBody>
      </p:sp>
    </p:spTree>
    <p:extLst>
      <p:ext uri="{BB962C8B-B14F-4D97-AF65-F5344CB8AC3E}">
        <p14:creationId xmlns:p14="http://schemas.microsoft.com/office/powerpoint/2010/main" val="1464450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specific challenge in recommender system is models reusing.</a:t>
            </a:r>
          </a:p>
          <a:p>
            <a:r>
              <a:rPr lang="en-US" altLang="zh-CN" dirty="0"/>
              <a:t>The current industrial recommendation models should be retrained</a:t>
            </a:r>
            <a:r>
              <a:rPr lang="en-US" altLang="zh-CN" baseline="0" dirty="0"/>
              <a:t> </a:t>
            </a:r>
            <a:r>
              <a:rPr lang="en-US" altLang="zh-CN" dirty="0"/>
              <a:t>with recent data for better performance, in</a:t>
            </a:r>
            <a:r>
              <a:rPr lang="en-US" altLang="zh-CN" baseline="0" dirty="0"/>
              <a:t> the mean time, the historical models are always underutilized, even waste. It wastes a lot of resources and time.</a:t>
            </a:r>
            <a:r>
              <a:rPr lang="en-US" altLang="zh-CN" dirty="0"/>
              <a:t> </a:t>
            </a:r>
          </a:p>
          <a:p>
            <a:r>
              <a:rPr lang="en-US" altLang="zh-CN" dirty="0"/>
              <a:t>In</a:t>
            </a:r>
            <a:r>
              <a:rPr lang="en-US" altLang="zh-CN" baseline="0" dirty="0"/>
              <a:t> our </a:t>
            </a:r>
            <a:r>
              <a:rPr lang="en-US" altLang="zh-CN" baseline="0" dirty="0" err="1"/>
              <a:t>recsys</a:t>
            </a:r>
            <a:r>
              <a:rPr lang="en-US" altLang="zh-CN" baseline="0" dirty="0"/>
              <a:t> work, we propose an idea: “data is model and model is data”, and create a model inversed data synthesis framework, which can inverse a few representative samples from historical models. Then we combine the inversed samples with the recent samples, and train a more powerful models for CTR prediction.</a:t>
            </a:r>
            <a:endParaRPr lang="en-US" altLang="zh-CN" dirty="0"/>
          </a:p>
          <a:p>
            <a:r>
              <a:rPr lang="en-US" altLang="zh-CN" baseline="0" dirty="0"/>
              <a:t>But it is still a primary work, more opportunities for model reusing.</a:t>
            </a:r>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14</a:t>
            </a:fld>
            <a:endParaRPr lang="zh-CN" altLang="en-US"/>
          </a:p>
        </p:txBody>
      </p:sp>
    </p:spTree>
    <p:extLst>
      <p:ext uri="{BB962C8B-B14F-4D97-AF65-F5344CB8AC3E}">
        <p14:creationId xmlns:p14="http://schemas.microsoft.com/office/powerpoint/2010/main" val="190668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third specific challenge in recommender system is models reusing.</a:t>
            </a:r>
          </a:p>
          <a:p>
            <a:r>
              <a:rPr lang="en-US" altLang="zh-CN" dirty="0"/>
              <a:t>The current industrial recommendation models should be retrained</a:t>
            </a:r>
            <a:r>
              <a:rPr lang="en-US" altLang="zh-CN" baseline="0" dirty="0"/>
              <a:t> </a:t>
            </a:r>
            <a:r>
              <a:rPr lang="en-US" altLang="zh-CN" dirty="0"/>
              <a:t>with recent data for better performance, in</a:t>
            </a:r>
            <a:r>
              <a:rPr lang="en-US" altLang="zh-CN" baseline="0" dirty="0"/>
              <a:t> the mean time, the historical models are always underutilized, even waste. It wastes a lot of resources and time.</a:t>
            </a:r>
            <a:r>
              <a:rPr lang="en-US" altLang="zh-CN" dirty="0"/>
              <a:t> </a:t>
            </a:r>
          </a:p>
          <a:p>
            <a:r>
              <a:rPr lang="en-US" altLang="zh-CN" dirty="0"/>
              <a:t>In</a:t>
            </a:r>
            <a:r>
              <a:rPr lang="en-US" altLang="zh-CN" baseline="0" dirty="0"/>
              <a:t> our </a:t>
            </a:r>
            <a:r>
              <a:rPr lang="en-US" altLang="zh-CN" baseline="0" dirty="0" err="1"/>
              <a:t>recsys</a:t>
            </a:r>
            <a:r>
              <a:rPr lang="en-US" altLang="zh-CN" baseline="0" dirty="0"/>
              <a:t> work, we propose an idea: “data is model and model is data”, and create a model inversed data synthesis framework, which can inverse a few representative samples from historical models. Then we combine the inversed samples with the recent samples, and train a more powerful models for CTR prediction.</a:t>
            </a:r>
            <a:endParaRPr lang="en-US" altLang="zh-CN" dirty="0"/>
          </a:p>
          <a:p>
            <a:r>
              <a:rPr lang="en-US" altLang="zh-CN" baseline="0" dirty="0"/>
              <a:t>But it is still a primary work, more opportunities for model reusing.</a:t>
            </a:r>
            <a:endParaRPr lang="zh-CN" altLang="en-US"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16</a:t>
            </a:fld>
            <a:endParaRPr lang="zh-CN" altLang="en-US"/>
          </a:p>
        </p:txBody>
      </p:sp>
    </p:spTree>
    <p:extLst>
      <p:ext uri="{BB962C8B-B14F-4D97-AF65-F5344CB8AC3E}">
        <p14:creationId xmlns:p14="http://schemas.microsoft.com/office/powerpoint/2010/main" val="1848030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18</a:t>
            </a:fld>
            <a:endParaRPr lang="zh-CN" altLang="en-US"/>
          </a:p>
        </p:txBody>
      </p:sp>
    </p:spTree>
    <p:extLst>
      <p:ext uri="{BB962C8B-B14F-4D97-AF65-F5344CB8AC3E}">
        <p14:creationId xmlns:p14="http://schemas.microsoft.com/office/powerpoint/2010/main" val="3253236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20</a:t>
            </a:fld>
            <a:endParaRPr lang="zh-CN" altLang="en-US"/>
          </a:p>
        </p:txBody>
      </p:sp>
    </p:spTree>
    <p:extLst>
      <p:ext uri="{BB962C8B-B14F-4D97-AF65-F5344CB8AC3E}">
        <p14:creationId xmlns:p14="http://schemas.microsoft.com/office/powerpoint/2010/main" val="309652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specific challenge in recommender system is multiple modalities.</a:t>
            </a:r>
          </a:p>
          <a:p>
            <a:endParaRPr lang="en-US" altLang="zh-CN" dirty="0"/>
          </a:p>
        </p:txBody>
      </p:sp>
      <p:sp>
        <p:nvSpPr>
          <p:cNvPr id="4" name="灯片编号占位符 3"/>
          <p:cNvSpPr>
            <a:spLocks noGrp="1"/>
          </p:cNvSpPr>
          <p:nvPr>
            <p:ph type="sldNum" sz="quarter" idx="10"/>
          </p:nvPr>
        </p:nvSpPr>
        <p:spPr/>
        <p:txBody>
          <a:bodyPr/>
          <a:lstStyle/>
          <a:p>
            <a:fld id="{941CCC3D-E01E-4643-A6BB-6FCB35A6A08E}" type="slidenum">
              <a:rPr lang="zh-CN" altLang="en-US" smtClean="0"/>
              <a:t>22</a:t>
            </a:fld>
            <a:endParaRPr lang="zh-CN" altLang="en-US"/>
          </a:p>
        </p:txBody>
      </p:sp>
    </p:spTree>
    <p:extLst>
      <p:ext uri="{BB962C8B-B14F-4D97-AF65-F5344CB8AC3E}">
        <p14:creationId xmlns:p14="http://schemas.microsoft.com/office/powerpoint/2010/main" val="337643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557551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148657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1209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228789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58629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76845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18699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253150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90945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979091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7D213E-BEF0-415B-88CF-D8FC798A17F7}"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230843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D213E-BEF0-415B-88CF-D8FC798A17F7}" type="datetimeFigureOut">
              <a:rPr lang="zh-CN" altLang="en-US" smtClean="0"/>
              <a:t>2023/11/21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584D3-16C1-4D66-957B-171119D73894}" type="slidenum">
              <a:rPr lang="zh-CN" altLang="en-US" smtClean="0"/>
              <a:t>‹#›</a:t>
            </a:fld>
            <a:endParaRPr lang="zh-CN" altLang="en-US"/>
          </a:p>
        </p:txBody>
      </p:sp>
    </p:spTree>
    <p:extLst>
      <p:ext uri="{BB962C8B-B14F-4D97-AF65-F5344CB8AC3E}">
        <p14:creationId xmlns:p14="http://schemas.microsoft.com/office/powerpoint/2010/main" val="120856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chaspark.com/#/questions/sparks?lang=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fif"/><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f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Ten challenges in industrial recommender systems</a:t>
            </a:r>
            <a:endParaRPr lang="zh-CN" altLang="en-US" dirty="0"/>
          </a:p>
        </p:txBody>
      </p:sp>
      <p:sp>
        <p:nvSpPr>
          <p:cNvPr id="3" name="副标题 2"/>
          <p:cNvSpPr>
            <a:spLocks noGrp="1"/>
          </p:cNvSpPr>
          <p:nvPr>
            <p:ph type="subTitle" idx="1"/>
          </p:nvPr>
        </p:nvSpPr>
        <p:spPr>
          <a:xfrm>
            <a:off x="1639330" y="4261065"/>
            <a:ext cx="9144000" cy="1655762"/>
          </a:xfrm>
        </p:spPr>
        <p:txBody>
          <a:bodyPr/>
          <a:lstStyle/>
          <a:p>
            <a:r>
              <a:rPr lang="en-US" altLang="zh-CN" b="1" dirty="0" err="1"/>
              <a:t>Zhenhua</a:t>
            </a:r>
            <a:r>
              <a:rPr lang="en-US" altLang="zh-CN" b="1" dirty="0"/>
              <a:t> Dong</a:t>
            </a:r>
          </a:p>
          <a:p>
            <a:r>
              <a:rPr lang="en-US" altLang="zh-CN" dirty="0"/>
              <a:t>Huawei Noah’s Ark Lab</a:t>
            </a:r>
          </a:p>
          <a:p>
            <a:r>
              <a:rPr lang="en-US" altLang="zh-CN" dirty="0"/>
              <a:t>dongzhenhua@huawei.com</a:t>
            </a:r>
            <a:endParaRPr lang="zh-CN" altLang="en-US" dirty="0"/>
          </a:p>
        </p:txBody>
      </p:sp>
    </p:spTree>
    <p:extLst>
      <p:ext uri="{BB962C8B-B14F-4D97-AF65-F5344CB8AC3E}">
        <p14:creationId xmlns:p14="http://schemas.microsoft.com/office/powerpoint/2010/main" val="330259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Individual treatment effect (ITE)</a:t>
            </a:r>
            <a:endParaRPr lang="zh-CN" altLang="en-US" dirty="0"/>
          </a:p>
        </p:txBody>
      </p:sp>
      <p:sp>
        <p:nvSpPr>
          <p:cNvPr id="3" name="内容占位符 2"/>
          <p:cNvSpPr>
            <a:spLocks noGrp="1"/>
          </p:cNvSpPr>
          <p:nvPr>
            <p:ph idx="1"/>
          </p:nvPr>
        </p:nvSpPr>
        <p:spPr/>
        <p:txBody>
          <a:bodyPr>
            <a:normAutofit/>
          </a:bodyPr>
          <a:lstStyle/>
          <a:p>
            <a:r>
              <a:rPr lang="en-US" altLang="zh-CN" dirty="0"/>
              <a:t>RQ: How to find the causal attributes of a user’s decision (e.g. click, rate) or preference?</a:t>
            </a:r>
          </a:p>
          <a:p>
            <a:r>
              <a:rPr lang="en-US" altLang="zh-CN" dirty="0"/>
              <a:t>Causal attributes:  </a:t>
            </a:r>
          </a:p>
          <a:p>
            <a:pPr lvl="1"/>
            <a:r>
              <a:rPr lang="en-US" altLang="zh-CN" dirty="0"/>
              <a:t>Example: both user A and B rate a movie C 5 stars, A likes C for director, B likes C for cast. The same attribute or treatment (director/cast) may have different effects on user’s decision, so it is individual treatment effect.</a:t>
            </a:r>
          </a:p>
          <a:p>
            <a:pPr lvl="1"/>
            <a:r>
              <a:rPr lang="en-US" altLang="zh-CN" dirty="0"/>
              <a:t>Accurate causal attribute is helpful to user profiling, explanation, accuracy. </a:t>
            </a:r>
          </a:p>
        </p:txBody>
      </p:sp>
      <p:sp>
        <p:nvSpPr>
          <p:cNvPr id="5" name="椭圆 4"/>
          <p:cNvSpPr/>
          <p:nvPr/>
        </p:nvSpPr>
        <p:spPr>
          <a:xfrm>
            <a:off x="4140995" y="5495249"/>
            <a:ext cx="1524000" cy="666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 stars</a:t>
            </a:r>
            <a:endParaRPr lang="zh-CN" altLang="en-US" dirty="0">
              <a:solidFill>
                <a:schemeClr val="tx1"/>
              </a:solidFill>
            </a:endParaRPr>
          </a:p>
        </p:txBody>
      </p:sp>
      <p:sp>
        <p:nvSpPr>
          <p:cNvPr id="6" name="椭圆 5"/>
          <p:cNvSpPr/>
          <p:nvPr/>
        </p:nvSpPr>
        <p:spPr>
          <a:xfrm>
            <a:off x="76200" y="5515271"/>
            <a:ext cx="1524000" cy="666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Movie C</a:t>
            </a:r>
            <a:endParaRPr lang="zh-CN" altLang="en-US" dirty="0">
              <a:solidFill>
                <a:schemeClr val="tx1"/>
              </a:solidFill>
            </a:endParaRPr>
          </a:p>
        </p:txBody>
      </p:sp>
      <p:sp>
        <p:nvSpPr>
          <p:cNvPr id="7" name="椭圆 6"/>
          <p:cNvSpPr/>
          <p:nvPr/>
        </p:nvSpPr>
        <p:spPr>
          <a:xfrm>
            <a:off x="2200275" y="4995187"/>
            <a:ext cx="1366837" cy="666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Zhang </a:t>
            </a:r>
            <a:r>
              <a:rPr lang="en-US" altLang="zh-CN" dirty="0" err="1">
                <a:solidFill>
                  <a:schemeClr val="tx1"/>
                </a:solidFill>
              </a:rPr>
              <a:t>Yimou</a:t>
            </a:r>
            <a:endParaRPr lang="zh-CN" altLang="en-US" dirty="0">
              <a:solidFill>
                <a:schemeClr val="tx1"/>
              </a:solidFill>
            </a:endParaRPr>
          </a:p>
        </p:txBody>
      </p:sp>
      <p:sp>
        <p:nvSpPr>
          <p:cNvPr id="8" name="椭圆 7"/>
          <p:cNvSpPr/>
          <p:nvPr/>
        </p:nvSpPr>
        <p:spPr>
          <a:xfrm>
            <a:off x="2200275" y="6135368"/>
            <a:ext cx="1524000" cy="666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Zhang Yi</a:t>
            </a:r>
            <a:endParaRPr lang="zh-CN" altLang="en-US" b="1" dirty="0">
              <a:solidFill>
                <a:schemeClr val="tx1"/>
              </a:solidFill>
            </a:endParaRPr>
          </a:p>
        </p:txBody>
      </p:sp>
      <p:cxnSp>
        <p:nvCxnSpPr>
          <p:cNvPr id="10" name="直接箭头连接符 9"/>
          <p:cNvCxnSpPr>
            <a:stCxn id="7" idx="6"/>
            <a:endCxn id="5" idx="1"/>
          </p:cNvCxnSpPr>
          <p:nvPr/>
        </p:nvCxnSpPr>
        <p:spPr>
          <a:xfrm>
            <a:off x="3567112" y="5328562"/>
            <a:ext cx="797068" cy="264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6"/>
            <a:endCxn id="5" idx="3"/>
          </p:cNvCxnSpPr>
          <p:nvPr/>
        </p:nvCxnSpPr>
        <p:spPr>
          <a:xfrm flipV="1">
            <a:off x="3724275" y="6064356"/>
            <a:ext cx="639905" cy="404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左大括号 14"/>
          <p:cNvSpPr/>
          <p:nvPr/>
        </p:nvSpPr>
        <p:spPr>
          <a:xfrm>
            <a:off x="1659733" y="5228549"/>
            <a:ext cx="209550" cy="124019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5838824" y="5223560"/>
            <a:ext cx="6658628" cy="369332"/>
          </a:xfrm>
          <a:prstGeom prst="rect">
            <a:avLst/>
          </a:prstGeom>
          <a:noFill/>
        </p:spPr>
        <p:txBody>
          <a:bodyPr wrap="square" rtlCol="0">
            <a:spAutoFit/>
          </a:bodyPr>
          <a:lstStyle/>
          <a:p>
            <a:r>
              <a:rPr lang="en-US" altLang="zh-CN" dirty="0"/>
              <a:t>ATE = E(Y=5stars | X = Zhang Yi) - E(Y=5stars | X != Zhang Yi)</a:t>
            </a:r>
            <a:endParaRPr lang="zh-CN" altLang="en-US" dirty="0"/>
          </a:p>
        </p:txBody>
      </p:sp>
      <p:sp>
        <p:nvSpPr>
          <p:cNvPr id="18" name="文本框 17"/>
          <p:cNvSpPr txBox="1"/>
          <p:nvPr/>
        </p:nvSpPr>
        <p:spPr>
          <a:xfrm>
            <a:off x="5045867" y="6266549"/>
            <a:ext cx="7146133" cy="369332"/>
          </a:xfrm>
          <a:prstGeom prst="rect">
            <a:avLst/>
          </a:prstGeom>
          <a:noFill/>
        </p:spPr>
        <p:txBody>
          <a:bodyPr wrap="square" rtlCol="0">
            <a:spAutoFit/>
          </a:bodyPr>
          <a:lstStyle/>
          <a:p>
            <a:r>
              <a:rPr lang="en-US" altLang="zh-CN" dirty="0" err="1"/>
              <a:t>ITE</a:t>
            </a:r>
            <a:r>
              <a:rPr lang="en-US" altLang="zh-CN" baseline="-25000" dirty="0" err="1"/>
              <a:t>User</a:t>
            </a:r>
            <a:r>
              <a:rPr lang="en-US" altLang="zh-CN" baseline="-25000" dirty="0"/>
              <a:t>=A</a:t>
            </a:r>
            <a:r>
              <a:rPr lang="en-US" altLang="zh-CN" dirty="0"/>
              <a:t> = </a:t>
            </a:r>
            <a:r>
              <a:rPr lang="en-US" altLang="zh-CN" dirty="0" err="1"/>
              <a:t>UserA</a:t>
            </a:r>
            <a:r>
              <a:rPr lang="en-US" altLang="zh-CN" dirty="0"/>
              <a:t>(Y=5stars | X = Zhang Yi) - </a:t>
            </a:r>
            <a:r>
              <a:rPr lang="en-US" altLang="zh-CN" dirty="0" err="1"/>
              <a:t>UserA</a:t>
            </a:r>
            <a:r>
              <a:rPr lang="en-US" altLang="zh-CN" dirty="0"/>
              <a:t>(Y=5stars | X != Zhang Yi)</a:t>
            </a:r>
            <a:endParaRPr lang="zh-CN" altLang="en-US" dirty="0"/>
          </a:p>
        </p:txBody>
      </p:sp>
    </p:spTree>
    <p:extLst>
      <p:ext uri="{BB962C8B-B14F-4D97-AF65-F5344CB8AC3E}">
        <p14:creationId xmlns:p14="http://schemas.microsoft.com/office/powerpoint/2010/main" val="114988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r>
              <a:rPr lang="en-US" altLang="zh-CN" dirty="0"/>
              <a:t>Conditional counterfactual causal effect (CCCE)[1]:</a:t>
            </a:r>
          </a:p>
          <a:p>
            <a:pPr lvl="1"/>
            <a:r>
              <a:rPr lang="en-US" altLang="zh-CN" dirty="0"/>
              <a:t>Given the variable set V = {X,Y,Z}, the evidence W=w, causes </a:t>
            </a:r>
            <a:r>
              <a:rPr lang="en-US" altLang="zh-CN" dirty="0" err="1"/>
              <a:t>Xs</a:t>
            </a:r>
            <a:r>
              <a:rPr lang="en-US" altLang="zh-CN" dirty="0"/>
              <a:t>, the CCCE of </a:t>
            </a:r>
            <a:r>
              <a:rPr lang="en-US" altLang="zh-CN" dirty="0" err="1"/>
              <a:t>Xs</a:t>
            </a:r>
            <a:r>
              <a:rPr lang="en-US" altLang="zh-CN" dirty="0"/>
              <a:t> on Y is defined as:</a:t>
            </a:r>
          </a:p>
          <a:p>
            <a:endParaRPr lang="en-US" altLang="zh-CN" dirty="0"/>
          </a:p>
          <a:p>
            <a:endParaRPr lang="en-US" altLang="zh-CN" dirty="0"/>
          </a:p>
          <a:p>
            <a:r>
              <a:rPr lang="en-US" altLang="zh-CN" dirty="0"/>
              <a:t>Assumptions: </a:t>
            </a:r>
          </a:p>
          <a:p>
            <a:pPr lvl="1"/>
            <a:r>
              <a:rPr lang="en-US" altLang="zh-CN" dirty="0"/>
              <a:t>No confounding: no unobserved confounders, </a:t>
            </a:r>
            <a:r>
              <a:rPr lang="en-US" altLang="zh-CN" dirty="0" err="1"/>
              <a:t>ignorability</a:t>
            </a:r>
            <a:r>
              <a:rPr lang="en-US" altLang="zh-CN" dirty="0"/>
              <a:t>.</a:t>
            </a:r>
          </a:p>
          <a:p>
            <a:pPr lvl="1"/>
            <a:r>
              <a:rPr lang="en-US" altLang="zh-CN" dirty="0"/>
              <a:t>Monotonicity: the causes cannot prevent the effect.</a:t>
            </a:r>
          </a:p>
          <a:p>
            <a:r>
              <a:rPr lang="en-US" altLang="zh-CN" dirty="0"/>
              <a:t>More research opportunities: </a:t>
            </a:r>
          </a:p>
          <a:p>
            <a:pPr lvl="1"/>
            <a:r>
              <a:rPr lang="en-US" altLang="zh-CN" dirty="0"/>
              <a:t>How to compute ITE under more generalized assumptions? </a:t>
            </a:r>
          </a:p>
          <a:p>
            <a:pPr lvl="1"/>
            <a:r>
              <a:rPr lang="en-US" altLang="zh-CN" dirty="0"/>
              <a:t>How to nudge users actively explain their preferences?</a:t>
            </a:r>
            <a:endParaRPr lang="zh-CN" altLang="en-US" dirty="0"/>
          </a:p>
        </p:txBody>
      </p:sp>
      <p:sp>
        <p:nvSpPr>
          <p:cNvPr id="4" name="标题 1"/>
          <p:cNvSpPr>
            <a:spLocks noGrp="1"/>
          </p:cNvSpPr>
          <p:nvPr>
            <p:ph type="title"/>
          </p:nvPr>
        </p:nvSpPr>
        <p:spPr/>
        <p:txBody>
          <a:bodyPr/>
          <a:lstStyle/>
          <a:p>
            <a:r>
              <a:rPr lang="en-US" altLang="zh-CN" dirty="0"/>
              <a:t>2. Individual treatment effect -- solution</a:t>
            </a:r>
            <a:endParaRPr lang="zh-CN" altLang="en-US" dirty="0"/>
          </a:p>
        </p:txBody>
      </p:sp>
      <p:sp>
        <p:nvSpPr>
          <p:cNvPr id="5" name="矩形 4"/>
          <p:cNvSpPr/>
          <p:nvPr/>
        </p:nvSpPr>
        <p:spPr>
          <a:xfrm>
            <a:off x="2239260" y="6311900"/>
            <a:ext cx="9606156" cy="369332"/>
          </a:xfrm>
          <a:prstGeom prst="rect">
            <a:avLst/>
          </a:prstGeom>
        </p:spPr>
        <p:txBody>
          <a:bodyPr wrap="none">
            <a:spAutoFit/>
          </a:bodyPr>
          <a:lstStyle/>
          <a:p>
            <a:r>
              <a:rPr lang="en-US" altLang="zh-CN" dirty="0">
                <a:latin typeface="Arial" panose="020B0604020202020204" pitchFamily="34" charset="0"/>
              </a:rPr>
              <a:t>[1] Conditional counterfactual causal effect for individual attribution, UAI23, </a:t>
            </a:r>
            <a:r>
              <a:rPr lang="en-US" altLang="zh-CN" dirty="0" err="1">
                <a:latin typeface="Arial" panose="020B0604020202020204" pitchFamily="34" charset="0"/>
              </a:rPr>
              <a:t>Ruiqi</a:t>
            </a:r>
            <a:r>
              <a:rPr lang="en-US" altLang="zh-CN" dirty="0">
                <a:latin typeface="Arial" panose="020B0604020202020204" pitchFamily="34" charset="0"/>
              </a:rPr>
              <a:t> Zhao et. al.</a:t>
            </a:r>
            <a:endParaRPr lang="zh-CN" altLang="en-US" dirty="0"/>
          </a:p>
        </p:txBody>
      </p:sp>
      <p:pic>
        <p:nvPicPr>
          <p:cNvPr id="6" name="图片 5"/>
          <p:cNvPicPr>
            <a:picLocks noChangeAspect="1"/>
          </p:cNvPicPr>
          <p:nvPr/>
        </p:nvPicPr>
        <p:blipFill>
          <a:blip r:embed="rId2"/>
          <a:stretch>
            <a:fillRect/>
          </a:stretch>
        </p:blipFill>
        <p:spPr>
          <a:xfrm>
            <a:off x="2586037" y="2943224"/>
            <a:ext cx="7173278" cy="809625"/>
          </a:xfrm>
          <a:prstGeom prst="rect">
            <a:avLst/>
          </a:prstGeom>
        </p:spPr>
      </p:pic>
    </p:spTree>
    <p:extLst>
      <p:ext uri="{BB962C8B-B14F-4D97-AF65-F5344CB8AC3E}">
        <p14:creationId xmlns:p14="http://schemas.microsoft.com/office/powerpoint/2010/main" val="3868242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75" y="184874"/>
            <a:ext cx="10515600" cy="1325563"/>
          </a:xfrm>
        </p:spPr>
        <p:txBody>
          <a:bodyPr/>
          <a:lstStyle/>
          <a:p>
            <a:r>
              <a:rPr lang="en-US" altLang="zh-CN" dirty="0"/>
              <a:t>3. Biases</a:t>
            </a:r>
            <a:endParaRPr lang="zh-CN" altLang="en-US" dirty="0"/>
          </a:p>
        </p:txBody>
      </p:sp>
      <p:sp>
        <p:nvSpPr>
          <p:cNvPr id="3" name="内容占位符 2"/>
          <p:cNvSpPr>
            <a:spLocks noGrp="1"/>
          </p:cNvSpPr>
          <p:nvPr>
            <p:ph idx="1"/>
          </p:nvPr>
        </p:nvSpPr>
        <p:spPr>
          <a:xfrm>
            <a:off x="752475" y="1555318"/>
            <a:ext cx="5391150" cy="3378632"/>
          </a:xfrm>
        </p:spPr>
        <p:txBody>
          <a:bodyPr>
            <a:normAutofit/>
          </a:bodyPr>
          <a:lstStyle/>
          <a:p>
            <a:r>
              <a:rPr lang="en-US" altLang="zh-CN" dirty="0"/>
              <a:t>RQ: How to mitigate the biases in recommender systems?</a:t>
            </a:r>
          </a:p>
          <a:p>
            <a:r>
              <a:rPr lang="en-US" altLang="zh-CN" dirty="0"/>
              <a:t>There are so many biases in recommender systems [1] due to missing information, confounders and closed feedback loop.</a:t>
            </a:r>
          </a:p>
        </p:txBody>
      </p:sp>
      <p:sp>
        <p:nvSpPr>
          <p:cNvPr id="5" name="矩形 4"/>
          <p:cNvSpPr/>
          <p:nvPr/>
        </p:nvSpPr>
        <p:spPr>
          <a:xfrm>
            <a:off x="619125" y="6323012"/>
            <a:ext cx="11572875" cy="400110"/>
          </a:xfrm>
          <a:prstGeom prst="rect">
            <a:avLst/>
          </a:prstGeom>
        </p:spPr>
        <p:txBody>
          <a:bodyPr wrap="square">
            <a:spAutoFit/>
          </a:bodyPr>
          <a:lstStyle/>
          <a:p>
            <a:r>
              <a:rPr lang="en-US" altLang="zh-CN" sz="2000" dirty="0"/>
              <a:t>[1] Bias and </a:t>
            </a:r>
            <a:r>
              <a:rPr lang="en-US" altLang="zh-CN" sz="2000" dirty="0" err="1"/>
              <a:t>Debias</a:t>
            </a:r>
            <a:r>
              <a:rPr lang="en-US" altLang="zh-CN" sz="2000" dirty="0"/>
              <a:t> in Recommender System: A Survey and Future Directions, TOIS2023, Jiawei Chen et. al.</a:t>
            </a:r>
            <a:endParaRPr lang="zh-CN" altLang="en-US" sz="2000" dirty="0"/>
          </a:p>
        </p:txBody>
      </p:sp>
      <p:pic>
        <p:nvPicPr>
          <p:cNvPr id="7" name="图片 6"/>
          <p:cNvPicPr>
            <a:picLocks noChangeAspect="1"/>
          </p:cNvPicPr>
          <p:nvPr/>
        </p:nvPicPr>
        <p:blipFill>
          <a:blip r:embed="rId3"/>
          <a:stretch>
            <a:fillRect/>
          </a:stretch>
        </p:blipFill>
        <p:spPr>
          <a:xfrm>
            <a:off x="6629400" y="118301"/>
            <a:ext cx="4535151" cy="6204711"/>
          </a:xfrm>
          <a:prstGeom prst="rect">
            <a:avLst/>
          </a:prstGeom>
        </p:spPr>
      </p:pic>
    </p:spTree>
    <p:extLst>
      <p:ext uri="{BB962C8B-B14F-4D97-AF65-F5344CB8AC3E}">
        <p14:creationId xmlns:p14="http://schemas.microsoft.com/office/powerpoint/2010/main" val="90808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85382" y="2337167"/>
            <a:ext cx="3202070" cy="1057288"/>
          </a:xfrm>
          <a:prstGeom prst="rect">
            <a:avLst/>
          </a:prstGeom>
        </p:spPr>
      </p:pic>
      <p:sp>
        <p:nvSpPr>
          <p:cNvPr id="2" name="标题 1"/>
          <p:cNvSpPr>
            <a:spLocks noGrp="1"/>
          </p:cNvSpPr>
          <p:nvPr>
            <p:ph type="title"/>
          </p:nvPr>
        </p:nvSpPr>
        <p:spPr>
          <a:xfrm>
            <a:off x="609600" y="142944"/>
            <a:ext cx="10515600" cy="1325563"/>
          </a:xfrm>
        </p:spPr>
        <p:txBody>
          <a:bodyPr/>
          <a:lstStyle/>
          <a:p>
            <a:r>
              <a:rPr lang="en-US" altLang="zh-CN" dirty="0"/>
              <a:t>3. Biases -- solution</a:t>
            </a:r>
            <a:endParaRPr lang="zh-CN" altLang="en-US" dirty="0"/>
          </a:p>
        </p:txBody>
      </p:sp>
      <p:sp>
        <p:nvSpPr>
          <p:cNvPr id="3" name="内容占位符 2"/>
          <p:cNvSpPr>
            <a:spLocks noGrp="1"/>
          </p:cNvSpPr>
          <p:nvPr>
            <p:ph idx="1"/>
          </p:nvPr>
        </p:nvSpPr>
        <p:spPr>
          <a:xfrm>
            <a:off x="542925" y="1552783"/>
            <a:ext cx="10515600" cy="4351338"/>
          </a:xfrm>
        </p:spPr>
        <p:txBody>
          <a:bodyPr/>
          <a:lstStyle/>
          <a:p>
            <a:r>
              <a:rPr lang="en-US" altLang="zh-CN" dirty="0"/>
              <a:t>Causal analysis: potential outcome model [1], structural causal model.</a:t>
            </a:r>
          </a:p>
          <a:p>
            <a:r>
              <a:rPr lang="en-US" altLang="zh-CN" dirty="0"/>
              <a:t>Inverse propensity score:</a:t>
            </a:r>
          </a:p>
          <a:p>
            <a:pPr marL="0" indent="0">
              <a:buNone/>
            </a:pPr>
            <a:endParaRPr lang="en-US" altLang="zh-CN" dirty="0"/>
          </a:p>
          <a:p>
            <a:r>
              <a:rPr lang="en-US" altLang="zh-CN" dirty="0"/>
              <a:t>Doubly robust methods [2]:</a:t>
            </a:r>
          </a:p>
          <a:p>
            <a:pPr marL="0" indent="0">
              <a:buNone/>
            </a:pPr>
            <a:endParaRPr lang="en-US" altLang="zh-CN" dirty="0"/>
          </a:p>
          <a:p>
            <a:pPr marL="0" indent="0">
              <a:buNone/>
            </a:pPr>
            <a:endParaRPr lang="en-US" altLang="zh-CN" dirty="0"/>
          </a:p>
          <a:p>
            <a:r>
              <a:rPr lang="en-US" altLang="zh-CN" dirty="0"/>
              <a:t>More research opportunities:</a:t>
            </a:r>
          </a:p>
          <a:p>
            <a:pPr lvl="1"/>
            <a:r>
              <a:rPr lang="en-US" altLang="zh-CN" dirty="0"/>
              <a:t>How to handle new biases such as duration bias, trust bias, confounder bias?</a:t>
            </a:r>
          </a:p>
          <a:p>
            <a:pPr lvl="1"/>
            <a:r>
              <a:rPr lang="en-US" altLang="zh-CN" dirty="0"/>
              <a:t>How to collect unbiased data, train unbiased models and evaluate the biases?</a:t>
            </a:r>
          </a:p>
          <a:p>
            <a:endParaRPr lang="zh-CN" altLang="en-US" dirty="0"/>
          </a:p>
        </p:txBody>
      </p:sp>
      <p:sp>
        <p:nvSpPr>
          <p:cNvPr id="4" name="矩形 3"/>
          <p:cNvSpPr/>
          <p:nvPr/>
        </p:nvSpPr>
        <p:spPr>
          <a:xfrm>
            <a:off x="-57149" y="6150114"/>
            <a:ext cx="12306300" cy="338554"/>
          </a:xfrm>
          <a:prstGeom prst="rect">
            <a:avLst/>
          </a:prstGeom>
        </p:spPr>
        <p:txBody>
          <a:bodyPr wrap="square">
            <a:spAutoFit/>
          </a:bodyPr>
          <a:lstStyle/>
          <a:p>
            <a:r>
              <a:rPr lang="en-US" altLang="zh-CN" sz="1600" dirty="0"/>
              <a:t>[1] On the Opportunity of Causal Learning in Recommendation Systems: Foundation, Estimation, Prediction and Challenges, IJCAI22, Peng Wu et. al.</a:t>
            </a:r>
            <a:endParaRPr lang="zh-CN" altLang="en-US" sz="1600" dirty="0"/>
          </a:p>
        </p:txBody>
      </p:sp>
      <p:sp>
        <p:nvSpPr>
          <p:cNvPr id="6" name="矩形 5"/>
          <p:cNvSpPr/>
          <p:nvPr/>
        </p:nvSpPr>
        <p:spPr>
          <a:xfrm>
            <a:off x="7615496" y="2713009"/>
            <a:ext cx="2739853" cy="477054"/>
          </a:xfrm>
          <a:prstGeom prst="rect">
            <a:avLst/>
          </a:prstGeom>
        </p:spPr>
        <p:txBody>
          <a:bodyPr wrap="none">
            <a:spAutoFit/>
          </a:bodyPr>
          <a:lstStyle/>
          <a:p>
            <a:r>
              <a:rPr lang="en-US" altLang="zh-CN" sz="2000" i="1" dirty="0" err="1"/>
              <a:t>Z</a:t>
            </a:r>
            <a:r>
              <a:rPr lang="en-US" altLang="zh-CN" sz="2000" i="1" baseline="-25000" dirty="0" err="1"/>
              <a:t>l</a:t>
            </a:r>
            <a:r>
              <a:rPr lang="en-US" altLang="zh-CN" dirty="0"/>
              <a:t>= </a:t>
            </a:r>
            <a:r>
              <a:rPr lang="zh-CN" altLang="en-US" dirty="0"/>
              <a:t>𝑃 </a:t>
            </a:r>
            <a:r>
              <a:rPr lang="en-US" altLang="zh-CN" dirty="0"/>
              <a:t>(</a:t>
            </a:r>
            <a:r>
              <a:rPr lang="zh-CN" altLang="en-US" dirty="0"/>
              <a:t>𝑥</a:t>
            </a:r>
            <a:r>
              <a:rPr lang="en-US" altLang="zh-CN" dirty="0"/>
              <a:t>, </a:t>
            </a:r>
            <a:r>
              <a:rPr lang="zh-CN" altLang="en-US" dirty="0"/>
              <a:t>𝑦</a:t>
            </a:r>
            <a:r>
              <a:rPr lang="en-US" altLang="zh-CN" dirty="0"/>
              <a:t>)/</a:t>
            </a:r>
            <a:r>
              <a:rPr lang="zh-CN" altLang="en-US" dirty="0"/>
              <a:t>𝑄</a:t>
            </a:r>
            <a:r>
              <a:rPr lang="en-US" altLang="zh-CN" dirty="0"/>
              <a:t>(</a:t>
            </a:r>
            <a:r>
              <a:rPr lang="zh-CN" altLang="en-US" dirty="0"/>
              <a:t>𝑥</a:t>
            </a:r>
            <a:r>
              <a:rPr lang="en-US" altLang="zh-CN" dirty="0"/>
              <a:t>, </a:t>
            </a:r>
            <a:r>
              <a:rPr lang="zh-CN" altLang="en-US" dirty="0"/>
              <a:t>𝑦</a:t>
            </a:r>
            <a:r>
              <a:rPr lang="en-US" altLang="zh-CN" dirty="0"/>
              <a:t>)</a:t>
            </a:r>
            <a:endParaRPr lang="zh-CN" altLang="en-US" dirty="0"/>
          </a:p>
        </p:txBody>
      </p:sp>
      <p:pic>
        <p:nvPicPr>
          <p:cNvPr id="7" name="图片 6"/>
          <p:cNvPicPr>
            <a:picLocks noChangeAspect="1"/>
          </p:cNvPicPr>
          <p:nvPr/>
        </p:nvPicPr>
        <p:blipFill>
          <a:blip r:embed="rId3"/>
          <a:stretch>
            <a:fillRect/>
          </a:stretch>
        </p:blipFill>
        <p:spPr>
          <a:xfrm>
            <a:off x="4071082" y="3524532"/>
            <a:ext cx="5536068" cy="1124755"/>
          </a:xfrm>
          <a:prstGeom prst="rect">
            <a:avLst/>
          </a:prstGeom>
        </p:spPr>
      </p:pic>
      <p:sp>
        <p:nvSpPr>
          <p:cNvPr id="8" name="矩形 7"/>
          <p:cNvSpPr/>
          <p:nvPr/>
        </p:nvSpPr>
        <p:spPr>
          <a:xfrm>
            <a:off x="-66674" y="6426339"/>
            <a:ext cx="12306300" cy="338554"/>
          </a:xfrm>
          <a:prstGeom prst="rect">
            <a:avLst/>
          </a:prstGeom>
        </p:spPr>
        <p:txBody>
          <a:bodyPr wrap="square">
            <a:spAutoFit/>
          </a:bodyPr>
          <a:lstStyle/>
          <a:p>
            <a:r>
              <a:rPr lang="en-US" altLang="zh-CN" sz="1600" dirty="0"/>
              <a:t>[2] A generalized doubly robust learning framework for </a:t>
            </a:r>
            <a:r>
              <a:rPr lang="en-US" altLang="zh-CN" sz="1600" dirty="0" err="1"/>
              <a:t>debiasing</a:t>
            </a:r>
            <a:r>
              <a:rPr lang="en-US" altLang="zh-CN" sz="1600" dirty="0"/>
              <a:t> post-click conversion rate prediction, KDD22, </a:t>
            </a:r>
            <a:r>
              <a:rPr lang="en-US" altLang="zh-CN" sz="1600" dirty="0" err="1"/>
              <a:t>Quanyu</a:t>
            </a:r>
            <a:r>
              <a:rPr lang="en-US" altLang="zh-CN" sz="1600" dirty="0"/>
              <a:t> Dai et. al.</a:t>
            </a:r>
            <a:endParaRPr lang="zh-CN" altLang="en-US" sz="1600" dirty="0"/>
          </a:p>
        </p:txBody>
      </p:sp>
    </p:spTree>
    <p:extLst>
      <p:ext uri="{BB962C8B-B14F-4D97-AF65-F5344CB8AC3E}">
        <p14:creationId xmlns:p14="http://schemas.microsoft.com/office/powerpoint/2010/main" val="286833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Model reusing</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reuse the historical models efficiently?</a:t>
            </a:r>
          </a:p>
          <a:p>
            <a:r>
              <a:rPr lang="en-US" altLang="zh-CN" dirty="0"/>
              <a:t>The industrial recommendation models should be updated with recent data for better performance, but the historical models are always underutilized.</a:t>
            </a:r>
          </a:p>
          <a:p>
            <a:r>
              <a:rPr lang="en-US" altLang="zh-CN" dirty="0"/>
              <a:t>Solutions: </a:t>
            </a:r>
          </a:p>
          <a:p>
            <a:pPr lvl="1"/>
            <a:r>
              <a:rPr lang="en-US" altLang="zh-CN" dirty="0"/>
              <a:t>Online learning</a:t>
            </a:r>
          </a:p>
          <a:p>
            <a:pPr lvl="1"/>
            <a:r>
              <a:rPr lang="en-US" altLang="zh-CN" dirty="0"/>
              <a:t>Ensemble learning</a:t>
            </a:r>
          </a:p>
          <a:p>
            <a:pPr lvl="1"/>
            <a:r>
              <a:rPr lang="en-US" altLang="zh-CN" dirty="0"/>
              <a:t>Machine unlearning</a:t>
            </a:r>
          </a:p>
          <a:p>
            <a:pPr lvl="1"/>
            <a:r>
              <a:rPr lang="en-US" altLang="zh-CN" dirty="0" err="1"/>
              <a:t>Learnware</a:t>
            </a:r>
            <a:endParaRPr lang="zh-CN" altLang="en-US" dirty="0"/>
          </a:p>
        </p:txBody>
      </p:sp>
    </p:spTree>
    <p:extLst>
      <p:ext uri="{BB962C8B-B14F-4D97-AF65-F5344CB8AC3E}">
        <p14:creationId xmlns:p14="http://schemas.microsoft.com/office/powerpoint/2010/main" val="292559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2925" y="0"/>
            <a:ext cx="10515600" cy="1325563"/>
          </a:xfrm>
        </p:spPr>
        <p:txBody>
          <a:bodyPr/>
          <a:lstStyle/>
          <a:p>
            <a:r>
              <a:rPr lang="en-US" altLang="zh-CN" dirty="0"/>
              <a:t>4. Model reusing -- solutions</a:t>
            </a:r>
            <a:endParaRPr lang="zh-CN" altLang="en-US" dirty="0"/>
          </a:p>
        </p:txBody>
      </p:sp>
      <p:sp>
        <p:nvSpPr>
          <p:cNvPr id="3" name="内容占位符 2"/>
          <p:cNvSpPr>
            <a:spLocks noGrp="1"/>
          </p:cNvSpPr>
          <p:nvPr>
            <p:ph idx="1"/>
          </p:nvPr>
        </p:nvSpPr>
        <p:spPr>
          <a:xfrm>
            <a:off x="742950" y="1325562"/>
            <a:ext cx="10515600" cy="5094287"/>
          </a:xfrm>
        </p:spPr>
        <p:txBody>
          <a:bodyPr>
            <a:normAutofit/>
          </a:bodyPr>
          <a:lstStyle/>
          <a:p>
            <a:r>
              <a:rPr lang="en-US" altLang="zh-CN" dirty="0"/>
              <a:t>Model inversed data synthesis framework [1].</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More research opportunities:</a:t>
            </a:r>
          </a:p>
          <a:p>
            <a:pPr lvl="1"/>
            <a:r>
              <a:rPr lang="en-US" altLang="zh-CN" dirty="0"/>
              <a:t>Memory mechanism for recommendation.</a:t>
            </a:r>
          </a:p>
          <a:p>
            <a:pPr lvl="1"/>
            <a:r>
              <a:rPr lang="en-US" altLang="zh-CN" dirty="0"/>
              <a:t>Can we train large recommendation models like large language model?</a:t>
            </a:r>
          </a:p>
          <a:p>
            <a:endParaRPr lang="zh-CN" altLang="en-US" dirty="0"/>
          </a:p>
        </p:txBody>
      </p:sp>
      <p:pic>
        <p:nvPicPr>
          <p:cNvPr id="4" name="图片 3"/>
          <p:cNvPicPr>
            <a:picLocks noChangeAspect="1"/>
          </p:cNvPicPr>
          <p:nvPr/>
        </p:nvPicPr>
        <p:blipFill>
          <a:blip r:embed="rId2"/>
          <a:stretch>
            <a:fillRect/>
          </a:stretch>
        </p:blipFill>
        <p:spPr>
          <a:xfrm>
            <a:off x="474016" y="1994267"/>
            <a:ext cx="5378462" cy="2778992"/>
          </a:xfrm>
          <a:prstGeom prst="rect">
            <a:avLst/>
          </a:prstGeom>
        </p:spPr>
      </p:pic>
      <p:sp>
        <p:nvSpPr>
          <p:cNvPr id="5" name="矩形 4"/>
          <p:cNvSpPr/>
          <p:nvPr/>
        </p:nvSpPr>
        <p:spPr>
          <a:xfrm>
            <a:off x="2187113" y="6442442"/>
            <a:ext cx="9849492" cy="369332"/>
          </a:xfrm>
          <a:prstGeom prst="rect">
            <a:avLst/>
          </a:prstGeom>
        </p:spPr>
        <p:txBody>
          <a:bodyPr wrap="square">
            <a:spAutoFit/>
          </a:bodyPr>
          <a:lstStyle/>
          <a:p>
            <a:r>
              <a:rPr lang="en-US" altLang="zh-CN" dirty="0"/>
              <a:t>[1] Data-free Knowledge Distillation for Reusing Recommendation Models , RecSys23, Cheng Wang et. al.</a:t>
            </a:r>
          </a:p>
        </p:txBody>
      </p:sp>
      <p:pic>
        <p:nvPicPr>
          <p:cNvPr id="6" name="图片 5"/>
          <p:cNvPicPr>
            <a:picLocks noChangeAspect="1"/>
          </p:cNvPicPr>
          <p:nvPr/>
        </p:nvPicPr>
        <p:blipFill>
          <a:blip r:embed="rId3"/>
          <a:stretch>
            <a:fillRect/>
          </a:stretch>
        </p:blipFill>
        <p:spPr>
          <a:xfrm>
            <a:off x="6243638" y="1907727"/>
            <a:ext cx="5500688" cy="1125836"/>
          </a:xfrm>
          <a:prstGeom prst="rect">
            <a:avLst/>
          </a:prstGeom>
        </p:spPr>
      </p:pic>
      <p:pic>
        <p:nvPicPr>
          <p:cNvPr id="7" name="图片 6"/>
          <p:cNvPicPr>
            <a:picLocks noChangeAspect="1"/>
          </p:cNvPicPr>
          <p:nvPr/>
        </p:nvPicPr>
        <p:blipFill>
          <a:blip r:embed="rId4"/>
          <a:stretch>
            <a:fillRect/>
          </a:stretch>
        </p:blipFill>
        <p:spPr>
          <a:xfrm>
            <a:off x="7074694" y="3033563"/>
            <a:ext cx="3838575" cy="1386985"/>
          </a:xfrm>
          <a:prstGeom prst="rect">
            <a:avLst/>
          </a:prstGeom>
        </p:spPr>
      </p:pic>
      <p:pic>
        <p:nvPicPr>
          <p:cNvPr id="8" name="图片 7"/>
          <p:cNvPicPr>
            <a:picLocks noChangeAspect="1"/>
          </p:cNvPicPr>
          <p:nvPr/>
        </p:nvPicPr>
        <p:blipFill>
          <a:blip r:embed="rId5"/>
          <a:stretch>
            <a:fillRect/>
          </a:stretch>
        </p:blipFill>
        <p:spPr>
          <a:xfrm>
            <a:off x="7589044" y="4410938"/>
            <a:ext cx="3276600" cy="424129"/>
          </a:xfrm>
          <a:prstGeom prst="rect">
            <a:avLst/>
          </a:prstGeom>
        </p:spPr>
      </p:pic>
      <p:sp>
        <p:nvSpPr>
          <p:cNvPr id="10" name="矩形 9"/>
          <p:cNvSpPr/>
          <p:nvPr/>
        </p:nvSpPr>
        <p:spPr>
          <a:xfrm>
            <a:off x="6300154" y="4403927"/>
            <a:ext cx="1456874" cy="369332"/>
          </a:xfrm>
          <a:prstGeom prst="rect">
            <a:avLst/>
          </a:prstGeom>
        </p:spPr>
        <p:txBody>
          <a:bodyPr wrap="none">
            <a:spAutoFit/>
          </a:bodyPr>
          <a:lstStyle/>
          <a:p>
            <a:r>
              <a:rPr lang="en-US" altLang="zh-CN" dirty="0"/>
              <a:t>Optimization:</a:t>
            </a:r>
            <a:endParaRPr lang="zh-CN" altLang="en-US" dirty="0"/>
          </a:p>
        </p:txBody>
      </p:sp>
    </p:spTree>
    <p:extLst>
      <p:ext uri="{BB962C8B-B14F-4D97-AF65-F5344CB8AC3E}">
        <p14:creationId xmlns:p14="http://schemas.microsoft.com/office/powerpoint/2010/main" val="20682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37" y="361701"/>
            <a:ext cx="12123505" cy="1325563"/>
          </a:xfrm>
        </p:spPr>
        <p:txBody>
          <a:bodyPr/>
          <a:lstStyle/>
          <a:p>
            <a:r>
              <a:rPr lang="en-US" altLang="zh-CN" dirty="0"/>
              <a:t>5. Large language model enhanced recommendation</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a:t>
            </a:r>
            <a:r>
              <a:rPr lang="en-US" altLang="zh-CN" dirty="0" err="1"/>
              <a:t>ChatGPT</a:t>
            </a:r>
            <a:r>
              <a:rPr lang="en-US" altLang="zh-CN" dirty="0"/>
              <a:t> has demonstrated great capabilities of LLMs, how to improve recommendation with large language models?</a:t>
            </a:r>
          </a:p>
          <a:p>
            <a:r>
              <a:rPr lang="en-US" altLang="zh-CN" dirty="0"/>
              <a:t>Solutions[1]: </a:t>
            </a:r>
          </a:p>
          <a:p>
            <a:pPr lvl="1"/>
            <a:r>
              <a:rPr lang="en-US" altLang="zh-CN" dirty="0"/>
              <a:t>Where: feature, embedding, prediction, controller.</a:t>
            </a:r>
          </a:p>
          <a:p>
            <a:pPr lvl="1"/>
            <a:r>
              <a:rPr lang="en-US" altLang="zh-CN" dirty="0"/>
              <a:t>How: fine tune, collaboration with classic models.</a:t>
            </a:r>
          </a:p>
        </p:txBody>
      </p:sp>
      <p:sp>
        <p:nvSpPr>
          <p:cNvPr id="4" name="矩形 3"/>
          <p:cNvSpPr/>
          <p:nvPr/>
        </p:nvSpPr>
        <p:spPr>
          <a:xfrm>
            <a:off x="2342508" y="6485493"/>
            <a:ext cx="9849492" cy="369332"/>
          </a:xfrm>
          <a:prstGeom prst="rect">
            <a:avLst/>
          </a:prstGeom>
        </p:spPr>
        <p:txBody>
          <a:bodyPr wrap="square">
            <a:spAutoFit/>
          </a:bodyPr>
          <a:lstStyle/>
          <a:p>
            <a:r>
              <a:rPr lang="en-US" altLang="zh-CN" dirty="0"/>
              <a:t>[1] How Can Recommender Systems Benefit from Large Language Models: A Survey, </a:t>
            </a:r>
            <a:r>
              <a:rPr lang="en-US" altLang="zh-CN" dirty="0" err="1"/>
              <a:t>Jianghao</a:t>
            </a:r>
            <a:r>
              <a:rPr lang="en-US" altLang="zh-CN" dirty="0"/>
              <a:t> Lin et. al.</a:t>
            </a:r>
          </a:p>
        </p:txBody>
      </p:sp>
      <p:pic>
        <p:nvPicPr>
          <p:cNvPr id="6" name="图片 5">
            <a:extLst>
              <a:ext uri="{FF2B5EF4-FFF2-40B4-BE49-F238E27FC236}">
                <a16:creationId xmlns:a16="http://schemas.microsoft.com/office/drawing/2014/main" id="{F7AE40BA-F641-4B79-8405-8A09DF714BA1}"/>
              </a:ext>
            </a:extLst>
          </p:cNvPr>
          <p:cNvPicPr>
            <a:picLocks noChangeAspect="1"/>
          </p:cNvPicPr>
          <p:nvPr/>
        </p:nvPicPr>
        <p:blipFill>
          <a:blip r:embed="rId3"/>
          <a:stretch>
            <a:fillRect/>
          </a:stretch>
        </p:blipFill>
        <p:spPr>
          <a:xfrm>
            <a:off x="3427242" y="4002255"/>
            <a:ext cx="5556696" cy="2328973"/>
          </a:xfrm>
          <a:prstGeom prst="rect">
            <a:avLst/>
          </a:prstGeom>
        </p:spPr>
      </p:pic>
    </p:spTree>
    <p:extLst>
      <p:ext uri="{BB962C8B-B14F-4D97-AF65-F5344CB8AC3E}">
        <p14:creationId xmlns:p14="http://schemas.microsoft.com/office/powerpoint/2010/main" val="411340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76" y="203200"/>
            <a:ext cx="12192000" cy="1325563"/>
          </a:xfrm>
        </p:spPr>
        <p:txBody>
          <a:bodyPr/>
          <a:lstStyle/>
          <a:p>
            <a:r>
              <a:rPr lang="en-US" altLang="zh-CN" dirty="0"/>
              <a:t>5. Large language model enhanced recommendation</a:t>
            </a:r>
            <a:endParaRPr lang="zh-CN" altLang="en-US" dirty="0"/>
          </a:p>
        </p:txBody>
      </p:sp>
      <p:sp>
        <p:nvSpPr>
          <p:cNvPr id="3" name="内容占位符 2"/>
          <p:cNvSpPr>
            <a:spLocks noGrp="1"/>
          </p:cNvSpPr>
          <p:nvPr>
            <p:ph idx="1"/>
          </p:nvPr>
        </p:nvSpPr>
        <p:spPr>
          <a:xfrm>
            <a:off x="733426" y="1792288"/>
            <a:ext cx="11010900" cy="4351338"/>
          </a:xfrm>
        </p:spPr>
        <p:txBody>
          <a:bodyPr/>
          <a:lstStyle/>
          <a:p>
            <a:r>
              <a:rPr lang="en-US" altLang="zh-CN" dirty="0"/>
              <a:t>Three phrases of LLM enhanced recommendation [1]:</a:t>
            </a:r>
          </a:p>
          <a:p>
            <a:pPr lvl="1"/>
            <a:r>
              <a:rPr lang="en-US" altLang="zh-CN" dirty="0">
                <a:sym typeface="Wingdings" panose="05000000000000000000" pitchFamily="2" charset="2"/>
              </a:rPr>
              <a:t>Phrase 1: as component of existing recommendation  current recommendation</a:t>
            </a:r>
          </a:p>
          <a:p>
            <a:pPr lvl="1"/>
            <a:r>
              <a:rPr lang="en-US" altLang="zh-CN" dirty="0">
                <a:sym typeface="Wingdings" panose="05000000000000000000" pitchFamily="2" charset="2"/>
              </a:rPr>
              <a:t>Phrase 2: users interact with LLMs  conversational recommendation</a:t>
            </a:r>
          </a:p>
          <a:p>
            <a:pPr lvl="1"/>
            <a:r>
              <a:rPr lang="en-US" altLang="zh-CN" dirty="0">
                <a:sym typeface="Wingdings" panose="05000000000000000000" pitchFamily="2" charset="2"/>
              </a:rPr>
              <a:t>Phrase 3: LLM based agent  personalized task agent</a:t>
            </a:r>
            <a:endParaRPr lang="en-US" altLang="zh-CN" dirty="0"/>
          </a:p>
          <a:p>
            <a:r>
              <a:rPr lang="en-US" altLang="zh-CN" dirty="0"/>
              <a:t>Let us to embrace LLM:</a:t>
            </a:r>
          </a:p>
          <a:p>
            <a:pPr marL="457200" lvl="1" indent="0">
              <a:buNone/>
            </a:pPr>
            <a:r>
              <a:rPr lang="en-US" altLang="zh-CN" dirty="0"/>
              <a:t>	</a:t>
            </a:r>
            <a:r>
              <a:rPr lang="en-US" altLang="zh-CN" b="1" i="1" dirty="0"/>
              <a:t>“It does not matter if you love it or not</a:t>
            </a:r>
          </a:p>
          <a:p>
            <a:pPr marL="457200" lvl="1" indent="0">
              <a:buNone/>
            </a:pPr>
            <a:r>
              <a:rPr lang="en-US" altLang="zh-CN" b="1" i="1" dirty="0"/>
              <a:t>	It is standing right there</a:t>
            </a:r>
          </a:p>
          <a:p>
            <a:pPr marL="457200" lvl="1" indent="0">
              <a:buNone/>
            </a:pPr>
            <a:r>
              <a:rPr lang="en-US" altLang="zh-CN" b="1" i="1" dirty="0"/>
              <a:t>	With no emotion</a:t>
            </a:r>
          </a:p>
          <a:p>
            <a:pPr marL="457200" lvl="1" indent="0">
              <a:buNone/>
            </a:pPr>
            <a:r>
              <a:rPr lang="en-US" altLang="zh-CN" b="1" i="1" dirty="0"/>
              <a:t>	Not going to change”  By </a:t>
            </a:r>
            <a:r>
              <a:rPr lang="en-US" altLang="zh-CN" b="1" i="1" dirty="0" err="1"/>
              <a:t>Sangs-Rgyas</a:t>
            </a:r>
            <a:r>
              <a:rPr lang="en-US" altLang="zh-CN" b="1" i="1" dirty="0"/>
              <a:t> </a:t>
            </a:r>
            <a:r>
              <a:rPr lang="en-US" altLang="zh-CN" b="1" i="1" dirty="0" err="1"/>
              <a:t>Rgya</a:t>
            </a:r>
            <a:r>
              <a:rPr lang="en-US" altLang="zh-CN" b="1" i="1" dirty="0"/>
              <a:t> </a:t>
            </a:r>
            <a:r>
              <a:rPr lang="en-US" altLang="zh-CN" b="1" i="1" dirty="0" err="1"/>
              <a:t>Mtsho</a:t>
            </a:r>
            <a:endParaRPr lang="zh-CN" altLang="en-US" b="1" i="1" dirty="0"/>
          </a:p>
          <a:p>
            <a:endParaRPr lang="zh-CN" altLang="en-US" dirty="0"/>
          </a:p>
        </p:txBody>
      </p:sp>
      <p:sp>
        <p:nvSpPr>
          <p:cNvPr id="4" name="矩形 3"/>
          <p:cNvSpPr/>
          <p:nvPr/>
        </p:nvSpPr>
        <p:spPr>
          <a:xfrm>
            <a:off x="1800225" y="6143626"/>
            <a:ext cx="10048875" cy="646331"/>
          </a:xfrm>
          <a:prstGeom prst="rect">
            <a:avLst/>
          </a:prstGeom>
        </p:spPr>
        <p:txBody>
          <a:bodyPr wrap="square">
            <a:spAutoFit/>
          </a:bodyPr>
          <a:lstStyle/>
          <a:p>
            <a:r>
              <a:rPr lang="en-US" altLang="zh-CN" dirty="0"/>
              <a:t>[1] </a:t>
            </a:r>
            <a:r>
              <a:rPr lang="en-US" altLang="zh-CN" b="1" dirty="0"/>
              <a:t>Large Language Models and Recommender Systems: Opportunities and Challenges</a:t>
            </a:r>
            <a:r>
              <a:rPr lang="en-US" altLang="zh-CN" dirty="0"/>
              <a:t>, </a:t>
            </a:r>
            <a:r>
              <a:rPr lang="en-US" altLang="zh-CN" dirty="0" err="1"/>
              <a:t>Chengxiang</a:t>
            </a:r>
            <a:r>
              <a:rPr lang="en-US" altLang="zh-CN" dirty="0"/>
              <a:t> </a:t>
            </a:r>
            <a:r>
              <a:rPr lang="en-US" altLang="zh-CN" dirty="0" err="1"/>
              <a:t>Zhai</a:t>
            </a:r>
            <a:r>
              <a:rPr lang="en-US" altLang="zh-CN" dirty="0"/>
              <a:t>, CIKM2023, Workshop on Recommendation with Generative Models.</a:t>
            </a:r>
          </a:p>
        </p:txBody>
      </p:sp>
    </p:spTree>
    <p:extLst>
      <p:ext uri="{BB962C8B-B14F-4D97-AF65-F5344CB8AC3E}">
        <p14:creationId xmlns:p14="http://schemas.microsoft.com/office/powerpoint/2010/main" val="74481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Simulation</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model user preference with simulation?</a:t>
            </a:r>
          </a:p>
          <a:p>
            <a:r>
              <a:rPr lang="en-US" altLang="zh-CN" dirty="0"/>
              <a:t>User modeling is a classical and hard research direction</a:t>
            </a:r>
          </a:p>
          <a:p>
            <a:pPr lvl="1"/>
            <a:r>
              <a:rPr lang="en-US" altLang="zh-CN" dirty="0"/>
              <a:t>ACM UMAP is 31 years old, many research topics have been studied.</a:t>
            </a:r>
          </a:p>
          <a:p>
            <a:pPr lvl="1"/>
            <a:r>
              <a:rPr lang="en-US" altLang="zh-CN" dirty="0"/>
              <a:t>User modeling is still hard since people and context are complex, e.g. in some ads. scenarios, the CTR is less than 1%.</a:t>
            </a:r>
          </a:p>
          <a:p>
            <a:r>
              <a:rPr lang="en-US" altLang="zh-CN" dirty="0"/>
              <a:t>Simulation: a new paradigm</a:t>
            </a:r>
          </a:p>
          <a:p>
            <a:pPr lvl="1"/>
            <a:r>
              <a:rPr lang="en-US" altLang="zh-CN" dirty="0"/>
              <a:t>AI4Science: mathematics, physics, chemistry, biology.</a:t>
            </a:r>
          </a:p>
          <a:p>
            <a:pPr lvl="1"/>
            <a:r>
              <a:rPr lang="en-US" altLang="zh-CN" dirty="0"/>
              <a:t>Automatic drive: generate data, simulation experiment.</a:t>
            </a:r>
          </a:p>
          <a:p>
            <a:pPr lvl="1"/>
            <a:r>
              <a:rPr lang="en-US" altLang="zh-CN" dirty="0"/>
              <a:t>Recommender system: RL based simulation [1].</a:t>
            </a:r>
          </a:p>
        </p:txBody>
      </p:sp>
      <p:sp>
        <p:nvSpPr>
          <p:cNvPr id="6" name="矩形 5"/>
          <p:cNvSpPr/>
          <p:nvPr/>
        </p:nvSpPr>
        <p:spPr>
          <a:xfrm>
            <a:off x="628650" y="6308209"/>
            <a:ext cx="11420475" cy="369332"/>
          </a:xfrm>
          <a:prstGeom prst="rect">
            <a:avLst/>
          </a:prstGeom>
        </p:spPr>
        <p:txBody>
          <a:bodyPr wrap="square">
            <a:spAutoFit/>
          </a:bodyPr>
          <a:lstStyle/>
          <a:p>
            <a:r>
              <a:rPr lang="en-US" altLang="zh-CN" dirty="0"/>
              <a:t>[1] Virtual-Taobao: Virtualizing Real-world Online Retail Environment for Reinforcement Learning, Jing-Cheng Shi,AAAI19</a:t>
            </a:r>
          </a:p>
        </p:txBody>
      </p:sp>
    </p:spTree>
    <p:extLst>
      <p:ext uri="{BB962C8B-B14F-4D97-AF65-F5344CB8AC3E}">
        <p14:creationId xmlns:p14="http://schemas.microsoft.com/office/powerpoint/2010/main" val="356847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 Simulation</a:t>
            </a:r>
            <a:endParaRPr lang="zh-CN" altLang="en-US" dirty="0"/>
          </a:p>
        </p:txBody>
      </p:sp>
      <p:sp>
        <p:nvSpPr>
          <p:cNvPr id="3" name="内容占位符 2"/>
          <p:cNvSpPr>
            <a:spLocks noGrp="1"/>
          </p:cNvSpPr>
          <p:nvPr>
            <p:ph idx="1"/>
          </p:nvPr>
        </p:nvSpPr>
        <p:spPr/>
        <p:txBody>
          <a:bodyPr>
            <a:normAutofit/>
          </a:bodyPr>
          <a:lstStyle/>
          <a:p>
            <a:r>
              <a:rPr lang="en-US" altLang="zh-CN" dirty="0"/>
              <a:t>LLM based simulation: </a:t>
            </a:r>
            <a:r>
              <a:rPr lang="en-US" altLang="zh-CN" dirty="0" err="1"/>
              <a:t>RecAgent</a:t>
            </a:r>
            <a:r>
              <a:rPr lang="en-US" altLang="zh-CN" dirty="0"/>
              <a:t> [1]: a digital twin of recommender system, simulate user behaviors, align with real human understanding. </a:t>
            </a:r>
          </a:p>
          <a:p>
            <a:endParaRPr lang="en-US" altLang="zh-CN" dirty="0"/>
          </a:p>
          <a:p>
            <a:endParaRPr lang="en-US" altLang="zh-CN" dirty="0"/>
          </a:p>
          <a:p>
            <a:endParaRPr lang="en-US" altLang="zh-CN" dirty="0"/>
          </a:p>
          <a:p>
            <a:endParaRPr lang="en-US" altLang="zh-CN" dirty="0"/>
          </a:p>
          <a:p>
            <a:pPr>
              <a:lnSpc>
                <a:spcPct val="100000"/>
              </a:lnSpc>
            </a:pPr>
            <a:r>
              <a:rPr lang="en-US" altLang="zh-CN" dirty="0"/>
              <a:t>More opportunities: </a:t>
            </a:r>
          </a:p>
          <a:p>
            <a:pPr lvl="1">
              <a:lnSpc>
                <a:spcPct val="100000"/>
              </a:lnSpc>
            </a:pPr>
            <a:r>
              <a:rPr lang="en-US" altLang="zh-CN" dirty="0"/>
              <a:t>How to simulate more users and more behaviors efficiently and accurately?</a:t>
            </a:r>
          </a:p>
          <a:p>
            <a:pPr lvl="1">
              <a:lnSpc>
                <a:spcPct val="100000"/>
              </a:lnSpc>
            </a:pPr>
            <a:r>
              <a:rPr lang="en-US" altLang="zh-CN" dirty="0"/>
              <a:t>How to evaluate the simulation?</a:t>
            </a:r>
          </a:p>
          <a:p>
            <a:endParaRPr lang="zh-CN" altLang="en-US" dirty="0"/>
          </a:p>
        </p:txBody>
      </p:sp>
      <p:pic>
        <p:nvPicPr>
          <p:cNvPr id="4" name="图片 3"/>
          <p:cNvPicPr>
            <a:picLocks noChangeAspect="1"/>
          </p:cNvPicPr>
          <p:nvPr/>
        </p:nvPicPr>
        <p:blipFill>
          <a:blip r:embed="rId2"/>
          <a:stretch>
            <a:fillRect/>
          </a:stretch>
        </p:blipFill>
        <p:spPr>
          <a:xfrm>
            <a:off x="3156091" y="2832264"/>
            <a:ext cx="6305983" cy="1977861"/>
          </a:xfrm>
          <a:prstGeom prst="rect">
            <a:avLst/>
          </a:prstGeom>
        </p:spPr>
      </p:pic>
      <p:sp>
        <p:nvSpPr>
          <p:cNvPr id="5" name="矩形 4"/>
          <p:cNvSpPr/>
          <p:nvPr/>
        </p:nvSpPr>
        <p:spPr>
          <a:xfrm>
            <a:off x="3526229" y="6311900"/>
            <a:ext cx="9849492" cy="369332"/>
          </a:xfrm>
          <a:prstGeom prst="rect">
            <a:avLst/>
          </a:prstGeom>
        </p:spPr>
        <p:txBody>
          <a:bodyPr wrap="square">
            <a:spAutoFit/>
          </a:bodyPr>
          <a:lstStyle/>
          <a:p>
            <a:r>
              <a:rPr lang="en-US" altLang="zh-CN" dirty="0"/>
              <a:t>[1] </a:t>
            </a:r>
            <a:r>
              <a:rPr lang="en-US" altLang="zh-CN" dirty="0" err="1"/>
              <a:t>RecAgent</a:t>
            </a:r>
            <a:r>
              <a:rPr lang="en-US" altLang="zh-CN" dirty="0"/>
              <a:t>: A Novel Simulation Paradigm for Recommender Systems, Lei Wang et. al.</a:t>
            </a:r>
          </a:p>
        </p:txBody>
      </p:sp>
    </p:spTree>
    <p:extLst>
      <p:ext uri="{BB962C8B-B14F-4D97-AF65-F5344CB8AC3E}">
        <p14:creationId xmlns:p14="http://schemas.microsoft.com/office/powerpoint/2010/main" val="17597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b="1" dirty="0"/>
              <a:t>Background</a:t>
            </a:r>
          </a:p>
          <a:p>
            <a:r>
              <a:rPr lang="en-US" altLang="zh-CN" dirty="0"/>
              <a:t>Ten Challenges</a:t>
            </a:r>
          </a:p>
          <a:p>
            <a:r>
              <a:rPr lang="en-US" altLang="zh-CN" dirty="0"/>
              <a:t>Conclusion and future</a:t>
            </a:r>
          </a:p>
          <a:p>
            <a:endParaRPr lang="zh-CN" altLang="en-US" dirty="0"/>
          </a:p>
        </p:txBody>
      </p:sp>
    </p:spTree>
    <p:extLst>
      <p:ext uri="{BB962C8B-B14F-4D97-AF65-F5344CB8AC3E}">
        <p14:creationId xmlns:p14="http://schemas.microsoft.com/office/powerpoint/2010/main" val="2405656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Multiple modalities</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align the user preference modality to content modality?</a:t>
            </a:r>
          </a:p>
          <a:p>
            <a:r>
              <a:rPr lang="en-US" altLang="zh-CN" dirty="0"/>
              <a:t>Classic recommendation trains models are trained by preference modality data like user behavior, which is good at modeling the collaborative signals.</a:t>
            </a:r>
          </a:p>
          <a:p>
            <a:r>
              <a:rPr lang="en-US" altLang="zh-CN" dirty="0"/>
              <a:t>Content modalities, such as text, image and video, are good at content semantic understanding and representation.</a:t>
            </a:r>
          </a:p>
          <a:p>
            <a:r>
              <a:rPr lang="en-US" altLang="zh-CN" dirty="0"/>
              <a:t>There is a huge gap between  preference modality and content modalities leads to minor improvements in recommendation.</a:t>
            </a:r>
          </a:p>
        </p:txBody>
      </p:sp>
    </p:spTree>
    <p:extLst>
      <p:ext uri="{BB962C8B-B14F-4D97-AF65-F5344CB8AC3E}">
        <p14:creationId xmlns:p14="http://schemas.microsoft.com/office/powerpoint/2010/main" val="302227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 Multiple modalities: Solution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EEG for immersion recognition [1]</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0" indent="0">
              <a:buNone/>
            </a:pPr>
            <a:endParaRPr lang="en-US" altLang="zh-CN" dirty="0"/>
          </a:p>
          <a:p>
            <a:r>
              <a:rPr lang="en-US" altLang="zh-CN" dirty="0"/>
              <a:t>More opportunities:</a:t>
            </a:r>
          </a:p>
          <a:p>
            <a:pPr lvl="1"/>
            <a:r>
              <a:rPr lang="en-US" altLang="zh-CN" dirty="0"/>
              <a:t>Deeply understanding about the different modalities and their relation to user’s preferences and decisions.</a:t>
            </a:r>
          </a:p>
          <a:p>
            <a:pPr lvl="1"/>
            <a:r>
              <a:rPr lang="en-US" altLang="zh-CN" dirty="0"/>
              <a:t>Recommendation focused pre-trained multi-modalities methods</a:t>
            </a:r>
            <a:endParaRPr lang="zh-CN" altLang="en-US" dirty="0"/>
          </a:p>
        </p:txBody>
      </p:sp>
      <p:sp>
        <p:nvSpPr>
          <p:cNvPr id="4" name="矩形 3"/>
          <p:cNvSpPr/>
          <p:nvPr/>
        </p:nvSpPr>
        <p:spPr>
          <a:xfrm>
            <a:off x="2884417" y="6311900"/>
            <a:ext cx="9174233" cy="369332"/>
          </a:xfrm>
          <a:prstGeom prst="rect">
            <a:avLst/>
          </a:prstGeom>
        </p:spPr>
        <p:txBody>
          <a:bodyPr wrap="square">
            <a:spAutoFit/>
          </a:bodyPr>
          <a:lstStyle/>
          <a:p>
            <a:r>
              <a:rPr lang="en-US" altLang="zh-CN" dirty="0"/>
              <a:t>[1] Understanding User Immersion in Online Short Video Interaction, CIKM23, </a:t>
            </a:r>
            <a:r>
              <a:rPr lang="en-US" altLang="zh-CN" dirty="0" err="1"/>
              <a:t>Zhiyu</a:t>
            </a:r>
            <a:r>
              <a:rPr lang="en-US" altLang="zh-CN" dirty="0"/>
              <a:t> He et. al.</a:t>
            </a:r>
          </a:p>
        </p:txBody>
      </p:sp>
      <p:pic>
        <p:nvPicPr>
          <p:cNvPr id="5" name="图片 4"/>
          <p:cNvPicPr>
            <a:picLocks noChangeAspect="1"/>
          </p:cNvPicPr>
          <p:nvPr/>
        </p:nvPicPr>
        <p:blipFill>
          <a:blip r:embed="rId2"/>
          <a:stretch>
            <a:fillRect/>
          </a:stretch>
        </p:blipFill>
        <p:spPr>
          <a:xfrm>
            <a:off x="1981200" y="2305050"/>
            <a:ext cx="8229600" cy="2247900"/>
          </a:xfrm>
          <a:prstGeom prst="rect">
            <a:avLst/>
          </a:prstGeom>
        </p:spPr>
      </p:pic>
    </p:spTree>
    <p:extLst>
      <p:ext uri="{BB962C8B-B14F-4D97-AF65-F5344CB8AC3E}">
        <p14:creationId xmlns:p14="http://schemas.microsoft.com/office/powerpoint/2010/main" val="74009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36550"/>
            <a:ext cx="10515600" cy="1325563"/>
          </a:xfrm>
        </p:spPr>
        <p:txBody>
          <a:bodyPr/>
          <a:lstStyle/>
          <a:p>
            <a:r>
              <a:rPr lang="en-US" altLang="zh-CN" dirty="0"/>
              <a:t>8. Lifetime value modeling</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predict users’ long term satisfaction?</a:t>
            </a:r>
          </a:p>
          <a:p>
            <a:r>
              <a:rPr lang="en-US" altLang="zh-CN" dirty="0"/>
              <a:t>Most recommendation studies focus on optimizing short term objectives, such as click, rating, dwell time, which can not align the goal to improve users’ long term satisfaction like deep conversion task.</a:t>
            </a:r>
          </a:p>
          <a:p>
            <a:r>
              <a:rPr lang="en-US" altLang="zh-CN" dirty="0"/>
              <a:t>Challenges of LTV prediction</a:t>
            </a:r>
          </a:p>
          <a:p>
            <a:pPr lvl="1"/>
            <a:r>
              <a:rPr lang="en-US" altLang="zh-CN" dirty="0"/>
              <a:t>Sparse</a:t>
            </a:r>
          </a:p>
          <a:p>
            <a:pPr lvl="1"/>
            <a:r>
              <a:rPr lang="en-US" altLang="zh-CN" dirty="0"/>
              <a:t>Long-tailed</a:t>
            </a:r>
          </a:p>
          <a:p>
            <a:pPr lvl="1"/>
            <a:r>
              <a:rPr lang="en-US" altLang="zh-CN" dirty="0"/>
              <a:t>Noisy</a:t>
            </a:r>
          </a:p>
          <a:p>
            <a:pPr lvl="1"/>
            <a:r>
              <a:rPr lang="en-US" altLang="zh-CN" dirty="0"/>
              <a:t>Volatile: promotion</a:t>
            </a:r>
          </a:p>
          <a:p>
            <a:pPr lvl="1"/>
            <a:r>
              <a:rPr lang="en-US" altLang="zh-CN" dirty="0"/>
              <a:t>Miss information about futures</a:t>
            </a:r>
          </a:p>
        </p:txBody>
      </p:sp>
    </p:spTree>
    <p:extLst>
      <p:ext uri="{BB962C8B-B14F-4D97-AF65-F5344CB8AC3E}">
        <p14:creationId xmlns:p14="http://schemas.microsoft.com/office/powerpoint/2010/main" val="1024849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 Lifetime value modeling: solution</a:t>
            </a:r>
            <a:endParaRPr lang="zh-CN" altLang="en-US" dirty="0"/>
          </a:p>
        </p:txBody>
      </p:sp>
      <p:sp>
        <p:nvSpPr>
          <p:cNvPr id="3" name="内容占位符 2"/>
          <p:cNvSpPr>
            <a:spLocks noGrp="1"/>
          </p:cNvSpPr>
          <p:nvPr>
            <p:ph idx="1"/>
          </p:nvPr>
        </p:nvSpPr>
        <p:spPr>
          <a:xfrm>
            <a:off x="838200" y="1690687"/>
            <a:ext cx="10515600" cy="4520981"/>
          </a:xfrm>
        </p:spPr>
        <p:txBody>
          <a:bodyPr>
            <a:normAutofit lnSpcReduction="10000"/>
          </a:bodyPr>
          <a:lstStyle/>
          <a:p>
            <a:r>
              <a:rPr lang="en-US" altLang="zh-CN" dirty="0"/>
              <a:t>Solution: in the tutorial [1], we introduce the definitions and scenarios of LTV, some typical LTV prediction techniques, and products practices.</a:t>
            </a:r>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endParaRPr lang="en-US" altLang="zh-CN" dirty="0"/>
          </a:p>
          <a:p>
            <a:pPr>
              <a:lnSpc>
                <a:spcPct val="100000"/>
              </a:lnSpc>
            </a:pPr>
            <a:r>
              <a:rPr lang="en-US" altLang="zh-CN" dirty="0"/>
              <a:t>There are still many hard problems:</a:t>
            </a:r>
          </a:p>
          <a:p>
            <a:pPr lvl="1">
              <a:lnSpc>
                <a:spcPct val="100000"/>
              </a:lnSpc>
            </a:pPr>
            <a:r>
              <a:rPr lang="en-US" altLang="zh-CN" dirty="0"/>
              <a:t>Delayed and sparse feedbacks.</a:t>
            </a:r>
          </a:p>
          <a:p>
            <a:pPr lvl="1">
              <a:lnSpc>
                <a:spcPct val="100000"/>
              </a:lnSpc>
            </a:pPr>
            <a:r>
              <a:rPr lang="en-US" altLang="zh-CN" dirty="0"/>
              <a:t>Cold start, offline evaluation, multi-task optimizations.</a:t>
            </a:r>
          </a:p>
        </p:txBody>
      </p:sp>
      <p:sp>
        <p:nvSpPr>
          <p:cNvPr id="4" name="圆角矩形 3"/>
          <p:cNvSpPr/>
          <p:nvPr/>
        </p:nvSpPr>
        <p:spPr>
          <a:xfrm>
            <a:off x="5318883" y="2584638"/>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LTV methods</a:t>
            </a:r>
            <a:endParaRPr lang="zh-CN" altLang="en-US" dirty="0">
              <a:solidFill>
                <a:schemeClr val="tx1"/>
              </a:solidFill>
            </a:endParaRPr>
          </a:p>
        </p:txBody>
      </p:sp>
      <p:sp>
        <p:nvSpPr>
          <p:cNvPr id="5" name="矩形 4"/>
          <p:cNvSpPr/>
          <p:nvPr/>
        </p:nvSpPr>
        <p:spPr>
          <a:xfrm>
            <a:off x="236467" y="6211669"/>
            <a:ext cx="11955533" cy="646331"/>
          </a:xfrm>
          <a:prstGeom prst="rect">
            <a:avLst/>
          </a:prstGeom>
        </p:spPr>
        <p:txBody>
          <a:bodyPr wrap="square">
            <a:spAutoFit/>
          </a:bodyPr>
          <a:lstStyle/>
          <a:p>
            <a:r>
              <a:rPr lang="en-US" altLang="zh-CN" dirty="0"/>
              <a:t>[1] Tutorial -- Customer Lifetime Value Prediction: Towards the Paradigm Shift of Recommender System Objectives, RecSys23, </a:t>
            </a:r>
            <a:r>
              <a:rPr lang="en-US" altLang="zh-CN" dirty="0" err="1"/>
              <a:t>Chuhan</a:t>
            </a:r>
            <a:r>
              <a:rPr lang="en-US" altLang="zh-CN" dirty="0"/>
              <a:t> Wu et. al.</a:t>
            </a:r>
          </a:p>
        </p:txBody>
      </p:sp>
      <p:sp>
        <p:nvSpPr>
          <p:cNvPr id="6" name="圆角矩形 5"/>
          <p:cNvSpPr/>
          <p:nvPr/>
        </p:nvSpPr>
        <p:spPr>
          <a:xfrm>
            <a:off x="3076575" y="3402644"/>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Models</a:t>
            </a:r>
            <a:endParaRPr lang="zh-CN" altLang="en-US" dirty="0">
              <a:solidFill>
                <a:schemeClr val="tx1"/>
              </a:solidFill>
            </a:endParaRPr>
          </a:p>
        </p:txBody>
      </p:sp>
      <p:sp>
        <p:nvSpPr>
          <p:cNvPr id="7" name="圆角矩形 6"/>
          <p:cNvSpPr/>
          <p:nvPr/>
        </p:nvSpPr>
        <p:spPr>
          <a:xfrm>
            <a:off x="1695450" y="4172579"/>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Probabilistic model based</a:t>
            </a:r>
            <a:endParaRPr lang="zh-CN" altLang="en-US" dirty="0">
              <a:solidFill>
                <a:schemeClr val="tx1"/>
              </a:solidFill>
            </a:endParaRPr>
          </a:p>
        </p:txBody>
      </p:sp>
      <p:sp>
        <p:nvSpPr>
          <p:cNvPr id="8" name="圆角矩形 7"/>
          <p:cNvSpPr/>
          <p:nvPr/>
        </p:nvSpPr>
        <p:spPr>
          <a:xfrm>
            <a:off x="7505700" y="3405711"/>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System</a:t>
            </a:r>
            <a:endParaRPr lang="zh-CN" altLang="en-US" dirty="0">
              <a:solidFill>
                <a:schemeClr val="tx1"/>
              </a:solidFill>
            </a:endParaRPr>
          </a:p>
        </p:txBody>
      </p:sp>
      <p:sp>
        <p:nvSpPr>
          <p:cNvPr id="9" name="圆角矩形 8"/>
          <p:cNvSpPr/>
          <p:nvPr/>
        </p:nvSpPr>
        <p:spPr>
          <a:xfrm>
            <a:off x="4333875" y="4172579"/>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Machine learning  based</a:t>
            </a:r>
            <a:endParaRPr lang="zh-CN" altLang="en-US" dirty="0">
              <a:solidFill>
                <a:schemeClr val="tx1"/>
              </a:solidFill>
            </a:endParaRPr>
          </a:p>
        </p:txBody>
      </p:sp>
      <p:sp>
        <p:nvSpPr>
          <p:cNvPr id="10" name="圆角矩形 9"/>
          <p:cNvSpPr/>
          <p:nvPr/>
        </p:nvSpPr>
        <p:spPr>
          <a:xfrm>
            <a:off x="6448425" y="4172580"/>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Multi-stage</a:t>
            </a:r>
            <a:endParaRPr lang="zh-CN" altLang="en-US" dirty="0">
              <a:solidFill>
                <a:schemeClr val="tx1"/>
              </a:solidFill>
            </a:endParaRPr>
          </a:p>
        </p:txBody>
      </p:sp>
      <p:sp>
        <p:nvSpPr>
          <p:cNvPr id="11" name="圆角矩形 10"/>
          <p:cNvSpPr/>
          <p:nvPr/>
        </p:nvSpPr>
        <p:spPr>
          <a:xfrm>
            <a:off x="8724900" y="4172580"/>
            <a:ext cx="1809750" cy="4857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End-to-end</a:t>
            </a:r>
            <a:endParaRPr lang="zh-CN" altLang="en-US" dirty="0">
              <a:solidFill>
                <a:schemeClr val="tx1"/>
              </a:solidFill>
            </a:endParaRPr>
          </a:p>
        </p:txBody>
      </p:sp>
      <p:sp>
        <p:nvSpPr>
          <p:cNvPr id="12" name="右大括号 11"/>
          <p:cNvSpPr/>
          <p:nvPr/>
        </p:nvSpPr>
        <p:spPr>
          <a:xfrm rot="16200000">
            <a:off x="6045799" y="999768"/>
            <a:ext cx="271851" cy="4533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rot="16200000">
            <a:off x="3824915" y="2678608"/>
            <a:ext cx="250332" cy="27376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右大括号 13"/>
          <p:cNvSpPr/>
          <p:nvPr/>
        </p:nvSpPr>
        <p:spPr>
          <a:xfrm rot="16200000">
            <a:off x="8296076" y="2684489"/>
            <a:ext cx="250332" cy="27376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3037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 Trustworthy</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build trustworthy recommender systems?</a:t>
            </a:r>
          </a:p>
          <a:p>
            <a:r>
              <a:rPr lang="en-US" altLang="zh-CN" dirty="0"/>
              <a:t>We consider 8 perspectives:</a:t>
            </a:r>
          </a:p>
          <a:p>
            <a:pPr lvl="1"/>
            <a:r>
              <a:rPr lang="en-US" altLang="zh-CN" dirty="0"/>
              <a:t>Accountability</a:t>
            </a:r>
          </a:p>
          <a:p>
            <a:pPr lvl="1"/>
            <a:r>
              <a:rPr lang="en-US" altLang="zh-CN" dirty="0"/>
              <a:t>Security</a:t>
            </a:r>
          </a:p>
          <a:p>
            <a:pPr lvl="1"/>
            <a:r>
              <a:rPr lang="en-US" altLang="zh-CN" dirty="0"/>
              <a:t>Fairness</a:t>
            </a:r>
          </a:p>
          <a:p>
            <a:pPr lvl="1"/>
            <a:r>
              <a:rPr lang="en-US" altLang="zh-CN" dirty="0"/>
              <a:t>Privacy</a:t>
            </a:r>
          </a:p>
          <a:p>
            <a:pPr lvl="1"/>
            <a:r>
              <a:rPr lang="en-US" altLang="zh-CN" dirty="0"/>
              <a:t>Robustness</a:t>
            </a:r>
          </a:p>
          <a:p>
            <a:r>
              <a:rPr lang="en-US" altLang="zh-CN" dirty="0"/>
              <a:t>Most current recommender systems focus on the accuracy, which is not enough to be a trustworthy recommender system.</a:t>
            </a:r>
          </a:p>
        </p:txBody>
      </p:sp>
      <p:sp>
        <p:nvSpPr>
          <p:cNvPr id="4" name="矩形 3"/>
          <p:cNvSpPr/>
          <p:nvPr/>
        </p:nvSpPr>
        <p:spPr>
          <a:xfrm>
            <a:off x="4362450" y="2795885"/>
            <a:ext cx="6096000" cy="1550168"/>
          </a:xfrm>
          <a:prstGeom prst="rect">
            <a:avLst/>
          </a:prstGeom>
        </p:spPr>
        <p:txBody>
          <a:bodyPr>
            <a:spAutoFit/>
          </a:bodyPr>
          <a:lstStyle/>
          <a:p>
            <a:pPr marL="685800" lvl="1" indent="-228600">
              <a:lnSpc>
                <a:spcPct val="90000"/>
              </a:lnSpc>
              <a:spcBef>
                <a:spcPts val="500"/>
              </a:spcBef>
              <a:buFont typeface="Arial" panose="020B0604020202020204" pitchFamily="34" charset="0"/>
              <a:buChar char="•"/>
            </a:pPr>
            <a:r>
              <a:rPr lang="en-US" altLang="zh-CN" sz="2400" dirty="0"/>
              <a:t>Transparency </a:t>
            </a:r>
          </a:p>
          <a:p>
            <a:pPr marL="685800" lvl="1" indent="-228600">
              <a:lnSpc>
                <a:spcPct val="90000"/>
              </a:lnSpc>
              <a:spcBef>
                <a:spcPts val="500"/>
              </a:spcBef>
              <a:buFont typeface="Arial" panose="020B0604020202020204" pitchFamily="34" charset="0"/>
              <a:buChar char="•"/>
            </a:pPr>
            <a:r>
              <a:rPr lang="en-US" altLang="zh-CN" sz="2400" dirty="0"/>
              <a:t>Assisting or serving people</a:t>
            </a:r>
          </a:p>
          <a:p>
            <a:pPr marL="685800" lvl="1" indent="-228600">
              <a:lnSpc>
                <a:spcPct val="90000"/>
              </a:lnSpc>
              <a:spcBef>
                <a:spcPts val="500"/>
              </a:spcBef>
              <a:buFont typeface="Arial" panose="020B0604020202020204" pitchFamily="34" charset="0"/>
              <a:buChar char="•"/>
            </a:pPr>
            <a:r>
              <a:rPr lang="en-US" altLang="zh-CN" sz="2400" dirty="0"/>
              <a:t>Long term enhancement of the happiness of human, society and environment</a:t>
            </a:r>
            <a:endParaRPr lang="zh-CN" altLang="en-US" sz="2400" dirty="0"/>
          </a:p>
        </p:txBody>
      </p:sp>
    </p:spTree>
    <p:extLst>
      <p:ext uri="{BB962C8B-B14F-4D97-AF65-F5344CB8AC3E}">
        <p14:creationId xmlns:p14="http://schemas.microsoft.com/office/powerpoint/2010/main" val="123715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963" y="0"/>
            <a:ext cx="10515600" cy="1325563"/>
          </a:xfrm>
        </p:spPr>
        <p:txBody>
          <a:bodyPr/>
          <a:lstStyle/>
          <a:p>
            <a:r>
              <a:rPr lang="en-US" altLang="zh-CN" dirty="0"/>
              <a:t>9. Trustworthy: fairness</a:t>
            </a:r>
            <a:endParaRPr lang="zh-CN" altLang="en-US" dirty="0"/>
          </a:p>
        </p:txBody>
      </p:sp>
      <p:sp>
        <p:nvSpPr>
          <p:cNvPr id="3" name="内容占位符 2"/>
          <p:cNvSpPr>
            <a:spLocks noGrp="1"/>
          </p:cNvSpPr>
          <p:nvPr>
            <p:ph idx="1"/>
          </p:nvPr>
        </p:nvSpPr>
        <p:spPr>
          <a:xfrm>
            <a:off x="401963" y="4243387"/>
            <a:ext cx="11630025" cy="1243013"/>
          </a:xfrm>
        </p:spPr>
        <p:txBody>
          <a:bodyPr>
            <a:normAutofit lnSpcReduction="10000"/>
          </a:bodyPr>
          <a:lstStyle/>
          <a:p>
            <a:r>
              <a:rPr lang="en-US" altLang="zh-CN" dirty="0"/>
              <a:t>We hope more scholars can help industry to define and build trustworthy and social good recommender systems from wider perspectives such as society, economy, user-centric, ecological systems and natural environments.</a:t>
            </a:r>
          </a:p>
          <a:p>
            <a:endParaRPr lang="zh-CN" altLang="en-US" dirty="0"/>
          </a:p>
        </p:txBody>
      </p:sp>
      <p:pic>
        <p:nvPicPr>
          <p:cNvPr id="5" name="图片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6595" y="1636455"/>
            <a:ext cx="4852987" cy="23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93994" y="1267123"/>
            <a:ext cx="6305637" cy="369332"/>
          </a:xfrm>
          <a:prstGeom prst="rect">
            <a:avLst/>
          </a:prstGeom>
        </p:spPr>
        <p:txBody>
          <a:bodyPr wrap="none">
            <a:spAutoFit/>
          </a:bodyPr>
          <a:lstStyle/>
          <a:p>
            <a:r>
              <a:rPr lang="en-US" altLang="zh-CN" b="1" dirty="0"/>
              <a:t>User Fairness: Counterfactual data augmentation for fairness [1]</a:t>
            </a:r>
            <a:endParaRPr lang="zh-CN" altLang="en-US" b="1" dirty="0"/>
          </a:p>
        </p:txBody>
      </p:sp>
      <p:sp>
        <p:nvSpPr>
          <p:cNvPr id="7" name="矩形 6"/>
          <p:cNvSpPr/>
          <p:nvPr/>
        </p:nvSpPr>
        <p:spPr>
          <a:xfrm>
            <a:off x="2259338" y="5934670"/>
            <a:ext cx="11630025" cy="923330"/>
          </a:xfrm>
          <a:prstGeom prst="rect">
            <a:avLst/>
          </a:prstGeom>
        </p:spPr>
        <p:txBody>
          <a:bodyPr wrap="square">
            <a:spAutoFit/>
          </a:bodyPr>
          <a:lstStyle/>
          <a:p>
            <a:pPr>
              <a:spcBef>
                <a:spcPct val="0"/>
              </a:spcBef>
            </a:pPr>
            <a:r>
              <a:rPr lang="en-US" altLang="zh-CN" noProof="1">
                <a:sym typeface="+mn-ea"/>
              </a:rPr>
              <a:t>[1] Fair-CDA: Continuous and Directional Augmentation for Group Fairness,  Rui Sun et. al. AAAI23</a:t>
            </a:r>
          </a:p>
          <a:p>
            <a:pPr>
              <a:spcBef>
                <a:spcPct val="0"/>
              </a:spcBef>
            </a:pPr>
            <a:r>
              <a:rPr lang="en-US" altLang="zh-CN" dirty="0"/>
              <a:t>[2] P-MMF: Provider Max-min Fairness Re-ranking in Recommender System, Chen Xu et. al. WWW23</a:t>
            </a:r>
          </a:p>
          <a:p>
            <a:pPr>
              <a:spcBef>
                <a:spcPct val="0"/>
              </a:spcBef>
            </a:pPr>
            <a:endParaRPr lang="en-US" altLang="zh-CN" b="1" noProof="1">
              <a:latin typeface="Times New Roman" panose="02020603050405020304" pitchFamily="18" charset="0"/>
              <a:cs typeface="Times New Roman" panose="02020603050405020304" pitchFamily="18" charset="0"/>
              <a:sym typeface="+mn-ea"/>
            </a:endParaRPr>
          </a:p>
        </p:txBody>
      </p:sp>
      <p:sp>
        <p:nvSpPr>
          <p:cNvPr id="8" name="矩形 7"/>
          <p:cNvSpPr/>
          <p:nvPr/>
        </p:nvSpPr>
        <p:spPr>
          <a:xfrm>
            <a:off x="6330017" y="1276103"/>
            <a:ext cx="5955285" cy="369332"/>
          </a:xfrm>
          <a:prstGeom prst="rect">
            <a:avLst/>
          </a:prstGeom>
        </p:spPr>
        <p:txBody>
          <a:bodyPr wrap="none">
            <a:spAutoFit/>
          </a:bodyPr>
          <a:lstStyle/>
          <a:p>
            <a:r>
              <a:rPr lang="en-US" altLang="zh-CN" b="1" dirty="0"/>
              <a:t>Provider fairness: Provider-Max-Min Fairness for Ranking [2]</a:t>
            </a:r>
            <a:endParaRPr lang="zh-CN" altLang="en-US" b="1" dirty="0"/>
          </a:p>
        </p:txBody>
      </p:sp>
      <mc:AlternateContent xmlns:mc="http://schemas.openxmlformats.org/markup-compatibility/2006" xmlns:a14="http://schemas.microsoft.com/office/drawing/2010/main">
        <mc:Choice Requires="a14">
          <p:sp>
            <p:nvSpPr>
              <p:cNvPr id="9" name="矩形 8"/>
              <p:cNvSpPr/>
              <p:nvPr/>
            </p:nvSpPr>
            <p:spPr>
              <a:xfrm>
                <a:off x="6483675" y="1773833"/>
                <a:ext cx="5460675" cy="646331"/>
              </a:xfrm>
              <a:prstGeom prst="rect">
                <a:avLst/>
              </a:prstGeom>
            </p:spPr>
            <p:txBody>
              <a:bodyPr wrap="square">
                <a:spAutoFit/>
              </a:bodyPr>
              <a:lstStyle/>
              <a:p>
                <a:r>
                  <a:rPr lang="en-US" altLang="zh-CN" dirty="0">
                    <a:solidFill>
                      <a:srgbClr val="FF0000"/>
                    </a:solidFill>
                  </a:rPr>
                  <a:t>MMF: </a:t>
                </a:r>
                <a14:m>
                  <m:oMath xmlns:m="http://schemas.openxmlformats.org/officeDocument/2006/math">
                    <m:r>
                      <a:rPr lang="en-US" altLang="zh-CN" i="1">
                        <a:solidFill>
                          <a:srgbClr val="FF0000"/>
                        </a:solidFill>
                        <a:latin typeface="Cambria Math" panose="02040503050406030204" pitchFamily="18" charset="0"/>
                      </a:rPr>
                      <m:t>𝑟</m:t>
                    </m:r>
                    <m:d>
                      <m:dPr>
                        <m:ctrlPr>
                          <a:rPr lang="en-US" altLang="zh-CN" i="1">
                            <a:solidFill>
                              <a:srgbClr val="FF0000"/>
                            </a:solidFill>
                            <a:latin typeface="Cambria Math" panose="02040503050406030204" pitchFamily="18" charset="0"/>
                          </a:rPr>
                        </m:ctrlPr>
                      </m:dPr>
                      <m:e>
                        <m:r>
                          <m:rPr>
                            <m:sty m:val="p"/>
                          </m:rPr>
                          <a:rPr lang="en-US" altLang="zh-CN">
                            <a:solidFill>
                              <a:srgbClr val="FF0000"/>
                            </a:solidFill>
                            <a:latin typeface="Cambria Math" panose="02040503050406030204" pitchFamily="18" charset="0"/>
                          </a:rPr>
                          <m:t>e</m:t>
                        </m:r>
                      </m:e>
                    </m:d>
                    <m:r>
                      <a:rPr lang="en-US" altLang="zh-CN" i="1">
                        <a:solidFill>
                          <a:srgbClr val="FF0000"/>
                        </a:solidFill>
                        <a:latin typeface="Cambria Math" panose="02040503050406030204" pitchFamily="18" charset="0"/>
                      </a:rPr>
                      <m:t>=</m:t>
                    </m:r>
                    <m:r>
                      <m:rPr>
                        <m:sty m:val="p"/>
                      </m:rPr>
                      <a:rPr lang="en-US" altLang="zh-CN">
                        <a:solidFill>
                          <a:srgbClr val="FF0000"/>
                        </a:solidFill>
                        <a:latin typeface="Cambria Math" panose="02040503050406030204" pitchFamily="18" charset="0"/>
                      </a:rPr>
                      <m:t>min</m:t>
                    </m:r>
                    <m:r>
                      <a:rPr lang="en-US" altLang="zh-CN" i="1" baseline="-25000">
                        <a:solidFill>
                          <a:srgbClr val="FF0000"/>
                        </a:solidFill>
                        <a:latin typeface="Cambria Math" panose="02040503050406030204" pitchFamily="18" charset="0"/>
                      </a:rPr>
                      <m:t>𝑝</m:t>
                    </m:r>
                    <m:r>
                      <a:rPr lang="en-US" altLang="zh-CN" i="1" baseline="-25000">
                        <a:solidFill>
                          <a:srgbClr val="FF0000"/>
                        </a:solidFill>
                        <a:latin typeface="Cambria Math" panose="02040503050406030204" pitchFamily="18" charset="0"/>
                        <a:ea typeface="Cambria Math" panose="02040503050406030204" pitchFamily="18" charset="0"/>
                      </a:rPr>
                      <m:t>∈</m:t>
                    </m:r>
                    <m:r>
                      <a:rPr lang="en-US" altLang="zh-CN" i="1" baseline="-25000">
                        <a:solidFill>
                          <a:srgbClr val="FF0000"/>
                        </a:solidFill>
                        <a:latin typeface="Cambria Math" panose="02040503050406030204" pitchFamily="18" charset="0"/>
                        <a:ea typeface="Cambria Math" panose="02040503050406030204" pitchFamily="18" charset="0"/>
                      </a:rPr>
                      <m:t>𝑃</m:t>
                    </m:r>
                    <m:r>
                      <a:rPr lang="en-US" altLang="zh-CN" i="1">
                        <a:solidFill>
                          <a:srgbClr val="FF0000"/>
                        </a:solidFill>
                        <a:latin typeface="Cambria Math" panose="02040503050406030204" pitchFamily="18" charset="0"/>
                        <a:ea typeface="Cambria Math" panose="02040503050406030204" pitchFamily="18" charset="0"/>
                      </a:rPr>
                      <m:t>[</m:t>
                    </m:r>
                    <m:r>
                      <m:rPr>
                        <m:sty m:val="p"/>
                      </m:rPr>
                      <a:rPr lang="en-US" altLang="zh-CN">
                        <a:solidFill>
                          <a:srgbClr val="FF0000"/>
                        </a:solidFill>
                        <a:latin typeface="Cambria Math" panose="02040503050406030204" pitchFamily="18" charset="0"/>
                        <a:ea typeface="Cambria Math" panose="02040503050406030204" pitchFamily="18" charset="0"/>
                      </a:rPr>
                      <m:t>e</m:t>
                    </m:r>
                    <m:r>
                      <a:rPr lang="en-US" altLang="zh-CN" i="1" baseline="-25000">
                        <a:solidFill>
                          <a:srgbClr val="FF0000"/>
                        </a:solidFill>
                        <a:latin typeface="Cambria Math" panose="02040503050406030204" pitchFamily="18" charset="0"/>
                        <a:ea typeface="Cambria Math" panose="02040503050406030204" pitchFamily="18" charset="0"/>
                      </a:rPr>
                      <m:t>𝑝</m:t>
                    </m:r>
                    <m:r>
                      <a:rPr lang="en-US" altLang="zh-CN" i="1">
                        <a:solidFill>
                          <a:srgbClr val="FF0000"/>
                        </a:solidFill>
                        <a:latin typeface="Cambria Math" panose="02040503050406030204" pitchFamily="18" charset="0"/>
                        <a:ea typeface="Cambria Math" panose="02040503050406030204" pitchFamily="18" charset="0"/>
                      </a:rPr>
                      <m:t>/</m:t>
                    </m:r>
                    <m:r>
                      <m:rPr>
                        <m:sty m:val="p"/>
                      </m:rPr>
                      <a:rPr lang="el-GR" altLang="zh-CN" i="1">
                        <a:solidFill>
                          <a:srgbClr val="FF0000"/>
                        </a:solidFill>
                        <a:latin typeface="Cambria Math" panose="02040503050406030204" pitchFamily="18" charset="0"/>
                        <a:ea typeface="Cambria Math" panose="02040503050406030204" pitchFamily="18" charset="0"/>
                      </a:rPr>
                      <m:t>Υ</m:t>
                    </m:r>
                    <m:r>
                      <a:rPr lang="en-US" altLang="zh-CN" i="1" baseline="-25000">
                        <a:solidFill>
                          <a:srgbClr val="FF0000"/>
                        </a:solidFill>
                        <a:latin typeface="Cambria Math" panose="02040503050406030204" pitchFamily="18" charset="0"/>
                        <a:ea typeface="Cambria Math" panose="02040503050406030204" pitchFamily="18" charset="0"/>
                      </a:rPr>
                      <m:t>𝑝</m:t>
                    </m:r>
                    <m:r>
                      <a:rPr lang="en-US" altLang="zh-CN" i="1">
                        <a:solidFill>
                          <a:srgbClr val="FF0000"/>
                        </a:solidFill>
                        <a:latin typeface="Cambria Math" panose="02040503050406030204" pitchFamily="18" charset="0"/>
                        <a:ea typeface="Cambria Math" panose="02040503050406030204" pitchFamily="18" charset="0"/>
                      </a:rPr>
                      <m:t>]</m:t>
                    </m:r>
                  </m:oMath>
                </a14:m>
                <a:r>
                  <a:rPr lang="en-US" altLang="zh-CN" dirty="0"/>
                  <a:t>, where e</a:t>
                </a:r>
                <a:r>
                  <a:rPr lang="en-US" altLang="zh-CN" i="1" baseline="-25000" dirty="0"/>
                  <a:t>p</a:t>
                </a:r>
                <a:r>
                  <a:rPr lang="en-US" altLang="zh-CN" dirty="0"/>
                  <a:t>: exposure of provider p, </a:t>
                </a:r>
                <a14:m>
                  <m:oMath xmlns:m="http://schemas.openxmlformats.org/officeDocument/2006/math">
                    <m:r>
                      <m:rPr>
                        <m:sty m:val="p"/>
                      </m:rPr>
                      <a:rPr lang="el-GR" altLang="zh-CN">
                        <a:latin typeface="Cambria Math" panose="02040503050406030204" pitchFamily="18" charset="0"/>
                      </a:rPr>
                      <m:t>Υ</m:t>
                    </m:r>
                    <m:r>
                      <a:rPr lang="en-US" altLang="zh-CN">
                        <a:latin typeface="Cambria Math" panose="02040503050406030204" pitchFamily="18" charset="0"/>
                      </a:rPr>
                      <m:t>𝑝</m:t>
                    </m:r>
                  </m:oMath>
                </a14:m>
                <a:r>
                  <a:rPr lang="en-US" altLang="zh-CN" dirty="0"/>
                  <a:t> p’s weight like # of items. </a:t>
                </a:r>
              </a:p>
            </p:txBody>
          </p:sp>
        </mc:Choice>
        <mc:Fallback xmlns="">
          <p:sp>
            <p:nvSpPr>
              <p:cNvPr id="9" name="矩形 8"/>
              <p:cNvSpPr>
                <a:spLocks noRot="1" noChangeAspect="1" noMove="1" noResize="1" noEditPoints="1" noAdjustHandles="1" noChangeArrowheads="1" noChangeShapeType="1" noTextEdit="1"/>
              </p:cNvSpPr>
              <p:nvPr/>
            </p:nvSpPr>
            <p:spPr>
              <a:xfrm>
                <a:off x="6483675" y="1773833"/>
                <a:ext cx="5460675" cy="646331"/>
              </a:xfrm>
              <a:prstGeom prst="rect">
                <a:avLst/>
              </a:prstGeom>
              <a:blipFill rotWithShape="0">
                <a:blip r:embed="rId3"/>
                <a:stretch>
                  <a:fillRect l="-1006"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256209" y="2647196"/>
                <a:ext cx="320408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𝐾</m:t>
                                  </m:r>
                                </m:sub>
                                <m:sup>
                                  <m:r>
                                    <a:rPr lang="en-US" altLang="zh-CN" i="1">
                                      <a:latin typeface="Cambria Math" panose="02040503050406030204" pitchFamily="18" charset="0"/>
                                    </a:rPr>
                                    <m:t>𝐹</m:t>
                                  </m:r>
                                </m:sup>
                              </m:sSubSup>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𝐿</m:t>
                                      </m:r>
                                    </m:e>
                                    <m:sub>
                                      <m:r>
                                        <a:rPr lang="en-US" altLang="zh-CN" i="1">
                                          <a:latin typeface="Cambria Math" panose="02040503050406030204" pitchFamily="18" charset="0"/>
                                        </a:rPr>
                                        <m:t>𝐾</m:t>
                                      </m:r>
                                    </m:sub>
                                    <m:sup>
                                      <m:r>
                                        <a:rPr lang="en-US" altLang="zh-CN" i="1">
                                          <a:latin typeface="Cambria Math" panose="02040503050406030204" pitchFamily="18" charset="0"/>
                                        </a:rPr>
                                        <m:t>𝐹</m:t>
                                      </m:r>
                                    </m:sup>
                                  </m:sSubSup>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u</m:t>
                                      </m:r>
                                      <m:r>
                                        <m:rPr>
                                          <m:sty m:val="p"/>
                                        </m:rPr>
                                        <a:rPr lang="en-US" altLang="zh-CN" baseline="-25000">
                                          <a:latin typeface="Cambria Math" panose="02040503050406030204" pitchFamily="18" charset="0"/>
                                        </a:rPr>
                                        <m:t>t</m:t>
                                      </m:r>
                                    </m:e>
                                  </m:d>
                                </m:e>
                              </m:d>
                              <m:r>
                                <a:rPr lang="en-US" altLang="zh-CN" i="1">
                                  <a:latin typeface="Cambria Math" panose="02040503050406030204" pitchFamily="18" charset="0"/>
                                </a:rPr>
                                <m:t>+</m:t>
                              </m:r>
                              <m:r>
                                <m:rPr>
                                  <m:nor/>
                                </m:rPr>
                                <a:rPr lang="el-GR" altLang="zh-CN" i="1" dirty="0"/>
                                <m:t>λ</m:t>
                              </m:r>
                              <m:r>
                                <a:rPr lang="en-US" altLang="zh-CN" sz="2400" i="1">
                                  <a:solidFill>
                                    <a:srgbClr val="FF0000"/>
                                  </a:solidFill>
                                  <a:latin typeface="Cambria Math" panose="02040503050406030204" pitchFamily="18" charset="0"/>
                                </a:rPr>
                                <m:t>𝑟</m:t>
                              </m:r>
                              <m:d>
                                <m:dPr>
                                  <m:ctrlPr>
                                    <a:rPr lang="en-US" altLang="zh-CN" sz="2400" i="1">
                                      <a:solidFill>
                                        <a:srgbClr val="FF0000"/>
                                      </a:solidFill>
                                      <a:latin typeface="Cambria Math" panose="02040503050406030204" pitchFamily="18" charset="0"/>
                                    </a:rPr>
                                  </m:ctrlPr>
                                </m:dPr>
                                <m:e>
                                  <m:r>
                                    <m:rPr>
                                      <m:sty m:val="p"/>
                                    </m:rPr>
                                    <a:rPr lang="en-US" altLang="zh-CN" sz="2400">
                                      <a:solidFill>
                                        <a:srgbClr val="FF0000"/>
                                      </a:solidFill>
                                      <a:latin typeface="Cambria Math" panose="02040503050406030204" pitchFamily="18" charset="0"/>
                                    </a:rPr>
                                    <m:t>e</m:t>
                                  </m:r>
                                </m:e>
                              </m:d>
                            </m:e>
                          </m:nary>
                        </m:e>
                      </m:fun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7256209" y="2647196"/>
                <a:ext cx="3204082" cy="87120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755108" y="3518397"/>
                <a:ext cx="4358629" cy="369332"/>
              </a:xfrm>
              <a:prstGeom prst="rect">
                <a:avLst/>
              </a:prstGeom>
            </p:spPr>
            <p:txBody>
              <a:bodyPr wrap="none">
                <a:spAutoFit/>
              </a:bodyPr>
              <a:lstStyle/>
              <a:p>
                <a:pPr lvl="1"/>
                <a14:m>
                  <m:oMath xmlns:m="http://schemas.openxmlformats.org/officeDocument/2006/math">
                    <m:r>
                      <m:rPr>
                        <m:sty m:val="p"/>
                      </m:rPr>
                      <a:rPr lang="en-US" altLang="zh-CN" sz="1600">
                        <a:latin typeface="Cambria Math" panose="02040503050406030204" pitchFamily="18" charset="0"/>
                      </a:rPr>
                      <m:t>s</m:t>
                    </m:r>
                    <m:r>
                      <a:rPr lang="en-US" altLang="zh-CN" sz="1600">
                        <a:latin typeface="Cambria Math" panose="02040503050406030204" pitchFamily="18" charset="0"/>
                      </a:rPr>
                      <m:t>.</m:t>
                    </m:r>
                    <m:r>
                      <m:rPr>
                        <m:sty m:val="p"/>
                      </m:rPr>
                      <a:rPr lang="en-US" altLang="zh-CN" sz="1600">
                        <a:latin typeface="Cambria Math" panose="02040503050406030204" pitchFamily="18" charset="0"/>
                      </a:rPr>
                      <m:t>t</m:t>
                    </m:r>
                    <m:r>
                      <a:rPr lang="en-US" altLang="zh-CN" sz="1600">
                        <a:latin typeface="Cambria Math" panose="02040503050406030204" pitchFamily="18" charset="0"/>
                      </a:rPr>
                      <m:t>.</m:t>
                    </m:r>
                    <m:r>
                      <a:rPr lang="en-US" altLang="zh-CN" sz="1600" i="1">
                        <a:latin typeface="Cambria Math" panose="02040503050406030204" pitchFamily="18" charset="0"/>
                      </a:rPr>
                      <m:t> </m:t>
                    </m:r>
                    <m:r>
                      <a:rPr lang="en-US" altLang="zh-CN" sz="1600">
                        <a:latin typeface="Cambria Math" panose="02040503050406030204" pitchFamily="18" charset="0"/>
                      </a:rPr>
                      <m:t> </m:t>
                    </m:r>
                    <m:r>
                      <m:rPr>
                        <m:sty m:val="p"/>
                      </m:rPr>
                      <a:rPr lang="en-US" altLang="zh-CN" sz="1600">
                        <a:latin typeface="Cambria Math" panose="02040503050406030204" pitchFamily="18" charset="0"/>
                      </a:rPr>
                      <m:t>e</m:t>
                    </m:r>
                    <m:r>
                      <a:rPr lang="en-US" altLang="zh-CN" sz="1600" i="1">
                        <a:latin typeface="Cambria Math" panose="02040503050406030204" pitchFamily="18" charset="0"/>
                      </a:rPr>
                      <m:t>≤</m:t>
                    </m:r>
                    <m:r>
                      <m:rPr>
                        <m:sty m:val="p"/>
                      </m:rPr>
                      <a:rPr lang="el-GR" altLang="zh-CN">
                        <a:latin typeface="Cambria Math" panose="02040503050406030204" pitchFamily="18" charset="0"/>
                      </a:rPr>
                      <m:t>Υ</m:t>
                    </m:r>
                  </m:oMath>
                </a14:m>
                <a:r>
                  <a:rPr lang="en-US" altLang="zh-CN" i="1" dirty="0">
                    <a:latin typeface="Cambria Math" panose="02040503050406030204" pitchFamily="18" charset="0"/>
                  </a:rPr>
                  <a:t> </a:t>
                </a:r>
                <a:r>
                  <a:rPr lang="en-US" altLang="zh-CN" dirty="0">
                    <a:latin typeface="Cambria Math" panose="02040503050406030204" pitchFamily="18" charset="0"/>
                    <a:sym typeface="Wingdings" panose="05000000000000000000" pitchFamily="2" charset="2"/>
                  </a:rPr>
                  <a:t> restrict largest exposures</a:t>
                </a:r>
                <a:endParaRPr lang="en-US" altLang="zh-CN" dirty="0">
                  <a:latin typeface="Cambria Math" panose="02040503050406030204" pitchFamily="18"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6755108" y="3518397"/>
                <a:ext cx="4358629" cy="369332"/>
              </a:xfrm>
              <a:prstGeom prst="rect">
                <a:avLst/>
              </a:prstGeom>
              <a:blipFill rotWithShape="0">
                <a:blip r:embed="rId5"/>
                <a:stretch>
                  <a:fillRect t="-9836" r="-559" b="-24590"/>
                </a:stretch>
              </a:blipFill>
            </p:spPr>
            <p:txBody>
              <a:bodyPr/>
              <a:lstStyle/>
              <a:p>
                <a:r>
                  <a:rPr lang="zh-CN" altLang="en-US">
                    <a:noFill/>
                  </a:rPr>
                  <a:t> </a:t>
                </a:r>
              </a:p>
            </p:txBody>
          </p:sp>
        </mc:Fallback>
      </mc:AlternateContent>
      <p:sp>
        <p:nvSpPr>
          <p:cNvPr id="12" name="矩形 11"/>
          <p:cNvSpPr/>
          <p:nvPr/>
        </p:nvSpPr>
        <p:spPr>
          <a:xfrm>
            <a:off x="6328516" y="2408020"/>
            <a:ext cx="4785221" cy="369332"/>
          </a:xfrm>
          <a:prstGeom prst="rect">
            <a:avLst/>
          </a:prstGeom>
        </p:spPr>
        <p:txBody>
          <a:bodyPr wrap="none">
            <a:spAutoFit/>
          </a:bodyPr>
          <a:lstStyle/>
          <a:p>
            <a:r>
              <a:rPr lang="en-US" altLang="zh-CN" dirty="0"/>
              <a:t>Trade-off between ranking accuracy and fairness:</a:t>
            </a:r>
          </a:p>
        </p:txBody>
      </p:sp>
    </p:spTree>
    <p:extLst>
      <p:ext uri="{BB962C8B-B14F-4D97-AF65-F5344CB8AC3E}">
        <p14:creationId xmlns:p14="http://schemas.microsoft.com/office/powerpoint/2010/main" val="928076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 Win-win ecosystem</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RQ: How to satisfy multi-stakeholders in dialog based IR or RecSys?</a:t>
            </a:r>
          </a:p>
          <a:p>
            <a:r>
              <a:rPr lang="en-US" altLang="zh-CN" dirty="0"/>
              <a:t>Mainly 4 kinds of stakeholders: </a:t>
            </a:r>
          </a:p>
          <a:p>
            <a:pPr lvl="1"/>
            <a:r>
              <a:rPr lang="en-US" altLang="zh-CN" dirty="0"/>
              <a:t>Users</a:t>
            </a:r>
          </a:p>
          <a:p>
            <a:pPr lvl="1"/>
            <a:r>
              <a:rPr lang="en-US" altLang="zh-CN" dirty="0"/>
              <a:t>Content providers(CP)</a:t>
            </a:r>
          </a:p>
          <a:p>
            <a:pPr lvl="1"/>
            <a:r>
              <a:rPr lang="en-US" altLang="zh-CN" dirty="0"/>
              <a:t>Information system </a:t>
            </a:r>
          </a:p>
          <a:p>
            <a:pPr lvl="1"/>
            <a:r>
              <a:rPr lang="en-US" altLang="zh-CN" dirty="0"/>
              <a:t>Advertisers.</a:t>
            </a:r>
          </a:p>
        </p:txBody>
      </p:sp>
      <p:pic>
        <p:nvPicPr>
          <p:cNvPr id="4" name="Picture 4" descr="https://www.ruancan.com/wp-content/uploads/2023/02/FpYnmNNaQAE7xq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3194" y="2922508"/>
            <a:ext cx="4208274" cy="216724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906458" y="2466945"/>
            <a:ext cx="3742776" cy="461665"/>
          </a:xfrm>
          <a:prstGeom prst="rect">
            <a:avLst/>
          </a:prstGeom>
          <a:noFill/>
        </p:spPr>
        <p:txBody>
          <a:bodyPr wrap="square" rtlCol="0">
            <a:spAutoFit/>
          </a:bodyPr>
          <a:lstStyle/>
          <a:p>
            <a:pPr algn="ctr"/>
            <a:r>
              <a:rPr lang="en-US" altLang="zh-CN" sz="1200" dirty="0">
                <a:solidFill>
                  <a:srgbClr val="FF0000"/>
                </a:solidFill>
                <a:latin typeface="微软雅黑" panose="020B0503020204020204" pitchFamily="34" charset="-122"/>
                <a:ea typeface="微软雅黑" panose="020B0503020204020204" pitchFamily="34" charset="-122"/>
              </a:rPr>
              <a:t>Example of multi-party interaction for conversational search and recommendation</a:t>
            </a:r>
            <a:endParaRPr lang="zh-CN" altLang="en-US" sz="1200" dirty="0">
              <a:solidFill>
                <a:srgbClr val="FF0000"/>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flipV="1">
            <a:off x="9656441" y="3121416"/>
            <a:ext cx="1" cy="25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5733194" y="3950014"/>
            <a:ext cx="2782605" cy="84016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228634" y="4503234"/>
            <a:ext cx="1228842" cy="253916"/>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Advertisements</a:t>
            </a:r>
            <a:endParaRPr lang="zh-CN" altLang="en-US" sz="1050" dirty="0">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flipH="1" flipV="1">
            <a:off x="8601752" y="4375590"/>
            <a:ext cx="626881" cy="25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5789812" y="3498606"/>
            <a:ext cx="2782605" cy="420341"/>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flipV="1">
            <a:off x="8687705" y="3718570"/>
            <a:ext cx="626881" cy="255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291878" y="3858443"/>
            <a:ext cx="1642991" cy="415498"/>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LLM</a:t>
            </a:r>
            <a:r>
              <a:rPr lang="zh-CN" altLang="en-US" sz="1050" dirty="0">
                <a:latin typeface="微软雅黑" panose="020B0503020204020204" pitchFamily="34" charset="-122"/>
                <a:ea typeface="微软雅黑" panose="020B0503020204020204" pitchFamily="34" charset="-122"/>
              </a:rPr>
              <a:t> </a:t>
            </a:r>
            <a:r>
              <a:rPr lang="en-US" altLang="zh-CN" sz="1050" dirty="0">
                <a:latin typeface="微软雅黑" panose="020B0503020204020204" pitchFamily="34" charset="-122"/>
                <a:ea typeface="微软雅黑" panose="020B0503020204020204" pitchFamily="34" charset="-122"/>
              </a:rPr>
              <a:t>produces answers and marks references</a:t>
            </a:r>
            <a:endParaRPr lang="zh-CN" altLang="en-US" sz="1050" dirty="0">
              <a:latin typeface="微软雅黑" panose="020B0503020204020204" pitchFamily="34" charset="-122"/>
              <a:ea typeface="微软雅黑" panose="020B0503020204020204" pitchFamily="34" charset="-122"/>
            </a:endParaRPr>
          </a:p>
        </p:txBody>
      </p:sp>
      <p:sp>
        <p:nvSpPr>
          <p:cNvPr id="13" name="圆角矩形 12"/>
          <p:cNvSpPr/>
          <p:nvPr/>
        </p:nvSpPr>
        <p:spPr>
          <a:xfrm>
            <a:off x="5742621" y="4858261"/>
            <a:ext cx="2782605" cy="20042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100262" y="4941818"/>
            <a:ext cx="1445818" cy="415498"/>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URLs for content providers</a:t>
            </a:r>
            <a:endParaRPr lang="zh-CN" altLang="en-US" sz="1050" dirty="0">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H="1" flipV="1">
            <a:off x="8603604" y="4971018"/>
            <a:ext cx="625029" cy="11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894211" y="3112221"/>
            <a:ext cx="1563265" cy="528350"/>
          </a:xfrm>
          <a:prstGeom prst="rect">
            <a:avLst/>
          </a:prstGeom>
          <a:noFill/>
        </p:spPr>
        <p:txBody>
          <a:bodyPr wrap="square" rtlCol="0">
            <a:spAutoFit/>
          </a:bodyPr>
          <a:lstStyle/>
          <a:p>
            <a:pPr algn="ctr">
              <a:lnSpc>
                <a:spcPts val="3440"/>
              </a:lnSpc>
            </a:pPr>
            <a:r>
              <a:rPr lang="en-US" altLang="zh-CN" sz="1050" dirty="0">
                <a:latin typeface="微软雅黑" panose="020B0503020204020204" pitchFamily="34" charset="-122"/>
                <a:ea typeface="微软雅黑" panose="020B0503020204020204" pitchFamily="34" charset="-122"/>
              </a:rPr>
              <a:t>User question</a:t>
            </a:r>
            <a:endParaRPr lang="zh-CN" altLang="en-US"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222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 Win-win ecosystem</a:t>
            </a:r>
            <a:endParaRPr lang="zh-CN" altLang="en-US" dirty="0"/>
          </a:p>
        </p:txBody>
      </p:sp>
      <p:sp>
        <p:nvSpPr>
          <p:cNvPr id="3" name="内容占位符 2"/>
          <p:cNvSpPr>
            <a:spLocks noGrp="1"/>
          </p:cNvSpPr>
          <p:nvPr>
            <p:ph idx="1"/>
          </p:nvPr>
        </p:nvSpPr>
        <p:spPr>
          <a:xfrm>
            <a:off x="838199" y="1825625"/>
            <a:ext cx="10617485" cy="4351338"/>
          </a:xfrm>
        </p:spPr>
        <p:txBody>
          <a:bodyPr>
            <a:normAutofit/>
          </a:bodyPr>
          <a:lstStyle/>
          <a:p>
            <a:r>
              <a:rPr lang="en-US" altLang="zh-CN" dirty="0"/>
              <a:t>Dialog based IR or RecSys can directly provide answer and satisfy users’ request. </a:t>
            </a:r>
          </a:p>
          <a:p>
            <a:r>
              <a:rPr lang="en-US" altLang="zh-CN" dirty="0"/>
              <a:t>However, there are some key challenges for each stakeholder:</a:t>
            </a:r>
          </a:p>
          <a:p>
            <a:pPr lvl="1"/>
            <a:r>
              <a:rPr lang="en-US" altLang="zh-CN" dirty="0"/>
              <a:t>Content providers: How to protect their intellectual property and benefits?</a:t>
            </a:r>
          </a:p>
          <a:p>
            <a:pPr lvl="1"/>
            <a:r>
              <a:rPr lang="en-US" altLang="zh-CN" dirty="0"/>
              <a:t>Advertisers: How to appropriately expose the Ads. during the dialog?</a:t>
            </a:r>
          </a:p>
          <a:p>
            <a:pPr lvl="1"/>
            <a:r>
              <a:rPr lang="en-US" altLang="zh-CN" dirty="0"/>
              <a:t>Users: How to ensure the generated information is objective and accountable?</a:t>
            </a:r>
          </a:p>
          <a:p>
            <a:pPr lvl="1"/>
            <a:r>
              <a:rPr lang="en-US" altLang="zh-CN" dirty="0"/>
              <a:t>Information system: How to design win-win interactions and mechanisms for long-term benefits?</a:t>
            </a:r>
          </a:p>
        </p:txBody>
      </p:sp>
    </p:spTree>
    <p:extLst>
      <p:ext uri="{BB962C8B-B14F-4D97-AF65-F5344CB8AC3E}">
        <p14:creationId xmlns:p14="http://schemas.microsoft.com/office/powerpoint/2010/main" val="2241445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Background</a:t>
            </a:r>
          </a:p>
          <a:p>
            <a:r>
              <a:rPr lang="en-US" altLang="zh-CN" dirty="0"/>
              <a:t>Ten Challenges</a:t>
            </a:r>
          </a:p>
          <a:p>
            <a:r>
              <a:rPr lang="en-US" altLang="zh-CN" b="1" dirty="0"/>
              <a:t>Conclusion and future</a:t>
            </a:r>
          </a:p>
          <a:p>
            <a:endParaRPr lang="zh-CN" altLang="en-US" dirty="0"/>
          </a:p>
        </p:txBody>
      </p:sp>
    </p:spTree>
    <p:extLst>
      <p:ext uri="{BB962C8B-B14F-4D97-AF65-F5344CB8AC3E}">
        <p14:creationId xmlns:p14="http://schemas.microsoft.com/office/powerpoint/2010/main" val="1323281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challenges</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19384507"/>
              </p:ext>
            </p:extLst>
          </p:nvPr>
        </p:nvGraphicFramePr>
        <p:xfrm>
          <a:off x="790576" y="1833563"/>
          <a:ext cx="10563224" cy="3769025"/>
        </p:xfrm>
        <a:graphic>
          <a:graphicData uri="http://schemas.openxmlformats.org/drawingml/2006/table">
            <a:tbl>
              <a:tblPr firstRow="1" firstCol="1" bandRow="1">
                <a:tableStyleId>{2D5ABB26-0587-4C30-8999-92F81FD0307C}</a:tableStyleId>
              </a:tblPr>
              <a:tblGrid>
                <a:gridCol w="3729597">
                  <a:extLst>
                    <a:ext uri="{9D8B030D-6E8A-4147-A177-3AD203B41FA5}">
                      <a16:colId xmlns:a16="http://schemas.microsoft.com/office/drawing/2014/main" val="20000"/>
                    </a:ext>
                  </a:extLst>
                </a:gridCol>
                <a:gridCol w="6833627">
                  <a:extLst>
                    <a:ext uri="{9D8B030D-6E8A-4147-A177-3AD203B41FA5}">
                      <a16:colId xmlns:a16="http://schemas.microsoft.com/office/drawing/2014/main" val="20001"/>
                    </a:ext>
                  </a:extLst>
                </a:gridCol>
              </a:tblGrid>
              <a:tr h="194022">
                <a:tc>
                  <a:txBody>
                    <a:bodyPr/>
                    <a:lstStyle/>
                    <a:p>
                      <a:pPr indent="266700" algn="just">
                        <a:spcAft>
                          <a:spcPts val="0"/>
                        </a:spcAft>
                      </a:pPr>
                      <a:r>
                        <a:rPr lang="en-US" sz="2000" b="1" kern="100" dirty="0">
                          <a:effectLst/>
                        </a:rPr>
                        <a:t>Challenge</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b="1" kern="100" dirty="0">
                          <a:effectLst/>
                        </a:rPr>
                        <a:t>Matter</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8045">
                <a:tc>
                  <a:txBody>
                    <a:bodyPr/>
                    <a:lstStyle/>
                    <a:p>
                      <a:pPr marL="0" lvl="0" indent="0" algn="just">
                        <a:spcAft>
                          <a:spcPts val="0"/>
                        </a:spcAft>
                        <a:buFont typeface="+mj-lt"/>
                        <a:buNone/>
                      </a:pPr>
                      <a:r>
                        <a:rPr lang="en-US" sz="2000" kern="100" dirty="0">
                          <a:effectLst/>
                        </a:rPr>
                        <a:t>Missing information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Sensor more information about user, item and context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4022">
                <a:tc>
                  <a:txBody>
                    <a:bodyPr/>
                    <a:lstStyle/>
                    <a:p>
                      <a:pPr marL="0" lvl="0" indent="0" algn="just">
                        <a:spcAft>
                          <a:spcPts val="0"/>
                        </a:spcAft>
                        <a:buFont typeface="+mj-lt"/>
                        <a:buNone/>
                      </a:pPr>
                      <a:r>
                        <a:rPr lang="en-US" sz="2000" kern="100" dirty="0">
                          <a:effectLst/>
                        </a:rPr>
                        <a:t>Individual treatment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Know causal features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8045">
                <a:tc>
                  <a:txBody>
                    <a:bodyPr/>
                    <a:lstStyle/>
                    <a:p>
                      <a:pPr marL="0" lvl="0" indent="0" algn="just">
                        <a:spcAft>
                          <a:spcPts val="0"/>
                        </a:spcAft>
                        <a:buFont typeface="+mj-lt"/>
                        <a:buNone/>
                      </a:pPr>
                      <a:r>
                        <a:rPr lang="en-US" sz="2000" kern="100" dirty="0">
                          <a:effectLst/>
                        </a:rPr>
                        <a:t>Bias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Unbiased data, unbiased model and unbiased inference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4022">
                <a:tc>
                  <a:txBody>
                    <a:bodyPr/>
                    <a:lstStyle/>
                    <a:p>
                      <a:pPr marL="0" lvl="0" indent="0" algn="just">
                        <a:spcAft>
                          <a:spcPts val="0"/>
                        </a:spcAft>
                        <a:buFont typeface="+mj-lt"/>
                        <a:buNone/>
                      </a:pPr>
                      <a:r>
                        <a:rPr lang="en-US" sz="2000" kern="100" dirty="0">
                          <a:effectLst/>
                        </a:rPr>
                        <a:t>Model reusing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dirty="0">
                          <a:effectLst/>
                        </a:rPr>
                        <a:t>Retrieve</a:t>
                      </a:r>
                      <a:r>
                        <a:rPr lang="en-US" sz="2000" kern="100" baseline="0" dirty="0">
                          <a:effectLst/>
                        </a:rPr>
                        <a:t> </a:t>
                      </a:r>
                      <a:r>
                        <a:rPr lang="en-US" sz="2000" kern="100" dirty="0">
                          <a:effectLst/>
                        </a:rPr>
                        <a:t>the historical</a:t>
                      </a:r>
                      <a:r>
                        <a:rPr lang="en-US" sz="2000" kern="100" baseline="0" dirty="0">
                          <a:effectLst/>
                        </a:rPr>
                        <a:t> models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88045">
                <a:tc>
                  <a:txBody>
                    <a:bodyPr/>
                    <a:lstStyle/>
                    <a:p>
                      <a:pPr marL="0" lvl="0" indent="0" algn="just">
                        <a:spcAft>
                          <a:spcPts val="0"/>
                        </a:spcAft>
                        <a:buFont typeface="+mj-lt"/>
                        <a:buNone/>
                      </a:pPr>
                      <a:r>
                        <a:rPr lang="en-US" sz="2000" kern="100" dirty="0">
                          <a:effectLst/>
                        </a:rPr>
                        <a:t>Large language model</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dirty="0">
                          <a:effectLst/>
                        </a:rPr>
                        <a:t>Enhance the world knowledge,</a:t>
                      </a:r>
                      <a:r>
                        <a:rPr lang="en-US" sz="2000" kern="100" baseline="0" dirty="0">
                          <a:effectLst/>
                        </a:rPr>
                        <a:t> </a:t>
                      </a:r>
                      <a:r>
                        <a:rPr lang="en-US" sz="2000" kern="100" dirty="0">
                          <a:effectLst/>
                        </a:rPr>
                        <a:t>semantic and dialog ability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88045">
                <a:tc>
                  <a:txBody>
                    <a:bodyPr/>
                    <a:lstStyle/>
                    <a:p>
                      <a:pPr marL="0" lvl="0" indent="0" algn="just">
                        <a:spcAft>
                          <a:spcPts val="0"/>
                        </a:spcAft>
                        <a:buFont typeface="+mj-lt"/>
                        <a:buNone/>
                      </a:pPr>
                      <a:r>
                        <a:rPr lang="en-US" sz="2000" kern="100" dirty="0">
                          <a:effectLst/>
                        </a:rPr>
                        <a:t>Multiple modalities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Involve more modalities to understand user, item and context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4022">
                <a:tc>
                  <a:txBody>
                    <a:bodyPr/>
                    <a:lstStyle/>
                    <a:p>
                      <a:pPr marL="0" lvl="0" indent="0" algn="just">
                        <a:spcAft>
                          <a:spcPts val="0"/>
                        </a:spcAft>
                        <a:buFont typeface="+mj-lt"/>
                        <a:buNone/>
                      </a:pPr>
                      <a:r>
                        <a:rPr lang="en-US" sz="2000" kern="100" dirty="0">
                          <a:effectLst/>
                        </a:rPr>
                        <a:t>Simulation</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Digital twin of recommender system</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4022">
                <a:tc>
                  <a:txBody>
                    <a:bodyPr/>
                    <a:lstStyle/>
                    <a:p>
                      <a:pPr marL="0" lvl="0" indent="0" algn="just">
                        <a:spcAft>
                          <a:spcPts val="0"/>
                        </a:spcAft>
                        <a:buFont typeface="+mj-lt"/>
                        <a:buNone/>
                      </a:pPr>
                      <a:r>
                        <a:rPr lang="en-US" sz="2000" kern="100" dirty="0">
                          <a:effectLst/>
                        </a:rPr>
                        <a:t>Lifetime value modeling</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Model user experiences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4022">
                <a:tc>
                  <a:txBody>
                    <a:bodyPr/>
                    <a:lstStyle/>
                    <a:p>
                      <a:pPr marL="0" lvl="0" indent="0" algn="just">
                        <a:spcAft>
                          <a:spcPts val="0"/>
                        </a:spcAft>
                        <a:buFont typeface="+mj-lt"/>
                        <a:buNone/>
                      </a:pPr>
                      <a:r>
                        <a:rPr lang="en-US" sz="2000" kern="100" dirty="0">
                          <a:effectLst/>
                        </a:rPr>
                        <a:t>Trustworthy</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a:effectLst/>
                        </a:rPr>
                        <a:t>Social good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88045">
                <a:tc>
                  <a:txBody>
                    <a:bodyPr/>
                    <a:lstStyle/>
                    <a:p>
                      <a:pPr marL="0" lvl="0" indent="0" algn="just">
                        <a:spcAft>
                          <a:spcPts val="0"/>
                        </a:spcAft>
                        <a:buFont typeface="+mj-lt"/>
                        <a:buNone/>
                      </a:pPr>
                      <a:r>
                        <a:rPr lang="en-US" sz="2000" kern="100" dirty="0">
                          <a:effectLst/>
                        </a:rPr>
                        <a:t>Win-win ecosystem</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en-US" sz="2000" kern="100" dirty="0">
                          <a:effectLst/>
                        </a:rPr>
                        <a:t>Long term satisfaction for multi-stakeholders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9293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Mission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Huawei’s vision: bring digital to every person,  home and organization for a fully connected, intelligent world.</a:t>
            </a:r>
          </a:p>
          <a:p>
            <a:r>
              <a:rPr lang="en-US" altLang="zh-CN" dirty="0"/>
              <a:t>Noah’s ark lab: Building an intelligent world</a:t>
            </a:r>
          </a:p>
          <a:p>
            <a:pPr lvl="1"/>
            <a:r>
              <a:rPr lang="en-US" altLang="zh-CN" dirty="0"/>
              <a:t>Computer vision, decision making &amp; reasoning, AI theory, speech and language processing, search &amp; recommendation, AI system, AI application</a:t>
            </a:r>
          </a:p>
          <a:p>
            <a:pPr lvl="1"/>
            <a:r>
              <a:rPr lang="en-US" altLang="zh-CN" dirty="0"/>
              <a:t>World wide lab: China, Singapore, U.K., France, Canada, Russia</a:t>
            </a:r>
          </a:p>
          <a:p>
            <a:r>
              <a:rPr lang="en-US" altLang="zh-CN" dirty="0"/>
              <a:t>Recommendation &amp; search research team</a:t>
            </a:r>
          </a:p>
          <a:p>
            <a:pPr lvl="1"/>
            <a:r>
              <a:rPr lang="en-US" altLang="zh-CN" dirty="0"/>
              <a:t>Gets the right information to the right people</a:t>
            </a:r>
          </a:p>
          <a:p>
            <a:pPr lvl="1"/>
            <a:r>
              <a:rPr lang="en-US" altLang="zh-CN" dirty="0"/>
              <a:t>Research style: </a:t>
            </a:r>
          </a:p>
          <a:p>
            <a:pPr lvl="2"/>
            <a:r>
              <a:rPr lang="en-US" altLang="zh-CN" dirty="0"/>
              <a:t>Collaboration with product team: advanced AI for products, practical scenario for RQs</a:t>
            </a:r>
          </a:p>
          <a:p>
            <a:pPr lvl="2"/>
            <a:r>
              <a:rPr lang="en-US" altLang="zh-CN" dirty="0"/>
              <a:t>Collaboration with academia: learn from the best</a:t>
            </a:r>
            <a:endParaRPr lang="zh-CN" altLang="en-US" dirty="0"/>
          </a:p>
        </p:txBody>
      </p:sp>
    </p:spTree>
    <p:extLst>
      <p:ext uri="{BB962C8B-B14F-4D97-AF65-F5344CB8AC3E}">
        <p14:creationId xmlns:p14="http://schemas.microsoft.com/office/powerpoint/2010/main" val="254931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300" y="0"/>
            <a:ext cx="10515600" cy="1325563"/>
          </a:xfrm>
        </p:spPr>
        <p:txBody>
          <a:bodyPr/>
          <a:lstStyle/>
          <a:p>
            <a:r>
              <a:rPr lang="en-US" altLang="zh-CN" dirty="0"/>
              <a:t>More challenges in </a:t>
            </a:r>
            <a:r>
              <a:rPr lang="en-US" altLang="zh-CN" dirty="0" err="1"/>
              <a:t>ChaSpark</a:t>
            </a:r>
            <a:endParaRPr lang="zh-CN" altLang="en-US" dirty="0"/>
          </a:p>
        </p:txBody>
      </p:sp>
      <p:sp>
        <p:nvSpPr>
          <p:cNvPr id="8" name="内容占位符 2"/>
          <p:cNvSpPr txBox="1">
            <a:spLocks/>
          </p:cNvSpPr>
          <p:nvPr/>
        </p:nvSpPr>
        <p:spPr>
          <a:xfrm>
            <a:off x="838199" y="1825625"/>
            <a:ext cx="106174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There are many other challenges in recommender systems, we would like to offer collaborative opportunities and resources with academia. </a:t>
            </a:r>
          </a:p>
          <a:p>
            <a:r>
              <a:rPr lang="en-US" altLang="zh-CN" dirty="0"/>
              <a:t>More interesting challenges can be founded in </a:t>
            </a:r>
            <a:r>
              <a:rPr lang="en-US" altLang="zh-CN" dirty="0" err="1"/>
              <a:t>ChaSpark</a:t>
            </a:r>
            <a:r>
              <a:rPr lang="en-US" altLang="zh-CN" dirty="0"/>
              <a:t>[1].</a:t>
            </a:r>
          </a:p>
          <a:p>
            <a:r>
              <a:rPr lang="zh-CN" altLang="en-US" dirty="0"/>
              <a:t>黄大年茶思屋</a:t>
            </a:r>
            <a:endParaRPr lang="en-US" altLang="zh-CN" dirty="0"/>
          </a:p>
          <a:p>
            <a:pPr lvl="1"/>
            <a:endParaRPr lang="en-US" altLang="zh-CN" dirty="0"/>
          </a:p>
        </p:txBody>
      </p:sp>
      <p:sp>
        <p:nvSpPr>
          <p:cNvPr id="4" name="矩形 3"/>
          <p:cNvSpPr/>
          <p:nvPr/>
        </p:nvSpPr>
        <p:spPr>
          <a:xfrm>
            <a:off x="6229350" y="6023074"/>
            <a:ext cx="5121915" cy="307777"/>
          </a:xfrm>
          <a:prstGeom prst="rect">
            <a:avLst/>
          </a:prstGeom>
        </p:spPr>
        <p:txBody>
          <a:bodyPr wrap="none">
            <a:spAutoFit/>
          </a:bodyPr>
          <a:lstStyle/>
          <a:p>
            <a:r>
              <a:rPr lang="en-US" altLang="zh-CN" sz="1400" dirty="0">
                <a:latin typeface="LinLibertineT"/>
              </a:rPr>
              <a:t>[1] </a:t>
            </a:r>
            <a:r>
              <a:rPr lang="en-US" altLang="zh-CN" sz="1400" dirty="0">
                <a:latin typeface="LinLibertineT"/>
                <a:hlinkClick r:id="rId2"/>
              </a:rPr>
              <a:t>https://www.chaspark.com/#/questions/sparks?lang=en</a:t>
            </a:r>
            <a:endParaRPr lang="en-US" altLang="zh-CN" sz="1400" dirty="0">
              <a:latin typeface="LinLibertineT"/>
            </a:endParaRPr>
          </a:p>
        </p:txBody>
      </p:sp>
      <p:sp>
        <p:nvSpPr>
          <p:cNvPr id="3" name="矩形 2"/>
          <p:cNvSpPr/>
          <p:nvPr/>
        </p:nvSpPr>
        <p:spPr>
          <a:xfrm>
            <a:off x="1620023" y="4341883"/>
            <a:ext cx="9584939" cy="954107"/>
          </a:xfrm>
          <a:prstGeom prst="rect">
            <a:avLst/>
          </a:prstGeom>
        </p:spPr>
        <p:txBody>
          <a:bodyPr wrap="square">
            <a:spAutoFit/>
          </a:bodyPr>
          <a:lstStyle/>
          <a:p>
            <a:r>
              <a:rPr lang="en-US" altLang="zh-CN" sz="2800" b="1" dirty="0">
                <a:latin typeface="Calibri" panose="020F0502020204030204" pitchFamily="34" charset="0"/>
                <a:cs typeface="Times New Roman" panose="02020603050405020304" pitchFamily="18" charset="0"/>
              </a:rPr>
              <a:t>“</a:t>
            </a:r>
            <a:r>
              <a:rPr lang="zh-CN" altLang="zh-CN" sz="2800" b="1" dirty="0">
                <a:latin typeface="Calibri" panose="020F0502020204030204" pitchFamily="34" charset="0"/>
                <a:cs typeface="Times New Roman" panose="02020603050405020304" pitchFamily="18" charset="0"/>
              </a:rPr>
              <a:t>慢下来，想一想，所思之物，便是研究的起点和归宿</a:t>
            </a:r>
            <a:r>
              <a:rPr lang="en-US" altLang="zh-CN" sz="2800" b="1" dirty="0">
                <a:latin typeface="Calibri" panose="020F0502020204030204" pitchFamily="34" charset="0"/>
                <a:cs typeface="Times New Roman" panose="02020603050405020304" pitchFamily="18" charset="0"/>
              </a:rPr>
              <a:t>”</a:t>
            </a:r>
          </a:p>
          <a:p>
            <a:pPr algn="r"/>
            <a:r>
              <a:rPr lang="en-US" altLang="zh-CN" sz="2800" b="1" dirty="0">
                <a:latin typeface="Calibri" panose="020F0502020204030204" pitchFamily="34" charset="0"/>
                <a:cs typeface="Times New Roman" panose="02020603050405020304" pitchFamily="18" charset="0"/>
              </a:rPr>
              <a:t>——</a:t>
            </a:r>
            <a:r>
              <a:rPr lang="zh-CN" altLang="en-US" sz="2800" b="1" dirty="0">
                <a:latin typeface="Calibri" panose="020F0502020204030204" pitchFamily="34" charset="0"/>
                <a:cs typeface="Times New Roman" panose="02020603050405020304" pitchFamily="18" charset="0"/>
              </a:rPr>
              <a:t>黄大年</a:t>
            </a:r>
            <a:endParaRPr lang="zh-CN" altLang="en-US" sz="2800" dirty="0"/>
          </a:p>
        </p:txBody>
      </p:sp>
    </p:spTree>
    <p:extLst>
      <p:ext uri="{BB962C8B-B14F-4D97-AF65-F5344CB8AC3E}">
        <p14:creationId xmlns:p14="http://schemas.microsoft.com/office/powerpoint/2010/main" val="2624173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future</a:t>
            </a:r>
            <a:endParaRPr lang="zh-CN" altLang="en-US" dirty="0"/>
          </a:p>
        </p:txBody>
      </p:sp>
      <p:sp>
        <p:nvSpPr>
          <p:cNvPr id="3" name="内容占位符 2"/>
          <p:cNvSpPr>
            <a:spLocks noGrp="1"/>
          </p:cNvSpPr>
          <p:nvPr>
            <p:ph idx="1"/>
          </p:nvPr>
        </p:nvSpPr>
        <p:spPr/>
        <p:txBody>
          <a:bodyPr/>
          <a:lstStyle/>
          <a:p>
            <a:r>
              <a:rPr lang="en-US" altLang="zh-CN" dirty="0"/>
              <a:t>Future intelligent user-centric services/agents</a:t>
            </a:r>
          </a:p>
          <a:p>
            <a:pPr lvl="1"/>
            <a:r>
              <a:rPr lang="en-US" altLang="zh-CN" dirty="0"/>
              <a:t>British butler: server master with long term serving experiences</a:t>
            </a:r>
          </a:p>
          <a:p>
            <a:pPr lvl="1"/>
            <a:r>
              <a:rPr lang="en-US" altLang="zh-CN" dirty="0"/>
              <a:t>Teacher: educate new and useful knowledge and benefit lifelong growth</a:t>
            </a:r>
          </a:p>
          <a:p>
            <a:pPr lvl="1"/>
            <a:r>
              <a:rPr lang="en-US" altLang="zh-CN" dirty="0"/>
              <a:t>JARVIS, </a:t>
            </a:r>
            <a:r>
              <a:rPr lang="en-US" altLang="zh-CN" dirty="0" err="1"/>
              <a:t>Baymax</a:t>
            </a:r>
            <a:r>
              <a:rPr lang="en-US" altLang="zh-CN" dirty="0"/>
              <a:t>, Samantha …</a:t>
            </a:r>
          </a:p>
          <a:p>
            <a:r>
              <a:rPr lang="en-US" altLang="zh-CN" dirty="0"/>
              <a:t>There is a huge gap between vision and reality, but the gap means great research opportunities.</a:t>
            </a:r>
            <a:endParaRPr lang="zh-CN" altLang="en-US"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705" y="4575970"/>
            <a:ext cx="2137408" cy="16009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865" y="4575970"/>
            <a:ext cx="2110190" cy="158060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807" y="4584032"/>
            <a:ext cx="1041092" cy="1564482"/>
          </a:xfrm>
          <a:prstGeom prst="rect">
            <a:avLst/>
          </a:prstGeom>
        </p:spPr>
      </p:pic>
      <p:sp>
        <p:nvSpPr>
          <p:cNvPr id="7" name="矩形 6"/>
          <p:cNvSpPr/>
          <p:nvPr/>
        </p:nvSpPr>
        <p:spPr>
          <a:xfrm>
            <a:off x="5057775" y="6311900"/>
            <a:ext cx="7134225" cy="369332"/>
          </a:xfrm>
          <a:prstGeom prst="rect">
            <a:avLst/>
          </a:prstGeom>
        </p:spPr>
        <p:txBody>
          <a:bodyPr wrap="square">
            <a:spAutoFit/>
          </a:bodyPr>
          <a:lstStyle/>
          <a:p>
            <a:r>
              <a:rPr lang="en-US" altLang="zh-CN" dirty="0"/>
              <a:t>[1] A Brief History of Recommender Systems, </a:t>
            </a:r>
            <a:r>
              <a:rPr lang="en-US" altLang="zh-CN" dirty="0" err="1"/>
              <a:t>Zhenhua</a:t>
            </a:r>
            <a:r>
              <a:rPr lang="en-US" altLang="zh-CN" dirty="0"/>
              <a:t> Dong et. al.</a:t>
            </a:r>
            <a:endParaRPr lang="zh-CN" altLang="en-US" dirty="0"/>
          </a:p>
        </p:txBody>
      </p:sp>
    </p:spTree>
    <p:extLst>
      <p:ext uri="{BB962C8B-B14F-4D97-AF65-F5344CB8AC3E}">
        <p14:creationId xmlns:p14="http://schemas.microsoft.com/office/powerpoint/2010/main" val="330969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Acknowledgements</a:t>
            </a:r>
            <a:endParaRPr lang="zh-CN" altLang="en-US" dirty="0"/>
          </a:p>
        </p:txBody>
      </p:sp>
      <p:sp>
        <p:nvSpPr>
          <p:cNvPr id="3" name="内容占位符 2"/>
          <p:cNvSpPr>
            <a:spLocks noGrp="1"/>
          </p:cNvSpPr>
          <p:nvPr>
            <p:ph idx="1"/>
          </p:nvPr>
        </p:nvSpPr>
        <p:spPr>
          <a:xfrm>
            <a:off x="1120775" y="2962275"/>
            <a:ext cx="10515600" cy="2948668"/>
          </a:xfrm>
        </p:spPr>
        <p:txBody>
          <a:bodyPr>
            <a:normAutofit/>
          </a:bodyPr>
          <a:lstStyle/>
          <a:p>
            <a:pPr marL="0" indent="0" algn="ctr">
              <a:buNone/>
            </a:pPr>
            <a:r>
              <a:rPr lang="en-US" altLang="zh-CN" sz="3200" dirty="0"/>
              <a:t>Collaborative scholars from academia</a:t>
            </a:r>
          </a:p>
          <a:p>
            <a:pPr marL="0" indent="0" algn="ctr">
              <a:buNone/>
            </a:pPr>
            <a:r>
              <a:rPr lang="en-US" altLang="zh-CN" sz="3200" dirty="0"/>
              <a:t>Talent lab mates from of Huawei Noah’s Ark lab </a:t>
            </a:r>
          </a:p>
          <a:p>
            <a:pPr marL="0" indent="0" algn="ctr">
              <a:buNone/>
            </a:pPr>
            <a:r>
              <a:rPr lang="en-US" altLang="zh-CN" sz="3200" dirty="0"/>
              <a:t>Diligent colleagues from Huawei product teams</a:t>
            </a:r>
          </a:p>
        </p:txBody>
      </p:sp>
    </p:spTree>
    <p:extLst>
      <p:ext uri="{BB962C8B-B14F-4D97-AF65-F5344CB8AC3E}">
        <p14:creationId xmlns:p14="http://schemas.microsoft.com/office/powerpoint/2010/main" val="1860067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2200" y="2435225"/>
            <a:ext cx="10515600" cy="1325563"/>
          </a:xfrm>
        </p:spPr>
        <p:txBody>
          <a:bodyPr>
            <a:noAutofit/>
          </a:bodyPr>
          <a:lstStyle/>
          <a:p>
            <a:pPr algn="ctr"/>
            <a:r>
              <a:rPr lang="en-US" altLang="zh-CN" sz="6000" dirty="0"/>
              <a:t>Thanks</a:t>
            </a:r>
            <a:br>
              <a:rPr lang="en-US" altLang="zh-CN" sz="6000" dirty="0"/>
            </a:br>
            <a:r>
              <a:rPr lang="en-US" altLang="zh-CN" sz="6000" dirty="0"/>
              <a:t>Q&amp;A</a:t>
            </a:r>
            <a:endParaRPr lang="zh-CN" altLang="en-US" sz="6000" dirty="0"/>
          </a:p>
        </p:txBody>
      </p:sp>
    </p:spTree>
    <p:extLst>
      <p:ext uri="{BB962C8B-B14F-4D97-AF65-F5344CB8AC3E}">
        <p14:creationId xmlns:p14="http://schemas.microsoft.com/office/powerpoint/2010/main" val="113407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Opportunities</a:t>
            </a:r>
            <a:endParaRPr lang="zh-CN" altLang="en-US" dirty="0"/>
          </a:p>
        </p:txBody>
      </p:sp>
      <p:sp>
        <p:nvSpPr>
          <p:cNvPr id="3" name="内容占位符 2"/>
          <p:cNvSpPr>
            <a:spLocks noGrp="1"/>
          </p:cNvSpPr>
          <p:nvPr>
            <p:ph idx="1"/>
          </p:nvPr>
        </p:nvSpPr>
        <p:spPr>
          <a:xfrm>
            <a:off x="838200" y="1825625"/>
            <a:ext cx="10515600" cy="970584"/>
          </a:xfrm>
        </p:spPr>
        <p:txBody>
          <a:bodyPr/>
          <a:lstStyle/>
          <a:p>
            <a:r>
              <a:rPr lang="en-US" altLang="zh-CN" dirty="0"/>
              <a:t>Various recommendation scenarios, serving hundreds of millions of users, tens of millions of items in each day</a:t>
            </a:r>
          </a:p>
          <a:p>
            <a:endParaRPr lang="zh-CN" altLang="en-US" dirty="0"/>
          </a:p>
        </p:txBody>
      </p:sp>
      <p:pic>
        <p:nvPicPr>
          <p:cNvPr id="4" name="Picture 2" descr="影音娱乐"/>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1843" y="618332"/>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影音娱乐"/>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6341" y="608012"/>
            <a:ext cx="743745" cy="7437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影音娱乐"/>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39341" y="604441"/>
            <a:ext cx="743745" cy="7437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影音娱乐"/>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0441" y="604441"/>
            <a:ext cx="743745" cy="7437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影音娱乐"/>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8829" y="623490"/>
            <a:ext cx="743745" cy="7437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影音娱乐"/>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0962" y="585392"/>
            <a:ext cx="743745" cy="7437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影音娱乐"/>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68035" y="625416"/>
            <a:ext cx="739892" cy="7398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表格 11"/>
          <p:cNvGraphicFramePr>
            <a:graphicFrameLocks noGrp="1"/>
          </p:cNvGraphicFramePr>
          <p:nvPr>
            <p:extLst>
              <p:ext uri="{D42A27DB-BD31-4B8C-83A1-F6EECF244321}">
                <p14:modId xmlns:p14="http://schemas.microsoft.com/office/powerpoint/2010/main" val="381571216"/>
              </p:ext>
            </p:extLst>
          </p:nvPr>
        </p:nvGraphicFramePr>
        <p:xfrm>
          <a:off x="1709531" y="3054426"/>
          <a:ext cx="9342782" cy="3054828"/>
        </p:xfrm>
        <a:graphic>
          <a:graphicData uri="http://schemas.openxmlformats.org/drawingml/2006/table">
            <a:tbl>
              <a:tblPr firstRow="1" firstCol="1" bandRow="1">
                <a:tableStyleId>{5940675A-B579-460E-94D1-54222C63F5DA}</a:tableStyleId>
              </a:tblPr>
              <a:tblGrid>
                <a:gridCol w="3893068">
                  <a:extLst>
                    <a:ext uri="{9D8B030D-6E8A-4147-A177-3AD203B41FA5}">
                      <a16:colId xmlns:a16="http://schemas.microsoft.com/office/drawing/2014/main" val="20000"/>
                    </a:ext>
                  </a:extLst>
                </a:gridCol>
                <a:gridCol w="5449714">
                  <a:extLst>
                    <a:ext uri="{9D8B030D-6E8A-4147-A177-3AD203B41FA5}">
                      <a16:colId xmlns:a16="http://schemas.microsoft.com/office/drawing/2014/main" val="20001"/>
                    </a:ext>
                  </a:extLst>
                </a:gridCol>
              </a:tblGrid>
              <a:tr h="372540">
                <a:tc>
                  <a:txBody>
                    <a:bodyPr/>
                    <a:lstStyle/>
                    <a:p>
                      <a:pPr indent="266700" algn="l">
                        <a:spcAft>
                          <a:spcPts val="0"/>
                        </a:spcAft>
                      </a:pPr>
                      <a:r>
                        <a:rPr lang="en-US" sz="2000" b="1" kern="100" dirty="0">
                          <a:effectLst/>
                        </a:rPr>
                        <a:t>Product</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2000" b="1" kern="100" dirty="0">
                          <a:effectLst/>
                        </a:rPr>
                        <a:t>Scenario</a:t>
                      </a:r>
                      <a:endParaRPr lang="zh-CN" sz="2000" b="1"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8032">
                <a:tc>
                  <a:txBody>
                    <a:bodyPr/>
                    <a:lstStyle/>
                    <a:p>
                      <a:pPr algn="l">
                        <a:spcAft>
                          <a:spcPts val="0"/>
                        </a:spcAft>
                      </a:pPr>
                      <a:r>
                        <a:rPr lang="en-US" sz="1800" kern="100">
                          <a:effectLst/>
                        </a:rPr>
                        <a:t>App gallery</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App and game recommendation &amp; search</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8032">
                <a:tc>
                  <a:txBody>
                    <a:bodyPr/>
                    <a:lstStyle/>
                    <a:p>
                      <a:pPr algn="l">
                        <a:spcAft>
                          <a:spcPts val="0"/>
                        </a:spcAft>
                      </a:pPr>
                      <a:r>
                        <a:rPr lang="en-US" sz="1800" kern="100">
                          <a:effectLst/>
                        </a:rPr>
                        <a:t>Instant service</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Service recommendation</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8032">
                <a:tc>
                  <a:txBody>
                    <a:bodyPr/>
                    <a:lstStyle/>
                    <a:p>
                      <a:pPr algn="l">
                        <a:spcAft>
                          <a:spcPts val="0"/>
                        </a:spcAft>
                      </a:pPr>
                      <a:r>
                        <a:rPr lang="en-US" sz="1800" kern="100">
                          <a:effectLst/>
                        </a:rPr>
                        <a:t>Ads. Platform</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CTR/CVR prediction</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8032">
                <a:tc>
                  <a:txBody>
                    <a:bodyPr/>
                    <a:lstStyle/>
                    <a:p>
                      <a:pPr algn="l">
                        <a:spcAft>
                          <a:spcPts val="0"/>
                        </a:spcAft>
                      </a:pPr>
                      <a:r>
                        <a:rPr lang="en-US" sz="1800" kern="100">
                          <a:effectLst/>
                        </a:rPr>
                        <a:t>Browser</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News recommendation, search ads.</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8032">
                <a:tc>
                  <a:txBody>
                    <a:bodyPr/>
                    <a:lstStyle/>
                    <a:p>
                      <a:pPr algn="l">
                        <a:spcAft>
                          <a:spcPts val="0"/>
                        </a:spcAft>
                      </a:pPr>
                      <a:r>
                        <a:rPr lang="en-US" sz="1800" kern="100">
                          <a:effectLst/>
                        </a:rPr>
                        <a:t>Music</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Songs recommendation &amp; search</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8032">
                <a:tc>
                  <a:txBody>
                    <a:bodyPr/>
                    <a:lstStyle/>
                    <a:p>
                      <a:pPr algn="l">
                        <a:spcAft>
                          <a:spcPts val="0"/>
                        </a:spcAft>
                      </a:pPr>
                      <a:r>
                        <a:rPr lang="en-US" sz="1800" kern="100">
                          <a:effectLst/>
                        </a:rPr>
                        <a:t>Education</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dirty="0">
                          <a:effectLst/>
                        </a:rPr>
                        <a:t>Lessons and learning method recommendation</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98032">
                <a:tc>
                  <a:txBody>
                    <a:bodyPr/>
                    <a:lstStyle/>
                    <a:p>
                      <a:pPr algn="l">
                        <a:spcAft>
                          <a:spcPts val="0"/>
                        </a:spcAft>
                      </a:pPr>
                      <a:r>
                        <a:rPr lang="en-US" sz="1800" kern="100">
                          <a:effectLst/>
                        </a:rPr>
                        <a:t>Theme</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Theme recommendation and search</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98032">
                <a:tc>
                  <a:txBody>
                    <a:bodyPr/>
                    <a:lstStyle/>
                    <a:p>
                      <a:pPr algn="l">
                        <a:spcAft>
                          <a:spcPts val="0"/>
                        </a:spcAft>
                      </a:pPr>
                      <a:r>
                        <a:rPr lang="en-US" sz="1800" kern="100">
                          <a:effectLst/>
                        </a:rPr>
                        <a:t>GTS</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a:effectLst/>
                        </a:rPr>
                        <a:t>Cases recommendation and search</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98032">
                <a:tc>
                  <a:txBody>
                    <a:bodyPr/>
                    <a:lstStyle/>
                    <a:p>
                      <a:pPr algn="l">
                        <a:spcAft>
                          <a:spcPts val="0"/>
                        </a:spcAft>
                      </a:pPr>
                      <a:r>
                        <a:rPr lang="en-US" sz="1800" kern="100">
                          <a:effectLst/>
                        </a:rPr>
                        <a:t>Internal IT/HR system</a:t>
                      </a:r>
                      <a:endParaRPr lang="zh-CN" sz="180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l">
                        <a:spcAft>
                          <a:spcPts val="0"/>
                        </a:spcAft>
                      </a:pPr>
                      <a:r>
                        <a:rPr lang="en-US" sz="1800" kern="100" dirty="0">
                          <a:effectLst/>
                        </a:rPr>
                        <a:t>Document and staff recommendation and search</a:t>
                      </a:r>
                      <a:endParaRPr lang="zh-CN" sz="18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19283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Trends</a:t>
            </a:r>
            <a:endParaRPr lang="zh-CN" altLang="en-US" dirty="0"/>
          </a:p>
        </p:txBody>
      </p:sp>
      <p:sp>
        <p:nvSpPr>
          <p:cNvPr id="3" name="内容占位符 2"/>
          <p:cNvSpPr>
            <a:spLocks noGrp="1"/>
          </p:cNvSpPr>
          <p:nvPr>
            <p:ph idx="1"/>
          </p:nvPr>
        </p:nvSpPr>
        <p:spPr>
          <a:xfrm>
            <a:off x="838200" y="1744977"/>
            <a:ext cx="10515600" cy="4351338"/>
          </a:xfrm>
        </p:spPr>
        <p:txBody>
          <a:bodyPr>
            <a:normAutofit lnSpcReduction="10000"/>
          </a:bodyPr>
          <a:lstStyle/>
          <a:p>
            <a:r>
              <a:rPr lang="en-US" altLang="zh-CN" dirty="0"/>
              <a:t>1992-2023: Academic research and industrial practice are two wheels of horse drawn carriage![1]</a:t>
            </a:r>
            <a:endParaRPr lang="zh-CN" altLang="en-US" dirty="0"/>
          </a:p>
          <a:p>
            <a:r>
              <a:rPr lang="en-US" altLang="zh-CN" dirty="0"/>
              <a:t>Shallow and simple models </a:t>
            </a:r>
            <a:r>
              <a:rPr lang="en-US" altLang="zh-CN" dirty="0">
                <a:sym typeface="Wingdings" panose="05000000000000000000" pitchFamily="2" charset="2"/>
              </a:rPr>
              <a:t></a:t>
            </a:r>
            <a:r>
              <a:rPr lang="en-US" altLang="zh-CN" dirty="0"/>
              <a:t> Deep and complex models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Accuracy </a:t>
            </a:r>
            <a:r>
              <a:rPr lang="en-US" altLang="zh-CN" sz="2400" dirty="0"/>
              <a:t>(AUC, CTR) </a:t>
            </a:r>
            <a:r>
              <a:rPr lang="en-US" altLang="zh-CN" dirty="0">
                <a:sym typeface="Wingdings" panose="05000000000000000000" pitchFamily="2" charset="2"/>
              </a:rPr>
              <a:t> User experiences </a:t>
            </a:r>
            <a:r>
              <a:rPr lang="en-US" altLang="zh-CN" sz="2400" dirty="0">
                <a:sym typeface="Wingdings" panose="05000000000000000000" pitchFamily="2" charset="2"/>
              </a:rPr>
              <a:t>(diversity, serendipity, novelty)</a:t>
            </a:r>
            <a:endParaRPr lang="en-US" altLang="zh-CN" dirty="0"/>
          </a:p>
        </p:txBody>
      </p:sp>
      <p:sp>
        <p:nvSpPr>
          <p:cNvPr id="4" name="矩形 3"/>
          <p:cNvSpPr/>
          <p:nvPr/>
        </p:nvSpPr>
        <p:spPr>
          <a:xfrm>
            <a:off x="5276082" y="6196857"/>
            <a:ext cx="6330131" cy="369332"/>
          </a:xfrm>
          <a:prstGeom prst="rect">
            <a:avLst/>
          </a:prstGeom>
        </p:spPr>
        <p:txBody>
          <a:bodyPr wrap="none">
            <a:spAutoFit/>
          </a:bodyPr>
          <a:lstStyle/>
          <a:p>
            <a:r>
              <a:rPr lang="en-US" altLang="zh-CN" dirty="0"/>
              <a:t>[1] A Brief History of Recommender Systems, </a:t>
            </a:r>
            <a:r>
              <a:rPr lang="en-US" altLang="zh-CN" dirty="0" err="1"/>
              <a:t>Zhenhua</a:t>
            </a:r>
            <a:r>
              <a:rPr lang="en-US" altLang="zh-CN" dirty="0"/>
              <a:t> Dong et. al.</a:t>
            </a:r>
            <a:endParaRPr lang="zh-CN" altLang="en-US" dirty="0"/>
          </a:p>
        </p:txBody>
      </p:sp>
      <p:pic>
        <p:nvPicPr>
          <p:cNvPr id="6" name="图片 5"/>
          <p:cNvPicPr>
            <a:picLocks noChangeAspect="1"/>
          </p:cNvPicPr>
          <p:nvPr/>
        </p:nvPicPr>
        <p:blipFill>
          <a:blip r:embed="rId2"/>
          <a:stretch>
            <a:fillRect/>
          </a:stretch>
        </p:blipFill>
        <p:spPr>
          <a:xfrm>
            <a:off x="585787" y="3074545"/>
            <a:ext cx="5643563" cy="2040418"/>
          </a:xfrm>
          <a:prstGeom prst="rect">
            <a:avLst/>
          </a:prstGeom>
        </p:spPr>
      </p:pic>
      <p:pic>
        <p:nvPicPr>
          <p:cNvPr id="7" name="图片 6"/>
          <p:cNvPicPr>
            <a:picLocks noChangeAspect="1"/>
          </p:cNvPicPr>
          <p:nvPr/>
        </p:nvPicPr>
        <p:blipFill>
          <a:blip r:embed="rId3"/>
          <a:stretch>
            <a:fillRect/>
          </a:stretch>
        </p:blipFill>
        <p:spPr>
          <a:xfrm>
            <a:off x="6689000" y="2977177"/>
            <a:ext cx="4760939" cy="2385398"/>
          </a:xfrm>
          <a:prstGeom prst="rect">
            <a:avLst/>
          </a:prstGeom>
        </p:spPr>
      </p:pic>
    </p:spTree>
    <p:extLst>
      <p:ext uri="{BB962C8B-B14F-4D97-AF65-F5344CB8AC3E}">
        <p14:creationId xmlns:p14="http://schemas.microsoft.com/office/powerpoint/2010/main" val="176842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438" y="2077660"/>
            <a:ext cx="4991100" cy="1609725"/>
          </a:xfrm>
        </p:spPr>
        <p:txBody>
          <a:bodyPr>
            <a:noAutofit/>
          </a:bodyPr>
          <a:lstStyle/>
          <a:p>
            <a:pPr marL="0" indent="0">
              <a:buNone/>
            </a:pPr>
            <a:r>
              <a:rPr lang="en-US" altLang="zh-CN" sz="3200" dirty="0"/>
              <a:t>     Based on the great </a:t>
            </a:r>
            <a:r>
              <a:rPr lang="en-US" altLang="zh-CN" sz="3200" b="1" dirty="0"/>
              <a:t>missions</a:t>
            </a:r>
            <a:r>
              <a:rPr lang="en-US" altLang="zh-CN" sz="3200" dirty="0"/>
              <a:t>, </a:t>
            </a:r>
            <a:r>
              <a:rPr lang="en-US" altLang="zh-CN" sz="3200" b="1" dirty="0"/>
              <a:t>opportunities</a:t>
            </a:r>
            <a:r>
              <a:rPr lang="en-US" altLang="zh-CN" sz="3200" dirty="0"/>
              <a:t> for practices and technological </a:t>
            </a:r>
            <a:r>
              <a:rPr lang="en-US" altLang="zh-CN" sz="3200" b="1" dirty="0"/>
              <a:t>trends</a:t>
            </a:r>
            <a:r>
              <a:rPr lang="en-US" altLang="zh-CN" sz="3200" dirty="0"/>
              <a:t>, we summarize 10 challenges of industrial recommender system.</a:t>
            </a:r>
            <a:endParaRPr lang="zh-CN" altLang="zh-CN" sz="3200" dirty="0"/>
          </a:p>
          <a:p>
            <a:endParaRPr lang="zh-CN" altLang="en-US" sz="3200" dirty="0"/>
          </a:p>
        </p:txBody>
      </p:sp>
      <p:sp>
        <p:nvSpPr>
          <p:cNvPr id="8" name="圆角矩形 7"/>
          <p:cNvSpPr/>
          <p:nvPr/>
        </p:nvSpPr>
        <p:spPr>
          <a:xfrm>
            <a:off x="6319836" y="4771736"/>
            <a:ext cx="5172075" cy="1754754"/>
          </a:xfrm>
          <a:prstGeom prst="roundRect">
            <a:avLst/>
          </a:prstGeom>
          <a:solidFill>
            <a:srgbClr val="B67A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6319837" y="2424807"/>
            <a:ext cx="5172075" cy="207392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6319838" y="508000"/>
            <a:ext cx="5172074" cy="1643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457950" y="508000"/>
            <a:ext cx="4019550" cy="1569660"/>
          </a:xfrm>
          <a:prstGeom prst="rect">
            <a:avLst/>
          </a:prstGeom>
          <a:noFill/>
        </p:spPr>
        <p:txBody>
          <a:bodyPr wrap="square" rtlCol="0">
            <a:spAutoFit/>
          </a:bodyPr>
          <a:lstStyle/>
          <a:p>
            <a:r>
              <a:rPr lang="en-US" altLang="zh-CN" sz="2400" dirty="0"/>
              <a:t>Problems</a:t>
            </a:r>
          </a:p>
          <a:p>
            <a:pPr marL="342900" indent="-342900">
              <a:buAutoNum type="arabicPeriod"/>
            </a:pPr>
            <a:r>
              <a:rPr lang="en-US" altLang="zh-CN" sz="2400" dirty="0"/>
              <a:t>Missing information</a:t>
            </a:r>
          </a:p>
          <a:p>
            <a:pPr marL="342900" indent="-342900">
              <a:buAutoNum type="arabicPeriod"/>
            </a:pPr>
            <a:r>
              <a:rPr lang="en-US" altLang="zh-CN" sz="2400" dirty="0"/>
              <a:t>Individual treatment effect</a:t>
            </a:r>
          </a:p>
          <a:p>
            <a:pPr marL="342900" indent="-342900">
              <a:buAutoNum type="arabicPeriod"/>
            </a:pPr>
            <a:r>
              <a:rPr lang="en-US" altLang="zh-CN" sz="2400" dirty="0"/>
              <a:t>Biases </a:t>
            </a:r>
            <a:endParaRPr lang="zh-CN" altLang="en-US" sz="2400" dirty="0"/>
          </a:p>
        </p:txBody>
      </p:sp>
      <p:sp>
        <p:nvSpPr>
          <p:cNvPr id="12" name="文本框 11"/>
          <p:cNvSpPr txBox="1"/>
          <p:nvPr/>
        </p:nvSpPr>
        <p:spPr>
          <a:xfrm>
            <a:off x="6457950" y="2424808"/>
            <a:ext cx="5734050" cy="1938992"/>
          </a:xfrm>
          <a:prstGeom prst="rect">
            <a:avLst/>
          </a:prstGeom>
          <a:noFill/>
        </p:spPr>
        <p:txBody>
          <a:bodyPr wrap="square" rtlCol="0">
            <a:spAutoFit/>
          </a:bodyPr>
          <a:lstStyle/>
          <a:p>
            <a:r>
              <a:rPr lang="en-US" altLang="zh-CN" sz="2400" dirty="0"/>
              <a:t>Methods</a:t>
            </a:r>
          </a:p>
          <a:p>
            <a:r>
              <a:rPr lang="en-US" altLang="zh-CN" sz="2400" dirty="0"/>
              <a:t>4. Models reusing</a:t>
            </a:r>
          </a:p>
          <a:p>
            <a:r>
              <a:rPr lang="en-US" altLang="zh-CN" sz="2400" dirty="0"/>
              <a:t>5. Large language model enhancement </a:t>
            </a:r>
          </a:p>
          <a:p>
            <a:r>
              <a:rPr lang="en-US" altLang="zh-CN" sz="2400" dirty="0"/>
              <a:t>6. Multiple modalities</a:t>
            </a:r>
          </a:p>
          <a:p>
            <a:r>
              <a:rPr lang="en-US" altLang="zh-CN" sz="2400" dirty="0"/>
              <a:t>7. Simulations</a:t>
            </a:r>
          </a:p>
        </p:txBody>
      </p:sp>
      <p:sp>
        <p:nvSpPr>
          <p:cNvPr id="13" name="文本框 12"/>
          <p:cNvSpPr txBox="1"/>
          <p:nvPr/>
        </p:nvSpPr>
        <p:spPr>
          <a:xfrm>
            <a:off x="6457950" y="4816928"/>
            <a:ext cx="5734050" cy="1569660"/>
          </a:xfrm>
          <a:prstGeom prst="rect">
            <a:avLst/>
          </a:prstGeom>
          <a:noFill/>
        </p:spPr>
        <p:txBody>
          <a:bodyPr wrap="square" rtlCol="0">
            <a:spAutoFit/>
          </a:bodyPr>
          <a:lstStyle/>
          <a:p>
            <a:r>
              <a:rPr lang="en-US" altLang="zh-CN" sz="2400" dirty="0"/>
              <a:t>Goals</a:t>
            </a:r>
          </a:p>
          <a:p>
            <a:r>
              <a:rPr lang="en-US" altLang="zh-CN" sz="2400" dirty="0"/>
              <a:t>8. Lifetime value modeling</a:t>
            </a:r>
          </a:p>
          <a:p>
            <a:r>
              <a:rPr lang="en-US" altLang="zh-CN" sz="2400" dirty="0"/>
              <a:t>9. Trustworthy</a:t>
            </a:r>
          </a:p>
          <a:p>
            <a:r>
              <a:rPr lang="en-US" altLang="zh-CN" sz="2400" dirty="0"/>
              <a:t>10. Win-win ecosystem</a:t>
            </a:r>
          </a:p>
        </p:txBody>
      </p:sp>
      <p:sp>
        <p:nvSpPr>
          <p:cNvPr id="14" name="左大括号 13"/>
          <p:cNvSpPr/>
          <p:nvPr/>
        </p:nvSpPr>
        <p:spPr>
          <a:xfrm>
            <a:off x="5562600" y="1371600"/>
            <a:ext cx="371475" cy="414337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86335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Background</a:t>
            </a:r>
          </a:p>
          <a:p>
            <a:r>
              <a:rPr lang="en-US" altLang="zh-CN" b="1" dirty="0"/>
              <a:t>Ten Challenges</a:t>
            </a:r>
          </a:p>
          <a:p>
            <a:r>
              <a:rPr lang="en-US" altLang="zh-CN" dirty="0"/>
              <a:t>Conclusion and future</a:t>
            </a:r>
          </a:p>
          <a:p>
            <a:pPr marL="0" indent="0">
              <a:buNone/>
            </a:pPr>
            <a:endParaRPr lang="zh-CN" altLang="en-US" dirty="0"/>
          </a:p>
        </p:txBody>
      </p:sp>
    </p:spTree>
    <p:extLst>
      <p:ext uri="{BB962C8B-B14F-4D97-AF65-F5344CB8AC3E}">
        <p14:creationId xmlns:p14="http://schemas.microsoft.com/office/powerpoint/2010/main" val="359989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Missing information</a:t>
            </a:r>
            <a:endParaRPr lang="zh-CN" altLang="en-US" dirty="0"/>
          </a:p>
        </p:txBody>
      </p:sp>
      <p:sp>
        <p:nvSpPr>
          <p:cNvPr id="3" name="内容占位符 2"/>
          <p:cNvSpPr>
            <a:spLocks noGrp="1"/>
          </p:cNvSpPr>
          <p:nvPr>
            <p:ph idx="1"/>
          </p:nvPr>
        </p:nvSpPr>
        <p:spPr/>
        <p:txBody>
          <a:bodyPr>
            <a:normAutofit/>
          </a:bodyPr>
          <a:lstStyle/>
          <a:p>
            <a:r>
              <a:rPr lang="en-US" altLang="zh-CN" dirty="0"/>
              <a:t>Research question (RQ): How to handle the missing information in recommender systems?</a:t>
            </a:r>
          </a:p>
          <a:p>
            <a:r>
              <a:rPr lang="en-US" altLang="zh-CN" dirty="0"/>
              <a:t>Missing features (column data)</a:t>
            </a:r>
          </a:p>
          <a:p>
            <a:pPr lvl="1"/>
            <a:r>
              <a:rPr lang="en-US" altLang="zh-CN" dirty="0"/>
              <a:t>RecSys may miss some information such as item’s popularity, user’s thought about the item.</a:t>
            </a:r>
          </a:p>
          <a:p>
            <a:pPr lvl="1"/>
            <a:r>
              <a:rPr lang="en-US" altLang="zh-CN" dirty="0"/>
              <a:t>RecSys may not know the causal features: user watched a movie for her friend’s suggestion.</a:t>
            </a:r>
          </a:p>
          <a:p>
            <a:r>
              <a:rPr lang="en-US" altLang="zh-CN" dirty="0"/>
              <a:t>Missing samples (raw data)</a:t>
            </a:r>
          </a:p>
          <a:p>
            <a:pPr lvl="1"/>
            <a:r>
              <a:rPr lang="en-US" altLang="zh-CN" dirty="0"/>
              <a:t>RecSys exposes only a few items of all items in one interaction.</a:t>
            </a:r>
          </a:p>
          <a:p>
            <a:pPr lvl="1"/>
            <a:r>
              <a:rPr lang="en-US" altLang="zh-CN" dirty="0"/>
              <a:t>RecSys can not collect a user’s behaviors in other systems.</a:t>
            </a:r>
          </a:p>
        </p:txBody>
      </p:sp>
    </p:spTree>
    <p:extLst>
      <p:ext uri="{BB962C8B-B14F-4D97-AF65-F5344CB8AC3E}">
        <p14:creationId xmlns:p14="http://schemas.microsoft.com/office/powerpoint/2010/main" val="423059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450" y="331323"/>
            <a:ext cx="10515600" cy="1325563"/>
          </a:xfrm>
        </p:spPr>
        <p:txBody>
          <a:bodyPr/>
          <a:lstStyle/>
          <a:p>
            <a:r>
              <a:rPr lang="en-US" altLang="zh-CN" dirty="0"/>
              <a:t>1. Missing information -- solution</a:t>
            </a:r>
            <a:endParaRPr lang="zh-CN" altLang="en-US" dirty="0"/>
          </a:p>
        </p:txBody>
      </p:sp>
      <p:sp>
        <p:nvSpPr>
          <p:cNvPr id="3" name="内容占位符 2"/>
          <p:cNvSpPr>
            <a:spLocks noGrp="1"/>
          </p:cNvSpPr>
          <p:nvPr>
            <p:ph idx="1"/>
          </p:nvPr>
        </p:nvSpPr>
        <p:spPr/>
        <p:txBody>
          <a:bodyPr/>
          <a:lstStyle/>
          <a:p>
            <a:r>
              <a:rPr lang="en-US" altLang="zh-CN" dirty="0"/>
              <a:t>Counterfactual learning [1].</a:t>
            </a:r>
          </a:p>
          <a:p>
            <a:pPr lvl="1"/>
            <a:r>
              <a:rPr lang="en-US" altLang="zh-CN" sz="2000" b="1" dirty="0"/>
              <a:t>What would have happened if</a:t>
            </a:r>
            <a:r>
              <a:rPr lang="en-US" altLang="zh-CN" sz="2000" dirty="0"/>
              <a:t> we have unobserved samples?</a:t>
            </a:r>
          </a:p>
          <a:p>
            <a:pPr lvl="1"/>
            <a:r>
              <a:rPr lang="en-US" altLang="zh-CN" sz="2000" b="1" dirty="0"/>
              <a:t>Learn imputation model </a:t>
            </a:r>
            <a:r>
              <a:rPr lang="el-GR" altLang="zh-CN" sz="2000" b="1" dirty="0">
                <a:latin typeface="Cambria Math" panose="02040503050406030204" pitchFamily="18" charset="0"/>
                <a:ea typeface="Cambria Math" panose="02040503050406030204" pitchFamily="18" charset="0"/>
              </a:rPr>
              <a:t>σ</a:t>
            </a:r>
            <a:r>
              <a:rPr lang="en-US" altLang="zh-CN" sz="2000" b="1" dirty="0">
                <a:latin typeface="Cambria Math" panose="02040503050406030204" pitchFamily="18" charset="0"/>
                <a:ea typeface="Cambria Math" panose="02040503050406030204" pitchFamily="18" charset="0"/>
              </a:rPr>
              <a:t>(·)</a:t>
            </a:r>
            <a:r>
              <a:rPr lang="en-US" altLang="zh-CN" sz="2000" b="1" dirty="0"/>
              <a:t> </a:t>
            </a:r>
            <a:r>
              <a:rPr lang="en-US" altLang="zh-CN" sz="2000" dirty="0"/>
              <a:t>with uniformed observed samples </a:t>
            </a:r>
          </a:p>
          <a:p>
            <a:pPr marL="457200" lvl="1" indent="0">
              <a:buNone/>
            </a:pPr>
            <a:r>
              <a:rPr lang="en-US" altLang="zh-CN" sz="2000" dirty="0"/>
              <a:t>and predict the labels of unobserved samples [2].</a:t>
            </a:r>
          </a:p>
          <a:p>
            <a:pPr marL="0" indent="0">
              <a:buNone/>
            </a:pPr>
            <a:endParaRPr lang="en-US" altLang="zh-CN" dirty="0"/>
          </a:p>
          <a:p>
            <a:pPr marL="0" indent="0">
              <a:buNone/>
            </a:pPr>
            <a:endParaRPr lang="en-US" altLang="zh-CN" dirty="0"/>
          </a:p>
          <a:p>
            <a:r>
              <a:rPr lang="en-US" altLang="zh-CN" dirty="0"/>
              <a:t>Predict the missing features.</a:t>
            </a:r>
          </a:p>
          <a:p>
            <a:r>
              <a:rPr lang="en-US" altLang="zh-CN" dirty="0"/>
              <a:t>More research opportunities: </a:t>
            </a:r>
          </a:p>
          <a:p>
            <a:pPr lvl="1"/>
            <a:r>
              <a:rPr lang="en-US" altLang="zh-CN" dirty="0"/>
              <a:t>How to sense users, items and context?</a:t>
            </a:r>
          </a:p>
          <a:p>
            <a:pPr lvl="1"/>
            <a:r>
              <a:rPr lang="en-US" altLang="zh-CN" dirty="0"/>
              <a:t>How to nudge users provide more feedback?</a:t>
            </a:r>
            <a:endParaRPr lang="zh-CN" altLang="en-US" dirty="0"/>
          </a:p>
        </p:txBody>
      </p:sp>
      <p:sp>
        <p:nvSpPr>
          <p:cNvPr id="4" name="矩形 3"/>
          <p:cNvSpPr/>
          <p:nvPr/>
        </p:nvSpPr>
        <p:spPr>
          <a:xfrm>
            <a:off x="4209098" y="6252428"/>
            <a:ext cx="6997428" cy="307777"/>
          </a:xfrm>
          <a:prstGeom prst="rect">
            <a:avLst/>
          </a:prstGeom>
        </p:spPr>
        <p:txBody>
          <a:bodyPr wrap="none">
            <a:spAutoFit/>
          </a:bodyPr>
          <a:lstStyle/>
          <a:p>
            <a:r>
              <a:rPr lang="en-US" altLang="zh-CN" sz="1400" dirty="0">
                <a:latin typeface="Arial" panose="020B0604020202020204" pitchFamily="34" charset="0"/>
              </a:rPr>
              <a:t>[1] Counterfactual learning for recommender system, RecSys20, </a:t>
            </a:r>
            <a:r>
              <a:rPr lang="en-US" altLang="zh-CN" sz="1400" dirty="0" err="1">
                <a:latin typeface="Arial" panose="020B0604020202020204" pitchFamily="34" charset="0"/>
              </a:rPr>
              <a:t>Zhenhua</a:t>
            </a:r>
            <a:r>
              <a:rPr lang="en-US" altLang="zh-CN" sz="1400" dirty="0">
                <a:latin typeface="Arial" panose="020B0604020202020204" pitchFamily="34" charset="0"/>
              </a:rPr>
              <a:t> Dong et. al.</a:t>
            </a:r>
            <a:endParaRPr lang="zh-CN" altLang="en-US" sz="1400" dirty="0"/>
          </a:p>
        </p:txBody>
      </p:sp>
      <p:sp>
        <p:nvSpPr>
          <p:cNvPr id="5" name="椭圆 4"/>
          <p:cNvSpPr/>
          <p:nvPr/>
        </p:nvSpPr>
        <p:spPr bwMode="auto">
          <a:xfrm>
            <a:off x="8200047" y="937794"/>
            <a:ext cx="3958252" cy="2449270"/>
          </a:xfrm>
          <a:prstGeom prst="ellipse">
            <a:avLst/>
          </a:prstGeom>
          <a:solidFill>
            <a:srgbClr val="C4FEE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FrutigerNext LT BlackCn" pitchFamily="34" charset="0"/>
              <a:ea typeface="ＭＳ Ｐゴシック" pitchFamily="34" charset="-128"/>
            </a:endParaRPr>
          </a:p>
        </p:txBody>
      </p:sp>
      <p:sp>
        <p:nvSpPr>
          <p:cNvPr id="6" name="椭圆 5"/>
          <p:cNvSpPr/>
          <p:nvPr/>
        </p:nvSpPr>
        <p:spPr bwMode="auto">
          <a:xfrm>
            <a:off x="8200047" y="1500556"/>
            <a:ext cx="2308045" cy="1498746"/>
          </a:xfrm>
          <a:prstGeom prst="ellipse">
            <a:avLst/>
          </a:prstGeom>
          <a:solidFill>
            <a:srgbClr val="41DF7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FrutigerNext LT BlackCn" pitchFamily="34" charset="0"/>
              <a:ea typeface="ＭＳ Ｐゴシック" pitchFamily="34" charset="-128"/>
            </a:endParaRPr>
          </a:p>
        </p:txBody>
      </p:sp>
      <p:sp>
        <p:nvSpPr>
          <p:cNvPr id="7" name="文本框 6"/>
          <p:cNvSpPr txBox="1"/>
          <p:nvPr/>
        </p:nvSpPr>
        <p:spPr>
          <a:xfrm>
            <a:off x="8315402" y="1804929"/>
            <a:ext cx="2221895" cy="707886"/>
          </a:xfrm>
          <a:prstGeom prst="rect">
            <a:avLst/>
          </a:prstGeom>
          <a:noFill/>
        </p:spPr>
        <p:txBody>
          <a:bodyPr wrap="square" rtlCol="0">
            <a:spAutoFit/>
          </a:bodyPr>
          <a:lstStyle/>
          <a:p>
            <a:pPr algn="ctr"/>
            <a:r>
              <a:rPr lang="en-US" altLang="zh-CN" sz="2000" b="1" dirty="0"/>
              <a:t>Observed samples</a:t>
            </a:r>
            <a:endParaRPr lang="zh-CN" altLang="en-US" sz="2000" b="1" dirty="0"/>
          </a:p>
        </p:txBody>
      </p:sp>
      <p:sp>
        <p:nvSpPr>
          <p:cNvPr id="8" name="文本框 7"/>
          <p:cNvSpPr txBox="1"/>
          <p:nvPr/>
        </p:nvSpPr>
        <p:spPr>
          <a:xfrm>
            <a:off x="10122597" y="1560546"/>
            <a:ext cx="2035702" cy="830997"/>
          </a:xfrm>
          <a:prstGeom prst="rect">
            <a:avLst/>
          </a:prstGeom>
          <a:noFill/>
        </p:spPr>
        <p:txBody>
          <a:bodyPr wrap="square" rtlCol="0">
            <a:spAutoFit/>
          </a:bodyPr>
          <a:lstStyle/>
          <a:p>
            <a:pPr algn="ctr"/>
            <a:r>
              <a:rPr lang="en-US" altLang="zh-CN" sz="2400" b="1" dirty="0"/>
              <a:t>Unobserved samples</a:t>
            </a:r>
            <a:endParaRPr lang="zh-CN" altLang="en-US" sz="2400" b="1" dirty="0"/>
          </a:p>
        </p:txBody>
      </p:sp>
      <p:sp>
        <p:nvSpPr>
          <p:cNvPr id="9" name="流程图: 磁盘 8"/>
          <p:cNvSpPr/>
          <p:nvPr/>
        </p:nvSpPr>
        <p:spPr bwMode="auto">
          <a:xfrm>
            <a:off x="9826044" y="3717755"/>
            <a:ext cx="1033212" cy="808037"/>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l-GR" altLang="zh-CN" sz="2400" b="1" dirty="0">
                <a:latin typeface="Cambria Math" panose="02040503050406030204" pitchFamily="18" charset="0"/>
                <a:ea typeface="Cambria Math" panose="02040503050406030204" pitchFamily="18" charset="0"/>
              </a:rPr>
              <a:t>σ</a:t>
            </a:r>
            <a:r>
              <a:rPr lang="en-US" altLang="zh-CN" sz="2400" b="1" dirty="0">
                <a:latin typeface="Cambria Math" panose="02040503050406030204" pitchFamily="18" charset="0"/>
                <a:ea typeface="Cambria Math" panose="02040503050406030204" pitchFamily="18" charset="0"/>
              </a:rPr>
              <a:t>(·)</a:t>
            </a:r>
            <a:endParaRPr kumimoji="0" lang="zh-CN" altLang="en-US" sz="2400" b="1" i="0" u="none" strike="noStrike" cap="none" normalizeH="0" baseline="0" dirty="0">
              <a:ln>
                <a:noFill/>
              </a:ln>
              <a:solidFill>
                <a:schemeClr val="tx1"/>
              </a:solidFill>
              <a:effectLst/>
            </a:endParaRPr>
          </a:p>
        </p:txBody>
      </p:sp>
      <p:sp>
        <p:nvSpPr>
          <p:cNvPr id="10" name="右箭头 9"/>
          <p:cNvSpPr/>
          <p:nvPr/>
        </p:nvSpPr>
        <p:spPr bwMode="auto">
          <a:xfrm rot="2589937">
            <a:off x="8988742" y="3028629"/>
            <a:ext cx="1387841" cy="356103"/>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FrutigerNext LT BlackCn" pitchFamily="34" charset="0"/>
              <a:ea typeface="ＭＳ Ｐゴシック" pitchFamily="34" charset="-128"/>
            </a:endParaRPr>
          </a:p>
        </p:txBody>
      </p:sp>
      <p:sp>
        <p:nvSpPr>
          <p:cNvPr id="11" name="右箭头 10"/>
          <p:cNvSpPr/>
          <p:nvPr/>
        </p:nvSpPr>
        <p:spPr bwMode="auto">
          <a:xfrm rot="17819070" flipV="1">
            <a:off x="10150604" y="2860949"/>
            <a:ext cx="1427726" cy="40089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FrutigerNext LT BlackCn" pitchFamily="34" charset="0"/>
              <a:ea typeface="ＭＳ Ｐゴシック" pitchFamily="34" charset="-128"/>
            </a:endParaRPr>
          </a:p>
        </p:txBody>
      </p:sp>
      <p:sp>
        <p:nvSpPr>
          <p:cNvPr id="12" name="椭圆 11"/>
          <p:cNvSpPr/>
          <p:nvPr/>
        </p:nvSpPr>
        <p:spPr bwMode="auto">
          <a:xfrm>
            <a:off x="8332814" y="2213619"/>
            <a:ext cx="1341514" cy="564804"/>
          </a:xfrm>
          <a:prstGeom prst="ellipse">
            <a:avLst/>
          </a:prstGeom>
          <a:solidFill>
            <a:srgbClr val="FF0000"/>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b="1" dirty="0"/>
              <a:t>Uniform samples</a:t>
            </a:r>
            <a:endParaRPr kumimoji="0" lang="zh-CN" altLang="en-US" sz="1600" b="1" i="0" u="none" strike="noStrike" cap="none" normalizeH="0" baseline="0" dirty="0">
              <a:ln>
                <a:noFill/>
              </a:ln>
              <a:effectLst/>
            </a:endParaRPr>
          </a:p>
        </p:txBody>
      </p:sp>
      <p:pic>
        <p:nvPicPr>
          <p:cNvPr id="13" name="图片 12"/>
          <p:cNvPicPr>
            <a:picLocks noChangeAspect="1"/>
          </p:cNvPicPr>
          <p:nvPr/>
        </p:nvPicPr>
        <p:blipFill>
          <a:blip r:embed="rId3"/>
          <a:stretch>
            <a:fillRect/>
          </a:stretch>
        </p:blipFill>
        <p:spPr>
          <a:xfrm>
            <a:off x="3932551" y="3370022"/>
            <a:ext cx="2799142" cy="882488"/>
          </a:xfrm>
          <a:prstGeom prst="rect">
            <a:avLst/>
          </a:prstGeom>
        </p:spPr>
      </p:pic>
      <p:sp>
        <p:nvSpPr>
          <p:cNvPr id="14" name="矩形 13"/>
          <p:cNvSpPr/>
          <p:nvPr/>
        </p:nvSpPr>
        <p:spPr>
          <a:xfrm>
            <a:off x="3901527" y="6538897"/>
            <a:ext cx="10548501" cy="307777"/>
          </a:xfrm>
          <a:prstGeom prst="rect">
            <a:avLst/>
          </a:prstGeom>
        </p:spPr>
        <p:txBody>
          <a:bodyPr wrap="square">
            <a:spAutoFit/>
          </a:bodyPr>
          <a:lstStyle/>
          <a:p>
            <a:r>
              <a:rPr lang="en-US" altLang="zh-CN" sz="1400" dirty="0">
                <a:latin typeface="Arial" panose="020B0604020202020204" pitchFamily="34" charset="0"/>
              </a:rPr>
              <a:t>[2] Unbiased Ad click prediction for position-aware advertising system</a:t>
            </a:r>
            <a:r>
              <a:rPr lang="zh-CN" altLang="en-US" sz="1400" dirty="0">
                <a:latin typeface="Arial" panose="020B0604020202020204" pitchFamily="34" charset="0"/>
              </a:rPr>
              <a:t>，</a:t>
            </a:r>
            <a:r>
              <a:rPr lang="en-US" altLang="zh-CN" sz="1400" dirty="0">
                <a:latin typeface="Arial" panose="020B0604020202020204" pitchFamily="34" charset="0"/>
              </a:rPr>
              <a:t>RecSys2020, Yuan. BW et. al. </a:t>
            </a:r>
            <a:endParaRPr lang="zh-CN" altLang="en-US" sz="1400" dirty="0">
              <a:latin typeface="Arial" panose="020B0604020202020204" pitchFamily="34" charset="0"/>
            </a:endParaRPr>
          </a:p>
        </p:txBody>
      </p:sp>
    </p:spTree>
    <p:extLst>
      <p:ext uri="{BB962C8B-B14F-4D97-AF65-F5344CB8AC3E}">
        <p14:creationId xmlns:p14="http://schemas.microsoft.com/office/powerpoint/2010/main" val="31193364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32283</TotalTime>
  <Words>2830</Words>
  <Application>Microsoft Office PowerPoint</Application>
  <PresentationFormat>宽屏</PresentationFormat>
  <Paragraphs>358</Paragraphs>
  <Slides>33</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FrutigerNext LT BlackCn</vt:lpstr>
      <vt:lpstr>LinLibertineT</vt:lpstr>
      <vt:lpstr>ＭＳ Ｐゴシック</vt:lpstr>
      <vt:lpstr>宋体</vt:lpstr>
      <vt:lpstr>微软雅黑</vt:lpstr>
      <vt:lpstr>Arial</vt:lpstr>
      <vt:lpstr>Calibri</vt:lpstr>
      <vt:lpstr>Calibri Light</vt:lpstr>
      <vt:lpstr>Cambria Math</vt:lpstr>
      <vt:lpstr>Times New Roman</vt:lpstr>
      <vt:lpstr>Wingdings</vt:lpstr>
      <vt:lpstr>Office 主题</vt:lpstr>
      <vt:lpstr>Ten challenges in industrial recommender systems</vt:lpstr>
      <vt:lpstr>Content</vt:lpstr>
      <vt:lpstr>Mission</vt:lpstr>
      <vt:lpstr>Opportunities</vt:lpstr>
      <vt:lpstr>Trends</vt:lpstr>
      <vt:lpstr>PowerPoint 演示文稿</vt:lpstr>
      <vt:lpstr>Content</vt:lpstr>
      <vt:lpstr>1. Missing information</vt:lpstr>
      <vt:lpstr>1. Missing information -- solution</vt:lpstr>
      <vt:lpstr>2. Individual treatment effect (ITE)</vt:lpstr>
      <vt:lpstr>2. Individual treatment effect -- solution</vt:lpstr>
      <vt:lpstr>3. Biases</vt:lpstr>
      <vt:lpstr>3. Biases -- solution</vt:lpstr>
      <vt:lpstr>4. Model reusing</vt:lpstr>
      <vt:lpstr>4. Model reusing -- solutions</vt:lpstr>
      <vt:lpstr>5. Large language model enhanced recommendation</vt:lpstr>
      <vt:lpstr>5. Large language model enhanced recommendation</vt:lpstr>
      <vt:lpstr>6. Simulation</vt:lpstr>
      <vt:lpstr>6. Simulation</vt:lpstr>
      <vt:lpstr>7. Multiple modalities</vt:lpstr>
      <vt:lpstr>7. Multiple modalities: Solution</vt:lpstr>
      <vt:lpstr>8. Lifetime value modeling</vt:lpstr>
      <vt:lpstr>8. Lifetime value modeling: solution</vt:lpstr>
      <vt:lpstr>9. Trustworthy</vt:lpstr>
      <vt:lpstr>9. Trustworthy: fairness</vt:lpstr>
      <vt:lpstr>10. Win-win ecosystem</vt:lpstr>
      <vt:lpstr>10. Win-win ecosystem</vt:lpstr>
      <vt:lpstr>Content</vt:lpstr>
      <vt:lpstr>The challenges</vt:lpstr>
      <vt:lpstr>More challenges in ChaSpark</vt:lpstr>
      <vt:lpstr>About future</vt:lpstr>
      <vt:lpstr>Acknowledgements</vt:lpstr>
      <vt:lpstr>Thanks Q&amp;A</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Recommender System</dc:title>
  <dc:creator>Dongzhenhua</dc:creator>
  <cp:lastModifiedBy>Dongzhenhua</cp:lastModifiedBy>
  <cp:revision>503</cp:revision>
  <cp:lastPrinted>2023-08-28T12:49:47Z</cp:lastPrinted>
  <dcterms:created xsi:type="dcterms:W3CDTF">2022-08-05T06:30:32Z</dcterms:created>
  <dcterms:modified xsi:type="dcterms:W3CDTF">2023-11-22T01:49:25Z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(3)WXPkffjxR5xSJuqYVBTmrpX8xKU63w63kfT5h/BfpUgesbfDE8QCVtCBoKKrMjLZeKlUPSb5
P4F6cTdzubNMVnU3oWHNUj4eIbVFscP8hUiX2FLRscNPCdG4o3e9eThQmdCMwS1P588fsA3u
oBIKDDX/enhHKp9rndnYCb7b3MhaKdbMVyGGhcCRlR+yBj8aNtfu8sDFH//j0otmOyWBd2PY
6dtN+YqLjdkZop9TFo</vt:lpwstr>
  </property>
  <property fmtid="{D5CDD505-2E9C-101B-9397-08002B2CF9AE}" pid="3" name="_2015_ms_pID_7253431">
    <vt:lpwstr>HN+n/yv3JdeoEQCGeHNA5FMrAOmdxoOAprsgXKUJ9uoC3RRP6ftJOQ
BBT1tjzipPt9GJlyiOWw74TYc6pDOSiAuaV1ajgQegxr3TdyosUnJQ1RYXL0ojLgIPST1KEU
gF4BjhioJ0d83CaK6R4SHSVne+Otsc3NC+yBkbVMM0wofBhX+0QBsteKRk9JY0Ccck2LZ68g
Tkr/I0LKM2n1MOrMvrSyyyEIlqT3EiOGLFym</vt:lpwstr>
  </property>
  <property fmtid="{D5CDD505-2E9C-101B-9397-08002B2CF9AE}" pid="4" name="_2015_ms_pID_7253432">
    <vt:lpwstr>Si1MMIQxsqICS+de6mPh5sA=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1700479817</vt:lpwstr>
  </property>
</Properties>
</file>