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15" r:id="rId5"/>
    <p:sldId id="316" r:id="rId6"/>
    <p:sldId id="318" r:id="rId7"/>
    <p:sldId id="320" r:id="rId8"/>
    <p:sldId id="319" r:id="rId9"/>
    <p:sldId id="329" r:id="rId10"/>
    <p:sldId id="321" r:id="rId11"/>
    <p:sldId id="322" r:id="rId12"/>
    <p:sldId id="325" r:id="rId13"/>
    <p:sldId id="326" r:id="rId14"/>
    <p:sldId id="327" r:id="rId15"/>
    <p:sldId id="323" r:id="rId16"/>
    <p:sldId id="324" r:id="rId17"/>
    <p:sldId id="330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90444" autoAdjust="0"/>
  </p:normalViewPr>
  <p:slideViewPr>
    <p:cSldViewPr>
      <p:cViewPr varScale="1">
        <p:scale>
          <a:sx n="102" d="100"/>
          <a:sy n="102" d="100"/>
        </p:scale>
        <p:origin x="-636" y="-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DD191-BF68-4F80-9744-AEE2EA82C616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8182-B6CA-4ED8-8A93-CABEFD09F55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36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28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8182-B6CA-4ED8-8A93-CABEFD09F556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32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25C3-942E-440F-8AE3-D61E5E637BBF}" type="datetimeFigureOut">
              <a:rPr lang="pt-PT" smtClean="0"/>
              <a:pPr/>
              <a:t>26-01-2011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7CCF-20E3-44CE-9876-03FA3028B6F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felix@cc.isel.ipl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trindade@cc.isel.ipl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Aspectos </a:t>
            </a:r>
            <a:r>
              <a:rPr lang="pt-PT" dirty="0" smtClean="0"/>
              <a:t>Internos </a:t>
            </a:r>
            <a:r>
              <a:rPr lang="pt-PT" dirty="0"/>
              <a:t>e </a:t>
            </a:r>
            <a:r>
              <a:rPr lang="pt-PT" dirty="0" smtClean="0"/>
              <a:t>Idiomas </a:t>
            </a:r>
            <a:r>
              <a:rPr lang="pt-PT" dirty="0"/>
              <a:t>de </a:t>
            </a:r>
            <a:r>
              <a:rPr lang="pt-PT" dirty="0" smtClean="0"/>
              <a:t>Programação </a:t>
            </a:r>
            <a:r>
              <a:rPr lang="pt-PT" dirty="0"/>
              <a:t>em C#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9532" y="5295691"/>
            <a:ext cx="84249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PT" sz="1200" noProof="1" smtClean="0">
                <a:latin typeface="Arial" charset="0"/>
              </a:rPr>
              <a:t>Pedro Félix (</a:t>
            </a:r>
            <a:r>
              <a:rPr lang="pt-PT" sz="1200" u="sng" noProof="1" smtClean="0">
                <a:solidFill>
                  <a:schemeClr val="accent2"/>
                </a:solidFill>
                <a:latin typeface="Arial" charset="0"/>
                <a:hlinkClick r:id="rId3"/>
              </a:rPr>
              <a:t>pedrofelix@cc.isel.ipl.pt</a:t>
            </a:r>
            <a:r>
              <a:rPr lang="pt-PT" sz="1200" noProof="1" smtClean="0">
                <a:latin typeface="Arial" charset="0"/>
              </a:rPr>
              <a:t>) João </a:t>
            </a:r>
            <a:r>
              <a:rPr lang="pt-PT" sz="1200" noProof="1" smtClean="0">
                <a:latin typeface="Arial" charset="0"/>
              </a:rPr>
              <a:t>Trindade  (</a:t>
            </a:r>
            <a:r>
              <a:rPr lang="pt-PT" sz="1200" u="sng" noProof="1" smtClean="0">
                <a:solidFill>
                  <a:schemeClr val="accent2"/>
                </a:solidFill>
                <a:latin typeface="Arial" charset="0"/>
                <a:hlinkClick r:id="rId4"/>
              </a:rPr>
              <a:t>jtrindade@cc.isel.ipl.pt</a:t>
            </a:r>
            <a:r>
              <a:rPr lang="pt-PT" sz="1200" noProof="1" smtClean="0">
                <a:latin typeface="Arial" charset="0"/>
              </a:rPr>
              <a:t>) Duarte Nunes  (</a:t>
            </a:r>
            <a:r>
              <a:rPr lang="pt-PT" sz="1200" u="sng" noProof="1" smtClean="0">
                <a:solidFill>
                  <a:schemeClr val="accent2"/>
                </a:solidFill>
                <a:latin typeface="Arial" charset="0"/>
                <a:hlinkClick r:id="rId3"/>
              </a:rPr>
              <a:t>duartenunes@cc.isel.ipl.pt</a:t>
            </a:r>
            <a:r>
              <a:rPr lang="pt-PT" sz="1200" noProof="1" smtClean="0">
                <a:latin typeface="Arial" charset="0"/>
              </a:rPr>
              <a:t>)</a:t>
            </a:r>
            <a:endParaRPr lang="pt-PT" sz="1200" noProof="1"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7744" y="4149080"/>
            <a:ext cx="46085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latin typeface="Arial" charset="0"/>
              </a:rPr>
              <a:t>Centro de Cálculo</a:t>
            </a:r>
          </a:p>
          <a:p>
            <a:pPr algn="ctr"/>
            <a:r>
              <a:rPr lang="pt-PT" dirty="0">
                <a:latin typeface="Arial" charset="0"/>
              </a:rPr>
              <a:t>Instituto Superior de Engenharia de </a:t>
            </a:r>
            <a:r>
              <a:rPr lang="pt-PT" dirty="0" smtClean="0">
                <a:latin typeface="Arial" charset="0"/>
              </a:rPr>
              <a:t>Lisboa</a:t>
            </a:r>
            <a:endParaRPr lang="pt-PT" dirty="0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Tipificação Dinâmica em C#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dynamic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Binding calculado em tempo de execução</a:t>
            </a:r>
          </a:p>
          <a:p>
            <a:endParaRPr lang="pt-PT" dirty="0"/>
          </a:p>
          <a:p>
            <a:r>
              <a:rPr lang="pt-PT" dirty="0" smtClean="0"/>
              <a:t>Despacho usando call sites (DLR)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5872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56996" y="1484785"/>
            <a:ext cx="6555364" cy="151216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Dynamic Call Sites</a:t>
            </a:r>
            <a:endParaRPr lang="pt-P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7116" y="1657092"/>
            <a:ext cx="58691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sealed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CallSite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CallSite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T :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T Target;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T Update { </a:t>
            </a:r>
            <a:r>
              <a:rPr lang="pt-PT" sz="1200" dirty="0" smtClean="0">
                <a:solidFill>
                  <a:srgbClr val="FA8072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PT" sz="12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CallSite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Create(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CallSiteBinder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binder);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pt-P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168352"/>
          </a:xfrm>
        </p:spPr>
        <p:txBody>
          <a:bodyPr>
            <a:normAutofit fontScale="77500" lnSpcReduction="20000"/>
          </a:bodyPr>
          <a:lstStyle/>
          <a:p>
            <a:endParaRPr lang="pt-PT" dirty="0" smtClean="0"/>
          </a:p>
          <a:p>
            <a:r>
              <a:rPr lang="pt-PT" dirty="0"/>
              <a:t>Associado a um binder</a:t>
            </a:r>
          </a:p>
          <a:p>
            <a:endParaRPr lang="pt-PT" dirty="0" smtClean="0"/>
          </a:p>
          <a:p>
            <a:r>
              <a:rPr lang="pt-PT" dirty="0" smtClean="0"/>
              <a:t>Despacho dinâmico baseado em regras</a:t>
            </a:r>
          </a:p>
          <a:p>
            <a:endParaRPr lang="pt-PT" dirty="0"/>
          </a:p>
          <a:p>
            <a:r>
              <a:rPr lang="pt-PT" dirty="0" smtClean="0"/>
              <a:t>“Polymorphic inline cache”</a:t>
            </a:r>
          </a:p>
          <a:p>
            <a:endParaRPr lang="pt-PT" dirty="0" smtClean="0"/>
          </a:p>
          <a:p>
            <a:r>
              <a:rPr lang="pt-PT" dirty="0" smtClean="0"/>
              <a:t>Interopabilidade entre linguagens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35054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Binders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Representam a semântica de tempo de execução de uma determinada linguagem</a:t>
            </a:r>
          </a:p>
          <a:p>
            <a:endParaRPr lang="pt-PT" dirty="0"/>
          </a:p>
          <a:p>
            <a:r>
              <a:rPr lang="pt-PT" smtClean="0"/>
              <a:t>Subclasse de </a:t>
            </a:r>
            <a:r>
              <a:rPr lang="pt-PT" dirty="0" smtClean="0"/>
              <a:t>CallSiteBinder para diferentes tipos de operações</a:t>
            </a:r>
          </a:p>
          <a:p>
            <a:endParaRPr lang="pt-PT" dirty="0"/>
          </a:p>
          <a:p>
            <a:r>
              <a:rPr lang="pt-PT" dirty="0" smtClean="0"/>
              <a:t>Transporta para tempo de execução toda a informação estática presente em tempo de compilação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68638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Regras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pt-PT" dirty="0" smtClean="0"/>
              <a:t>Conjunto de pares &lt;teste, implementanção&gt; mantido pelo call site</a:t>
            </a:r>
          </a:p>
          <a:p>
            <a:endParaRPr lang="pt-PT" dirty="0"/>
          </a:p>
          <a:p>
            <a:r>
              <a:rPr lang="pt-PT" dirty="0" smtClean="0"/>
              <a:t>Cada regra é gerada pelo binder na forma de uma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29686488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000100" y="1529338"/>
            <a:ext cx="7143800" cy="384387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Caching</a:t>
            </a:r>
            <a:endParaRPr lang="pt-PT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623738" y="1916831"/>
            <a:ext cx="1656186" cy="2232248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23740" y="2348879"/>
            <a:ext cx="1656184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1988850" y="1979547"/>
            <a:ext cx="92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Call Site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8304" y="2457760"/>
            <a:ext cx="1647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Cache L0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Delegate Target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08754" y="3284983"/>
            <a:ext cx="1656184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1834900" y="3428999"/>
            <a:ext cx="1233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Cache L1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Regras</a:t>
            </a: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(10)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3279924" y="3032955"/>
            <a:ext cx="1733601" cy="0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5013524" y="2164213"/>
            <a:ext cx="1651621" cy="1587951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08961" y="2600908"/>
            <a:ext cx="1656184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5436139" y="2231576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Binder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61608" y="2709788"/>
            <a:ext cx="1350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Cache L2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Regras</a:t>
            </a: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(100)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318925" y="4293095"/>
            <a:ext cx="1305620" cy="474932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8713" y="4345895"/>
            <a:ext cx="92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Call Site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6112483" y="4293095"/>
            <a:ext cx="1305620" cy="474932"/>
          </a:xfrm>
          <a:prstGeom prst="roundRect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02271" y="4345895"/>
            <a:ext cx="92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Call Site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971735" y="3752164"/>
            <a:ext cx="432657" cy="54093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26" idx="0"/>
          </p:cNvCxnSpPr>
          <p:nvPr/>
        </p:nvCxnSpPr>
        <p:spPr>
          <a:xfrm flipH="1" flipV="1">
            <a:off x="6302271" y="3752164"/>
            <a:ext cx="463022" cy="54093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06830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 animBg="1"/>
      <p:bldP spid="22" grpId="0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8662" y="1012078"/>
            <a:ext cx="7358114" cy="4433146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2109298" y="3645532"/>
            <a:ext cx="2670342" cy="633275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752052" y="2142705"/>
            <a:ext cx="864096" cy="792402"/>
          </a:xfrm>
          <a:prstGeom prst="ellipse">
            <a:avLst/>
          </a:prstGeom>
          <a:gradFill>
            <a:gsLst>
              <a:gs pos="0">
                <a:srgbClr val="8C1010"/>
              </a:gs>
              <a:gs pos="100000">
                <a:srgbClr val="FF5B5B"/>
              </a:gs>
            </a:gsLst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C#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Binder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4025" y="2130747"/>
            <a:ext cx="331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03576" y="1391229"/>
            <a:ext cx="334390" cy="2667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67472" y="1391229"/>
            <a:ext cx="334390" cy="2667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16200000" scaled="0"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79640" y="2538906"/>
            <a:ext cx="972412" cy="0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1907704" y="1810329"/>
            <a:ext cx="3492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(CallSite site, object x, object y) =&gt;</a:t>
            </a:r>
          </a:p>
          <a:p>
            <a:r>
              <a:rPr lang="pt-PT" dirty="0" smtClean="0"/>
              <a:t>{</a:t>
            </a:r>
          </a:p>
          <a:p>
            <a:r>
              <a:rPr lang="pt-PT" dirty="0" smtClean="0"/>
              <a:t>  return site.Update(site, x, y);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938332" y="3126679"/>
            <a:ext cx="34921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(CallSite site, object x, object y) =&gt;</a:t>
            </a:r>
          </a:p>
          <a:p>
            <a:r>
              <a:rPr lang="pt-PT" dirty="0" smtClean="0"/>
              <a:t>{</a:t>
            </a:r>
          </a:p>
          <a:p>
            <a:r>
              <a:rPr lang="pt-PT" dirty="0"/>
              <a:t> </a:t>
            </a:r>
            <a:r>
              <a:rPr lang="pt-PT" dirty="0" smtClean="0"/>
              <a:t> if (x is int &amp;&amp; y is int) </a:t>
            </a:r>
          </a:p>
          <a:p>
            <a:r>
              <a:rPr lang="pt-PT" dirty="0"/>
              <a:t> </a:t>
            </a:r>
            <a:r>
              <a:rPr lang="pt-PT" dirty="0" smtClean="0"/>
              <a:t>    return Add((int)x, (int)y);</a:t>
            </a:r>
          </a:p>
          <a:p>
            <a:r>
              <a:rPr lang="pt-PT" dirty="0" smtClean="0"/>
              <a:t>  return site.Update(site, x, y);</a:t>
            </a:r>
          </a:p>
          <a:p>
            <a:r>
              <a:rPr lang="pt-PT" dirty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5" idx="4"/>
          </p:cNvCxnSpPr>
          <p:nvPr/>
        </p:nvCxnSpPr>
        <p:spPr>
          <a:xfrm flipH="1">
            <a:off x="4851648" y="2935107"/>
            <a:ext cx="1332452" cy="1027062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5265846" y="3592837"/>
            <a:ext cx="1656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/>
              <a:t>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3526972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/>
      <p:bldP spid="7" grpId="0" animBg="1"/>
      <p:bldP spid="8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56996" y="1268760"/>
            <a:ext cx="6555364" cy="2520280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DynamicMetaObject</a:t>
            </a:r>
            <a:endParaRPr lang="pt-P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672" y="2315017"/>
            <a:ext cx="64807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DynamicMetaObject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BindingRestrictions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Restrictions {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Expression {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...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9672" y="1359551"/>
            <a:ext cx="59046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IDynamicMetaObjectProvider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DynamicMetaObject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GetMetaObject(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parameter);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2952328"/>
          </a:xfrm>
        </p:spPr>
        <p:txBody>
          <a:bodyPr>
            <a:normAutofit fontScale="55000" lnSpcReduction="20000"/>
          </a:bodyPr>
          <a:lstStyle/>
          <a:p>
            <a:r>
              <a:rPr lang="pt-PT" dirty="0" smtClean="0"/>
              <a:t>Representa a lógica de binding de um determinado objecto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Interoperabilidade</a:t>
            </a:r>
          </a:p>
          <a:p>
            <a:pPr lvl="1"/>
            <a:r>
              <a:rPr lang="pt-PT" dirty="0" smtClean="0"/>
              <a:t>System.Object como raiz da hierarquia</a:t>
            </a:r>
          </a:p>
          <a:p>
            <a:pPr lvl="1"/>
            <a:r>
              <a:rPr lang="pt-PT" dirty="0" smtClean="0"/>
              <a:t>Tratamento especial para implementações de IDynamicMetaObjectProvider</a:t>
            </a:r>
          </a:p>
          <a:p>
            <a:endParaRPr lang="pt-PT" dirty="0" smtClean="0"/>
          </a:p>
          <a:p>
            <a:r>
              <a:rPr lang="pt-PT" dirty="0" smtClean="0"/>
              <a:t>Sistema </a:t>
            </a:r>
            <a:r>
              <a:rPr lang="pt-PT" dirty="0"/>
              <a:t>de tipos baseado num conjunto elementar de </a:t>
            </a:r>
            <a:r>
              <a:rPr lang="pt-PT" dirty="0" smtClean="0"/>
              <a:t>operações</a:t>
            </a:r>
          </a:p>
          <a:p>
            <a:pPr lvl="1"/>
            <a:r>
              <a:rPr lang="pt-PT" dirty="0" smtClean="0"/>
              <a:t>DynamicMetaObjectBinder: cada subclasse chama no DynamicMetaObject alvo o método Bind relevante</a:t>
            </a:r>
          </a:p>
          <a:p>
            <a:pPr lvl="1"/>
            <a:endParaRPr lang="pt-PT" dirty="0" smtClean="0"/>
          </a:p>
          <a:p>
            <a:r>
              <a:rPr lang="pt-PT" dirty="0"/>
              <a:t>Implementações built-in: DynamicObject e ExpandoObject</a:t>
            </a:r>
          </a:p>
          <a:p>
            <a:pPr lvl="1"/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176455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Exercício </a:t>
            </a:r>
            <a:r>
              <a:rPr lang="pt-PT" dirty="0"/>
              <a:t>- </a:t>
            </a:r>
            <a:r>
              <a:rPr lang="pt-PT" dirty="0" smtClean="0"/>
              <a:t>MultiLevelExpando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14466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Expression Trees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Linguagem intermédia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Reflexão estática</a:t>
            </a:r>
          </a:p>
          <a:p>
            <a:endParaRPr lang="pt-PT" dirty="0"/>
          </a:p>
          <a:p>
            <a:r>
              <a:rPr lang="pt-PT" dirty="0" smtClean="0"/>
              <a:t>Geração dinâmica de código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7589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0100" y="1440878"/>
            <a:ext cx="7143800" cy="3357586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13" name="Rectangle 12"/>
          <p:cNvSpPr/>
          <p:nvPr/>
        </p:nvSpPr>
        <p:spPr>
          <a:xfrm>
            <a:off x="3887924" y="1916832"/>
            <a:ext cx="1368152" cy="621680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Expression</a:t>
            </a:r>
            <a:endParaRPr lang="pt-PT" sz="1600" dirty="0"/>
          </a:p>
        </p:txBody>
      </p:sp>
      <p:sp>
        <p:nvSpPr>
          <p:cNvPr id="15" name="Rectangle 14"/>
          <p:cNvSpPr/>
          <p:nvPr/>
        </p:nvSpPr>
        <p:spPr>
          <a:xfrm>
            <a:off x="5558867" y="2970000"/>
            <a:ext cx="1368152" cy="621680"/>
          </a:xfrm>
          <a:prstGeom prst="rect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Outros tipos</a:t>
            </a:r>
            <a:endParaRPr lang="pt-PT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5736" y="2970000"/>
            <a:ext cx="1368152" cy="621680"/>
          </a:xfrm>
          <a:prstGeom prst="rect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Lambda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Expression</a:t>
            </a:r>
            <a:endParaRPr lang="pt-PT" sz="1600" dirty="0"/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5256076" y="2538512"/>
            <a:ext cx="986867" cy="431488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25" idx="0"/>
            <a:endCxn id="13" idx="2"/>
          </p:cNvCxnSpPr>
          <p:nvPr/>
        </p:nvCxnSpPr>
        <p:spPr>
          <a:xfrm flipV="1">
            <a:off x="4572000" y="2538512"/>
            <a:ext cx="0" cy="431488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3887924" y="2970000"/>
            <a:ext cx="1368152" cy="621680"/>
          </a:xfrm>
          <a:prstGeom prst="rect">
            <a:avLst/>
          </a:prstGeom>
          <a:solidFill>
            <a:schemeClr val="tx2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Binary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Expression</a:t>
            </a:r>
            <a:endParaRPr lang="pt-PT" sz="1600" dirty="0"/>
          </a:p>
        </p:txBody>
      </p:sp>
      <p:cxnSp>
        <p:nvCxnSpPr>
          <p:cNvPr id="30" name="Straight Arrow Connector 29"/>
          <p:cNvCxnSpPr>
            <a:stCxn id="16" idx="0"/>
          </p:cNvCxnSpPr>
          <p:nvPr/>
        </p:nvCxnSpPr>
        <p:spPr>
          <a:xfrm flipV="1">
            <a:off x="2879812" y="2538512"/>
            <a:ext cx="1008112" cy="431488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36" idx="0"/>
            <a:endCxn id="16" idx="2"/>
          </p:cNvCxnSpPr>
          <p:nvPr/>
        </p:nvCxnSpPr>
        <p:spPr>
          <a:xfrm flipV="1">
            <a:off x="2879812" y="3591680"/>
            <a:ext cx="0" cy="431488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2195736" y="4023168"/>
            <a:ext cx="1368152" cy="621680"/>
          </a:xfrm>
          <a:prstGeom prst="rect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Expression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smtClean="0"/>
              <a:t>&lt;TDelegate&gt;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278022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01828" y="231762"/>
            <a:ext cx="7143800" cy="6336704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6" name="Oval 5"/>
          <p:cNvSpPr/>
          <p:nvPr/>
        </p:nvSpPr>
        <p:spPr>
          <a:xfrm>
            <a:off x="4035948" y="692696"/>
            <a:ext cx="1075560" cy="1032410"/>
          </a:xfrm>
          <a:prstGeom prst="ellipse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pt-PT" dirty="0" smtClean="0"/>
              <a:t>Lambda</a:t>
            </a:r>
            <a:endParaRPr lang="pt-PT" sz="12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125352" y="332656"/>
            <a:ext cx="3995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B92A3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&gt;&gt;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(x, y) 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x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StartsWith(y)</a:t>
            </a:r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35948" y="2180566"/>
            <a:ext cx="1075560" cy="1032410"/>
          </a:xfrm>
          <a:prstGeom prst="ellipse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Method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Call</a:t>
            </a:r>
            <a:endParaRPr lang="pt-PT" sz="2000" dirty="0"/>
          </a:p>
        </p:txBody>
      </p:sp>
      <p:cxnSp>
        <p:nvCxnSpPr>
          <p:cNvPr id="15" name="Straight Arrow Connector 14"/>
          <p:cNvCxnSpPr>
            <a:stCxn id="6" idx="5"/>
            <a:endCxn id="16" idx="1"/>
          </p:cNvCxnSpPr>
          <p:nvPr/>
        </p:nvCxnSpPr>
        <p:spPr>
          <a:xfrm>
            <a:off x="4953996" y="1573913"/>
            <a:ext cx="1046065" cy="757846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5842549" y="2180566"/>
            <a:ext cx="1075560" cy="1032410"/>
          </a:xfrm>
          <a:prstGeom prst="ellipse">
            <a:avLst/>
          </a:prstGeom>
          <a:solidFill>
            <a:schemeClr val="accent3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Params</a:t>
            </a:r>
            <a:endParaRPr lang="pt-PT" sz="2000" dirty="0"/>
          </a:p>
        </p:txBody>
      </p:sp>
      <p:sp>
        <p:nvSpPr>
          <p:cNvPr id="20" name="Rectangle 19"/>
          <p:cNvSpPr/>
          <p:nvPr/>
        </p:nvSpPr>
        <p:spPr>
          <a:xfrm>
            <a:off x="6380329" y="3244334"/>
            <a:ext cx="113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(Contains)</a:t>
            </a:r>
            <a:endParaRPr lang="pt-PT" dirty="0"/>
          </a:p>
        </p:txBody>
      </p:sp>
      <p:cxnSp>
        <p:nvCxnSpPr>
          <p:cNvPr id="23" name="Straight Arrow Connector 22"/>
          <p:cNvCxnSpPr>
            <a:stCxn id="16" idx="4"/>
            <a:endCxn id="26" idx="0"/>
          </p:cNvCxnSpPr>
          <p:nvPr/>
        </p:nvCxnSpPr>
        <p:spPr>
          <a:xfrm>
            <a:off x="6380329" y="3212976"/>
            <a:ext cx="0" cy="479105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842549" y="3692081"/>
            <a:ext cx="1075560" cy="103241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x</a:t>
            </a:r>
            <a:endParaRPr lang="pt-PT" sz="2000" dirty="0"/>
          </a:p>
        </p:txBody>
      </p:sp>
      <p:cxnSp>
        <p:nvCxnSpPr>
          <p:cNvPr id="32" name="Straight Arrow Connector 31"/>
          <p:cNvCxnSpPr>
            <a:stCxn id="6" idx="4"/>
            <a:endCxn id="14" idx="0"/>
          </p:cNvCxnSpPr>
          <p:nvPr/>
        </p:nvCxnSpPr>
        <p:spPr>
          <a:xfrm>
            <a:off x="4573728" y="1725106"/>
            <a:ext cx="0" cy="455460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>
            <a:stCxn id="14" idx="5"/>
            <a:endCxn id="26" idx="1"/>
          </p:cNvCxnSpPr>
          <p:nvPr/>
        </p:nvCxnSpPr>
        <p:spPr>
          <a:xfrm>
            <a:off x="4953996" y="3061783"/>
            <a:ext cx="1046065" cy="78149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/>
          <p:cNvSpPr/>
          <p:nvPr/>
        </p:nvSpPr>
        <p:spPr>
          <a:xfrm>
            <a:off x="5218606" y="3009877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Object</a:t>
            </a:r>
            <a:endParaRPr lang="pt-PT" dirty="0"/>
          </a:p>
        </p:txBody>
      </p:sp>
      <p:sp>
        <p:nvSpPr>
          <p:cNvPr id="45" name="Rectangle 44"/>
          <p:cNvSpPr/>
          <p:nvPr/>
        </p:nvSpPr>
        <p:spPr>
          <a:xfrm>
            <a:off x="5456630" y="1655594"/>
            <a:ext cx="1249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Parameters</a:t>
            </a:r>
            <a:endParaRPr lang="pt-PT" dirty="0"/>
          </a:p>
        </p:txBody>
      </p:sp>
      <p:sp>
        <p:nvSpPr>
          <p:cNvPr id="48" name="Oval 47"/>
          <p:cNvSpPr/>
          <p:nvPr/>
        </p:nvSpPr>
        <p:spPr>
          <a:xfrm>
            <a:off x="4035948" y="3764742"/>
            <a:ext cx="1075560" cy="1032410"/>
          </a:xfrm>
          <a:prstGeom prst="ellipse">
            <a:avLst/>
          </a:prstGeom>
          <a:solidFill>
            <a:schemeClr val="accent3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Args</a:t>
            </a:r>
            <a:endParaRPr lang="pt-PT" sz="2000" dirty="0"/>
          </a:p>
        </p:txBody>
      </p:sp>
      <p:cxnSp>
        <p:nvCxnSpPr>
          <p:cNvPr id="49" name="Straight Arrow Connector 48"/>
          <p:cNvCxnSpPr>
            <a:stCxn id="14" idx="4"/>
            <a:endCxn id="48" idx="0"/>
          </p:cNvCxnSpPr>
          <p:nvPr/>
        </p:nvCxnSpPr>
        <p:spPr>
          <a:xfrm>
            <a:off x="4573728" y="3212976"/>
            <a:ext cx="0" cy="551766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Oval 54"/>
          <p:cNvSpPr/>
          <p:nvPr/>
        </p:nvSpPr>
        <p:spPr>
          <a:xfrm>
            <a:off x="4035948" y="5348918"/>
            <a:ext cx="1075560" cy="103241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y</a:t>
            </a:r>
            <a:endParaRPr lang="pt-PT" dirty="0"/>
          </a:p>
        </p:txBody>
      </p:sp>
      <p:cxnSp>
        <p:nvCxnSpPr>
          <p:cNvPr id="56" name="Straight Arrow Connector 55"/>
          <p:cNvCxnSpPr>
            <a:stCxn id="48" idx="4"/>
            <a:endCxn id="55" idx="0"/>
          </p:cNvCxnSpPr>
          <p:nvPr/>
        </p:nvCxnSpPr>
        <p:spPr>
          <a:xfrm>
            <a:off x="4573728" y="4797152"/>
            <a:ext cx="0" cy="551766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Oval 56"/>
          <p:cNvSpPr/>
          <p:nvPr/>
        </p:nvSpPr>
        <p:spPr>
          <a:xfrm>
            <a:off x="1795255" y="2180566"/>
            <a:ext cx="1075560" cy="1032410"/>
          </a:xfrm>
          <a:prstGeom prst="ellipse">
            <a:avLst/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Starts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With</a:t>
            </a:r>
            <a:endParaRPr lang="pt-PT" sz="2000" dirty="0"/>
          </a:p>
        </p:txBody>
      </p:sp>
      <p:cxnSp>
        <p:nvCxnSpPr>
          <p:cNvPr id="58" name="Straight Arrow Connector 57"/>
          <p:cNvCxnSpPr>
            <a:stCxn id="14" idx="2"/>
            <a:endCxn id="57" idx="6"/>
          </p:cNvCxnSpPr>
          <p:nvPr/>
        </p:nvCxnSpPr>
        <p:spPr>
          <a:xfrm flipH="1">
            <a:off x="2870815" y="2696771"/>
            <a:ext cx="1165133" cy="0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2987824" y="2327439"/>
            <a:ext cx="93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Method</a:t>
            </a:r>
            <a:endParaRPr lang="pt-PT" dirty="0"/>
          </a:p>
        </p:txBody>
      </p:sp>
      <p:sp>
        <p:nvSpPr>
          <p:cNvPr id="65" name="Rectangle 64"/>
          <p:cNvSpPr/>
          <p:nvPr/>
        </p:nvSpPr>
        <p:spPr>
          <a:xfrm>
            <a:off x="4573728" y="4843530"/>
            <a:ext cx="113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(Contains)</a:t>
            </a:r>
            <a:endParaRPr lang="pt-PT" dirty="0"/>
          </a:p>
        </p:txBody>
      </p:sp>
      <p:sp>
        <p:nvSpPr>
          <p:cNvPr id="72" name="Rectangle 71"/>
          <p:cNvSpPr/>
          <p:nvPr/>
        </p:nvSpPr>
        <p:spPr>
          <a:xfrm>
            <a:off x="3320415" y="3270010"/>
            <a:ext cx="121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Arguments</a:t>
            </a:r>
            <a:endParaRPr lang="pt-PT" dirty="0"/>
          </a:p>
        </p:txBody>
      </p:sp>
      <p:cxnSp>
        <p:nvCxnSpPr>
          <p:cNvPr id="75" name="Straight Arrow Connector 74"/>
          <p:cNvCxnSpPr>
            <a:stCxn id="16" idx="6"/>
            <a:endCxn id="55" idx="6"/>
          </p:cNvCxnSpPr>
          <p:nvPr/>
        </p:nvCxnSpPr>
        <p:spPr>
          <a:xfrm flipH="1">
            <a:off x="5111508" y="2696771"/>
            <a:ext cx="1806601" cy="3168352"/>
          </a:xfrm>
          <a:prstGeom prst="bentConnector3">
            <a:avLst>
              <a:gd name="adj1" fmla="val -45708"/>
            </a:avLst>
          </a:prstGeom>
          <a:solidFill>
            <a:schemeClr val="accent5">
              <a:alpha val="5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>
            <a:off x="6033267" y="5492290"/>
            <a:ext cx="1139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(Contains)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7073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840995" y="1772816"/>
            <a:ext cx="7475421" cy="3600400"/>
          </a:xfrm>
          <a:prstGeom prst="roundRect">
            <a:avLst>
              <a:gd name="adj" fmla="val 6079"/>
            </a:avLst>
          </a:prstGeom>
          <a:solidFill>
            <a:schemeClr val="accent2">
              <a:lumMod val="75000"/>
              <a:alpha val="33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 dirty="0"/>
          </a:p>
        </p:txBody>
      </p:sp>
      <p:sp>
        <p:nvSpPr>
          <p:cNvPr id="17" name="Oval 16"/>
          <p:cNvSpPr/>
          <p:nvPr/>
        </p:nvSpPr>
        <p:spPr>
          <a:xfrm>
            <a:off x="6848864" y="2252526"/>
            <a:ext cx="1075560" cy="1032410"/>
          </a:xfrm>
          <a:prstGeom prst="ellipse">
            <a:avLst/>
          </a:prstGeom>
          <a:solidFill>
            <a:schemeClr val="accent3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Left</a:t>
            </a:r>
            <a:endParaRPr lang="pt-PT" sz="2000" dirty="0"/>
          </a:p>
        </p:txBody>
      </p:sp>
      <p:sp>
        <p:nvSpPr>
          <p:cNvPr id="28" name="Rectangle 27"/>
          <p:cNvSpPr/>
          <p:nvPr/>
        </p:nvSpPr>
        <p:spPr>
          <a:xfrm>
            <a:off x="1764929" y="4266925"/>
            <a:ext cx="2659748" cy="807472"/>
          </a:xfrm>
          <a:prstGeom prst="rect">
            <a:avLst/>
          </a:prstGeom>
          <a:solidFill>
            <a:schemeClr val="accent2">
              <a:lumMod val="50000"/>
              <a:alpha val="43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/>
              <a:t>Custom Node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/>
              <a:t>(NodeType == Extension)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64929" y="2060848"/>
            <a:ext cx="2681655" cy="820232"/>
          </a:xfrm>
          <a:prstGeom prst="rect">
            <a:avLst/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/>
              <a:t>ExpressionVisitor</a:t>
            </a:r>
            <a:endParaRPr lang="pt-PT" sz="13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04397" y="2913794"/>
            <a:ext cx="0" cy="135313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192429" y="2899690"/>
            <a:ext cx="0" cy="135313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92629" y="2913794"/>
            <a:ext cx="0" cy="135313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76198" y="2913793"/>
            <a:ext cx="0" cy="1353131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/>
          <p:cNvSpPr/>
          <p:nvPr/>
        </p:nvSpPr>
        <p:spPr>
          <a:xfrm>
            <a:off x="840995" y="3737232"/>
            <a:ext cx="105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1. Accept</a:t>
            </a:r>
            <a:endParaRPr lang="pt-PT" dirty="0"/>
          </a:p>
        </p:txBody>
      </p:sp>
      <p:sp>
        <p:nvSpPr>
          <p:cNvPr id="58" name="Rectangle 57"/>
          <p:cNvSpPr/>
          <p:nvPr/>
        </p:nvSpPr>
        <p:spPr>
          <a:xfrm>
            <a:off x="2198108" y="2958632"/>
            <a:ext cx="17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2. VisitExtension</a:t>
            </a:r>
            <a:endParaRPr lang="pt-PT" dirty="0"/>
          </a:p>
        </p:txBody>
      </p:sp>
      <p:sp>
        <p:nvSpPr>
          <p:cNvPr id="59" name="Rectangle 58"/>
          <p:cNvSpPr/>
          <p:nvPr/>
        </p:nvSpPr>
        <p:spPr>
          <a:xfrm>
            <a:off x="2393981" y="3753146"/>
            <a:ext cx="16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3. VisitChildren</a:t>
            </a:r>
            <a:endParaRPr lang="pt-PT" dirty="0"/>
          </a:p>
        </p:txBody>
      </p:sp>
      <p:sp>
        <p:nvSpPr>
          <p:cNvPr id="66" name="Oval 65"/>
          <p:cNvSpPr/>
          <p:nvPr/>
        </p:nvSpPr>
        <p:spPr>
          <a:xfrm>
            <a:off x="6880816" y="3590359"/>
            <a:ext cx="1075560" cy="1032410"/>
          </a:xfrm>
          <a:prstGeom prst="ellipse">
            <a:avLst/>
          </a:prstGeom>
          <a:solidFill>
            <a:schemeClr val="accent3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/>
              <a:t>Right</a:t>
            </a:r>
            <a:endParaRPr lang="pt-PT" sz="2000" dirty="0"/>
          </a:p>
        </p:txBody>
      </p:sp>
      <p:cxnSp>
        <p:nvCxnSpPr>
          <p:cNvPr id="67" name="Straight Arrow Connector 66"/>
          <p:cNvCxnSpPr>
            <a:stCxn id="29" idx="3"/>
            <a:endCxn id="17" idx="2"/>
          </p:cNvCxnSpPr>
          <p:nvPr/>
        </p:nvCxnSpPr>
        <p:spPr>
          <a:xfrm>
            <a:off x="4446584" y="2470964"/>
            <a:ext cx="2402280" cy="297767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tangle 69"/>
          <p:cNvSpPr/>
          <p:nvPr/>
        </p:nvSpPr>
        <p:spPr>
          <a:xfrm>
            <a:off x="4258441" y="3133743"/>
            <a:ext cx="1271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4. Visit(left)</a:t>
            </a:r>
            <a:endParaRPr lang="pt-PT" dirty="0"/>
          </a:p>
        </p:txBody>
      </p:sp>
      <p:cxnSp>
        <p:nvCxnSpPr>
          <p:cNvPr id="73" name="Straight Arrow Connector 72"/>
          <p:cNvCxnSpPr>
            <a:stCxn id="29" idx="3"/>
            <a:endCxn id="66" idx="2"/>
          </p:cNvCxnSpPr>
          <p:nvPr/>
        </p:nvCxnSpPr>
        <p:spPr>
          <a:xfrm>
            <a:off x="4446584" y="2470964"/>
            <a:ext cx="2434232" cy="1635600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ectangle 77"/>
          <p:cNvSpPr/>
          <p:nvPr/>
        </p:nvSpPr>
        <p:spPr>
          <a:xfrm>
            <a:off x="4250530" y="3441415"/>
            <a:ext cx="14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6. Visit(right)</a:t>
            </a:r>
            <a:endParaRPr lang="pt-PT" dirty="0"/>
          </a:p>
        </p:txBody>
      </p:sp>
      <p:sp>
        <p:nvSpPr>
          <p:cNvPr id="80" name="Rectangle 79"/>
          <p:cNvSpPr/>
          <p:nvPr/>
        </p:nvSpPr>
        <p:spPr>
          <a:xfrm>
            <a:off x="5360781" y="2250515"/>
            <a:ext cx="105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5. Accept</a:t>
            </a:r>
            <a:endParaRPr lang="pt-PT" dirty="0"/>
          </a:p>
        </p:txBody>
      </p:sp>
      <p:sp>
        <p:nvSpPr>
          <p:cNvPr id="81" name="Rectangle 80"/>
          <p:cNvSpPr/>
          <p:nvPr/>
        </p:nvSpPr>
        <p:spPr>
          <a:xfrm>
            <a:off x="5504797" y="2908346"/>
            <a:ext cx="105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7. Accept</a:t>
            </a:r>
            <a:endParaRPr lang="pt-PT" dirty="0"/>
          </a:p>
        </p:txBody>
      </p:sp>
      <p:cxnSp>
        <p:nvCxnSpPr>
          <p:cNvPr id="82" name="Straight Arrow Connector 81"/>
          <p:cNvCxnSpPr>
            <a:stCxn id="28" idx="3"/>
            <a:endCxn id="17" idx="3"/>
          </p:cNvCxnSpPr>
          <p:nvPr/>
        </p:nvCxnSpPr>
        <p:spPr>
          <a:xfrm flipV="1">
            <a:off x="4424677" y="3133743"/>
            <a:ext cx="2581699" cy="1536918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Arrow Connector 84"/>
          <p:cNvCxnSpPr>
            <a:stCxn id="28" idx="3"/>
            <a:endCxn id="66" idx="3"/>
          </p:cNvCxnSpPr>
          <p:nvPr/>
        </p:nvCxnSpPr>
        <p:spPr>
          <a:xfrm flipV="1">
            <a:off x="4424677" y="4471576"/>
            <a:ext cx="2613651" cy="199085"/>
          </a:xfrm>
          <a:prstGeom prst="straightConnector1">
            <a:avLst/>
          </a:prstGeom>
          <a:solidFill>
            <a:schemeClr val="accent5">
              <a:alpha val="55000"/>
            </a:schemeClr>
          </a:solidFill>
          <a:ln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PT" dirty="0" smtClean="0"/>
              <a:t>Extensões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313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7" grpId="0" animBg="1"/>
      <p:bldP spid="28" grpId="0" animBg="1"/>
      <p:bldP spid="29" grpId="0" animBg="1"/>
      <p:bldP spid="57" grpId="0"/>
      <p:bldP spid="58" grpId="0"/>
      <p:bldP spid="59" grpId="0"/>
      <p:bldP spid="66" grpId="0" animBg="1"/>
      <p:bldP spid="70" grpId="0"/>
      <p:bldP spid="78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02854" y="2700356"/>
            <a:ext cx="8001594" cy="3392940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IQueryable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Execução remota de interrogações</a:t>
            </a:r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2994775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out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lang="pt-PT" sz="1200" dirty="0">
                <a:solidFill>
                  <a:srgbClr val="759D72"/>
                </a:solidFill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 }</a:t>
            </a:r>
            <a:endParaRPr kumimoji="0" lang="pt-P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3529608"/>
            <a:ext cx="61204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pt-PT" sz="1200" dirty="0">
                <a:solidFill>
                  <a:srgbClr val="759D72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Expression {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ElementType {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lang="pt-PT" sz="1200" dirty="0">
                <a:solidFill>
                  <a:srgbClr val="759D72"/>
                </a:solidFill>
                <a:latin typeface="Consolas" pitchFamily="49" charset="0"/>
                <a:cs typeface="Consolas" pitchFamily="49" charset="0"/>
              </a:rPr>
              <a:t>IQueryProvider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Provider {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pt-P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4731470"/>
            <a:ext cx="5961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IQueryProvider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pt-PT" sz="1200" dirty="0">
                <a:solidFill>
                  <a:srgbClr val="759D72"/>
                </a:solidFill>
                <a:latin typeface="Consolas" pitchFamily="49" charset="0"/>
                <a:cs typeface="Consolas" pitchFamily="49" charset="0"/>
              </a:rPr>
              <a:t>IQueryable&lt;</a:t>
            </a:r>
            <a:r>
              <a:rPr lang="pt-PT" sz="1200" dirty="0">
                <a:latin typeface="Consolas" pitchFamily="49" charset="0"/>
                <a:cs typeface="Consolas" pitchFamily="49" charset="0"/>
              </a:rPr>
              <a:t>TElement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CreateQuery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TElement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pt-PT" sz="1200" dirty="0">
                <a:solidFill>
                  <a:srgbClr val="759D72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expression);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TResult Execute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TResult</a:t>
            </a:r>
            <a:r>
              <a:rPr kumimoji="0" lang="pt-PT" sz="12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pt-PT" sz="1200" dirty="0">
                <a:solidFill>
                  <a:srgbClr val="759D72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expression);</a:t>
            </a:r>
            <a:b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pt-PT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511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68" y="1124744"/>
            <a:ext cx="7776864" cy="403244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1520785"/>
            <a:ext cx="777686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Where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source,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B92A3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T,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predicate)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source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Provider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CreateQuery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Call(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7DF71"/>
                </a:solidFill>
                <a:effectLst/>
                <a:latin typeface="Consolas" pitchFamily="49" charset="0"/>
                <a:cs typeface="Consolas" pitchFamily="49" charset="0"/>
              </a:rPr>
              <a:t>/* static method */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((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MethodInfo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MethodBase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GetCurrentMethod())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MakeGenericMethod(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[] {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(T) }),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[] { 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pt-PT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source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Expression, 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pt-PT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Quote(predicate) 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pt-PT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);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11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68" y="1124744"/>
            <a:ext cx="7776864" cy="4032448"/>
          </a:xfrm>
          <a:prstGeom prst="roundRect">
            <a:avLst>
              <a:gd name="adj" fmla="val 5650"/>
            </a:avLst>
          </a:prstGeom>
          <a:solidFill>
            <a:schemeClr val="accent5">
              <a:lumMod val="50000"/>
              <a:alpha val="52000"/>
            </a:schemeClr>
          </a:solidFill>
          <a:ln w="25400" cap="rnd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1478974"/>
            <a:ext cx="741682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Sum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TSource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759D72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TSource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source, 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B92A3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TSource,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selector)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source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Provider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Execute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Call(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7DF71"/>
                </a:solidFill>
                <a:effectLst/>
                <a:latin typeface="Consolas" pitchFamily="49" charset="0"/>
                <a:cs typeface="Consolas" pitchFamily="49" charset="0"/>
              </a:rPr>
              <a:t>/* static method */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((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MethodInfo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MethodBase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GetCurrentMethod())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MakeGenericMethod(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(TSource)),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FA8072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[] {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 source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Expression, 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rgbClr val="8DA9A9"/>
                </a:solidFill>
                <a:effectLst/>
                <a:latin typeface="Consolas" pitchFamily="49" charset="0"/>
                <a:cs typeface="Consolas" pitchFamily="49" charset="0"/>
              </a:rPr>
              <a:t>Expression</a:t>
            </a:r>
            <a:r>
              <a:rPr kumimoji="0" lang="pt-PT" sz="1400" b="1" i="0" u="none" strike="noStrike" cap="none" normalizeH="0" baseline="0" dirty="0" smtClean="0">
                <a:ln>
                  <a:noFill/>
                </a:ln>
                <a:solidFill>
                  <a:srgbClr val="4984A3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Quote(selector)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}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    )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    );</a:t>
            </a:r>
            <a:b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pt-P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 </a:t>
            </a:r>
            <a:endParaRPr kumimoji="0" lang="pt-PT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065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Exercício </a:t>
            </a:r>
            <a:r>
              <a:rPr lang="pt-PT" dirty="0"/>
              <a:t>- </a:t>
            </a:r>
            <a:r>
              <a:rPr lang="pt-PT" dirty="0" smtClean="0"/>
              <a:t>Expandable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91442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uarte">
      <a:dk1>
        <a:srgbClr val="000000"/>
      </a:dk1>
      <a:lt1>
        <a:srgbClr val="EEECE1"/>
      </a:lt1>
      <a:dk2>
        <a:srgbClr val="989DAD"/>
      </a:dk2>
      <a:lt2>
        <a:srgbClr val="A1B7B7"/>
      </a:lt2>
      <a:accent1>
        <a:srgbClr val="ECE194"/>
      </a:accent1>
      <a:accent2>
        <a:srgbClr val="D7A699"/>
      </a:accent2>
      <a:accent3>
        <a:srgbClr val="A9C2A7"/>
      </a:accent3>
      <a:accent4>
        <a:srgbClr val="AB9978"/>
      </a:accent4>
      <a:accent5>
        <a:srgbClr val="A79C9D"/>
      </a:accent5>
      <a:accent6>
        <a:srgbClr val="C9C2C2"/>
      </a:accent6>
      <a:hlink>
        <a:srgbClr val="8D877E"/>
      </a:hlink>
      <a:folHlink>
        <a:srgbClr val="A27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6245</TotalTime>
  <Words>375</Words>
  <Application>Microsoft Office PowerPoint</Application>
  <PresentationFormat>On-screen Show (4:3)</PresentationFormat>
  <Paragraphs>130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Aspectos Internos e Idiomas de Programação em C#</vt:lpstr>
      <vt:lpstr>Expression Trees</vt:lpstr>
      <vt:lpstr>PowerPoint Presentation</vt:lpstr>
      <vt:lpstr>PowerPoint Presentation</vt:lpstr>
      <vt:lpstr>Extensões</vt:lpstr>
      <vt:lpstr>IQueryable</vt:lpstr>
      <vt:lpstr>PowerPoint Presentation</vt:lpstr>
      <vt:lpstr>PowerPoint Presentation</vt:lpstr>
      <vt:lpstr>Exercício - Expandable</vt:lpstr>
      <vt:lpstr>Tipificação Dinâmica em C#</vt:lpstr>
      <vt:lpstr>Dynamic Call Sites</vt:lpstr>
      <vt:lpstr>Binders</vt:lpstr>
      <vt:lpstr>Regras</vt:lpstr>
      <vt:lpstr>Caching</vt:lpstr>
      <vt:lpstr>PowerPoint Presentation</vt:lpstr>
      <vt:lpstr>DynamicMetaObject</vt:lpstr>
      <vt:lpstr>Exercício - MultiLevelExpando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Infra-estruturas de suporte à programação concorrente</dc:title>
  <dc:creator>dnunes</dc:creator>
  <cp:lastModifiedBy>Duarte Nunes</cp:lastModifiedBy>
  <cp:revision>386</cp:revision>
  <dcterms:created xsi:type="dcterms:W3CDTF">2010-01-02T16:26:24Z</dcterms:created>
  <dcterms:modified xsi:type="dcterms:W3CDTF">2011-01-26T20:47:26Z</dcterms:modified>
</cp:coreProperties>
</file>