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3" r:id="rId2"/>
    <p:sldId id="312" r:id="rId3"/>
    <p:sldId id="285" r:id="rId4"/>
    <p:sldId id="288" r:id="rId5"/>
    <p:sldId id="290" r:id="rId6"/>
    <p:sldId id="291" r:id="rId7"/>
    <p:sldId id="292" r:id="rId8"/>
    <p:sldId id="274" r:id="rId9"/>
    <p:sldId id="296" r:id="rId10"/>
    <p:sldId id="306" r:id="rId11"/>
    <p:sldId id="297" r:id="rId12"/>
    <p:sldId id="294" r:id="rId13"/>
    <p:sldId id="307" r:id="rId14"/>
    <p:sldId id="315" r:id="rId15"/>
    <p:sldId id="317" r:id="rId16"/>
    <p:sldId id="314" r:id="rId17"/>
    <p:sldId id="316" r:id="rId18"/>
    <p:sldId id="300" r:id="rId19"/>
    <p:sldId id="301" r:id="rId20"/>
    <p:sldId id="304" r:id="rId21"/>
    <p:sldId id="298" r:id="rId22"/>
    <p:sldId id="305" r:id="rId23"/>
    <p:sldId id="308" r:id="rId24"/>
    <p:sldId id="309" r:id="rId25"/>
    <p:sldId id="310" r:id="rId26"/>
    <p:sldId id="311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90444" autoAdjust="0"/>
  </p:normalViewPr>
  <p:slideViewPr>
    <p:cSldViewPr>
      <p:cViewPr varScale="1">
        <p:scale>
          <a:sx n="102" d="100"/>
          <a:sy n="102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DD191-BF68-4F80-9744-AEE2EA82C616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8182-B6CA-4ED8-8A93-CABEFD09F55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3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90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24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5C3-942E-440F-8AE3-D61E5E637BBF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artins@ise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drofelix@cc.isel.ipl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pt-PT" b="1" dirty="0"/>
              <a:t>Programação Paralela e Assíncrona na Plataforma .NET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0" y="5532190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400" noProof="1" smtClean="0">
                <a:latin typeface="Arial" charset="0"/>
              </a:rPr>
              <a:t>Carlos Martins (</a:t>
            </a:r>
            <a:r>
              <a:rPr lang="pt-PT" sz="1400" u="sng" noProof="1" smtClean="0">
                <a:solidFill>
                  <a:schemeClr val="accent2"/>
                </a:solidFill>
                <a:latin typeface="Arial" charset="0"/>
                <a:hlinkClick r:id="rId3"/>
              </a:rPr>
              <a:t>cmartins@isel.pt</a:t>
            </a:r>
            <a:r>
              <a:rPr lang="pt-PT" sz="1400" noProof="1" smtClean="0">
                <a:latin typeface="Arial" charset="0"/>
              </a:rPr>
              <a:t>)</a:t>
            </a:r>
          </a:p>
          <a:p>
            <a:r>
              <a:rPr lang="pt-PT" sz="1400" noProof="1" smtClean="0">
                <a:latin typeface="Arial" charset="0"/>
              </a:rPr>
              <a:t>Duarte </a:t>
            </a:r>
            <a:r>
              <a:rPr lang="pt-PT" sz="1400" noProof="1" smtClean="0">
                <a:latin typeface="Arial" charset="0"/>
              </a:rPr>
              <a:t>Nunes  </a:t>
            </a:r>
            <a:r>
              <a:rPr lang="pt-PT" sz="1400" noProof="1" smtClean="0">
                <a:latin typeface="Arial" charset="0"/>
              </a:rPr>
              <a:t>(</a:t>
            </a:r>
            <a:r>
              <a:rPr lang="pt-PT" sz="1400" u="sng" noProof="1" smtClean="0">
                <a:solidFill>
                  <a:schemeClr val="accent2"/>
                </a:solidFill>
                <a:latin typeface="Arial" charset="0"/>
                <a:hlinkClick r:id="rId4"/>
              </a:rPr>
              <a:t>duartenunes@cc.isel.ipl.pt</a:t>
            </a:r>
            <a:r>
              <a:rPr lang="pt-PT" sz="1400" noProof="1" smtClean="0">
                <a:latin typeface="Arial" charset="0"/>
              </a:rPr>
              <a:t>)</a:t>
            </a:r>
            <a:endParaRPr lang="pt-PT" sz="1400" noProof="1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7744" y="4149080"/>
            <a:ext cx="46085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latin typeface="Arial" charset="0"/>
              </a:rPr>
              <a:t>Centro de Cálculo</a:t>
            </a:r>
          </a:p>
          <a:p>
            <a:pPr algn="ctr"/>
            <a:r>
              <a:rPr lang="pt-PT" dirty="0">
                <a:latin typeface="Arial" charset="0"/>
              </a:rPr>
              <a:t>Instituto Superior de Engenharia de </a:t>
            </a:r>
            <a:r>
              <a:rPr lang="pt-PT" dirty="0" smtClean="0">
                <a:latin typeface="Arial" charset="0"/>
              </a:rPr>
              <a:t>Lisboa</a:t>
            </a:r>
            <a:endParaRPr lang="pt-P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77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Excepções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Têm de ser observadas </a:t>
            </a:r>
          </a:p>
          <a:p>
            <a:pPr lvl="1"/>
            <a:r>
              <a:rPr lang="pt-PT" dirty="0" smtClean="0"/>
              <a:t>Wait()</a:t>
            </a:r>
          </a:p>
          <a:p>
            <a:pPr lvl="1"/>
            <a:r>
              <a:rPr lang="pt-PT" dirty="0" smtClean="0"/>
              <a:t>t.Exception</a:t>
            </a:r>
          </a:p>
          <a:p>
            <a:pPr lvl="1"/>
            <a:r>
              <a:rPr lang="pt-PT" dirty="0" smtClean="0"/>
              <a:t>Excepções lançada por Tasks filhos são observadas automaticamente e propagadas para o pai</a:t>
            </a:r>
          </a:p>
          <a:p>
            <a:endParaRPr lang="pt-PT" dirty="0" smtClean="0"/>
          </a:p>
          <a:p>
            <a:r>
              <a:rPr lang="pt-PT" dirty="0" smtClean="0"/>
              <a:t>Excepções não observadas são lançadas na finalizer thread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Cancelamento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Cancelamento não é dirigido à operação (Thread.Interrupt)</a:t>
            </a:r>
          </a:p>
          <a:p>
            <a:endParaRPr lang="pt-PT" dirty="0" smtClean="0"/>
          </a:p>
          <a:p>
            <a:r>
              <a:rPr lang="pt-PT" dirty="0" smtClean="0"/>
              <a:t>Soluções </a:t>
            </a:r>
            <a:r>
              <a:rPr lang="pt-PT" i="1" dirty="0" smtClean="0"/>
              <a:t>ad-hoc </a:t>
            </a:r>
            <a:r>
              <a:rPr lang="pt-PT" dirty="0" smtClean="0"/>
              <a:t>(cooperativo)</a:t>
            </a:r>
            <a:endParaRPr lang="pt-PT" i="1" dirty="0" smtClean="0"/>
          </a:p>
          <a:p>
            <a:endParaRPr lang="pt-PT" dirty="0" smtClean="0"/>
          </a:p>
          <a:p>
            <a:r>
              <a:rPr lang="pt-PT" dirty="0" smtClean="0"/>
              <a:t>Propagação para outros objectos/componentes</a:t>
            </a:r>
          </a:p>
          <a:p>
            <a:endParaRPr lang="pt-PT" i="1" dirty="0" smtClean="0"/>
          </a:p>
          <a:p>
            <a:r>
              <a:rPr lang="pt-PT" dirty="0" smtClean="0"/>
              <a:t>Encaminhamento para código do utilizador</a:t>
            </a:r>
          </a:p>
          <a:p>
            <a:endParaRPr lang="pt-PT" i="1" dirty="0" smtClean="0"/>
          </a:p>
          <a:p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00100" y="1214422"/>
            <a:ext cx="7143800" cy="507209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pt-PT" dirty="0" smtClean="0"/>
              <a:t>Cancellation Framework</a:t>
            </a:r>
            <a:endParaRPr lang="en-US" dirty="0"/>
          </a:p>
        </p:txBody>
      </p:sp>
      <p:grpSp>
        <p:nvGrpSpPr>
          <p:cNvPr id="4" name="Diagram group"/>
          <p:cNvGrpSpPr/>
          <p:nvPr/>
        </p:nvGrpSpPr>
        <p:grpSpPr>
          <a:xfrm>
            <a:off x="5429256" y="2143116"/>
            <a:ext cx="1148799" cy="451746"/>
            <a:chOff x="1843" y="536447"/>
            <a:chExt cx="1548381" cy="715264"/>
          </a:xfr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  <a:scene3d>
            <a:camera prst="isometricOffAxis2Left"/>
            <a:lightRig rig="threePt" dir="t"/>
          </a:scene3d>
        </p:grpSpPr>
        <p:grpSp>
          <p:nvGrpSpPr>
            <p:cNvPr id="5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6" name="Rounded Rectangle 5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2285984" y="207167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  <p:cxnSp>
        <p:nvCxnSpPr>
          <p:cNvPr id="20" name="Curved Connector 19"/>
          <p:cNvCxnSpPr>
            <a:stCxn id="79" idx="0"/>
          </p:cNvCxnSpPr>
          <p:nvPr/>
        </p:nvCxnSpPr>
        <p:spPr>
          <a:xfrm rot="5400000" flipH="1" flipV="1">
            <a:off x="1946655" y="2803918"/>
            <a:ext cx="1143007" cy="964414"/>
          </a:xfrm>
          <a:prstGeom prst="curvedConnector3">
            <a:avLst>
              <a:gd name="adj1" fmla="val 391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7" idx="0"/>
          </p:cNvCxnSpPr>
          <p:nvPr/>
        </p:nvCxnSpPr>
        <p:spPr>
          <a:xfrm rot="16200000" flipV="1">
            <a:off x="2875348" y="2839636"/>
            <a:ext cx="1143008" cy="892975"/>
          </a:xfrm>
          <a:prstGeom prst="curvedConnector3">
            <a:avLst>
              <a:gd name="adj1" fmla="val 408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Striped Right Arrow 21"/>
          <p:cNvSpPr/>
          <p:nvPr/>
        </p:nvSpPr>
        <p:spPr>
          <a:xfrm>
            <a:off x="4143372" y="2143116"/>
            <a:ext cx="1010584" cy="4963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</a:t>
            </a:r>
          </a:p>
        </p:txBody>
      </p:sp>
      <p:grpSp>
        <p:nvGrpSpPr>
          <p:cNvPr id="23" name="Diagram group"/>
          <p:cNvGrpSpPr/>
          <p:nvPr/>
        </p:nvGrpSpPr>
        <p:grpSpPr>
          <a:xfrm>
            <a:off x="6858016" y="2214554"/>
            <a:ext cx="1148799" cy="451746"/>
            <a:chOff x="1843" y="536447"/>
            <a:chExt cx="1548381" cy="715264"/>
          </a:xfrm>
          <a:scene3d>
            <a:camera prst="isometricOffAxis2Left"/>
            <a:lightRig rig="threePt" dir="t"/>
          </a:scene3d>
        </p:grpSpPr>
        <p:grpSp>
          <p:nvGrpSpPr>
            <p:cNvPr id="24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25" name="Rounded Rectangle 24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cxnSp>
        <p:nvCxnSpPr>
          <p:cNvPr id="28" name="Curved Connector 20"/>
          <p:cNvCxnSpPr>
            <a:endCxn id="18" idx="0"/>
          </p:cNvCxnSpPr>
          <p:nvPr/>
        </p:nvCxnSpPr>
        <p:spPr>
          <a:xfrm rot="16200000" flipV="1">
            <a:off x="4473124" y="634637"/>
            <a:ext cx="93490" cy="2967572"/>
          </a:xfrm>
          <a:prstGeom prst="curvedConnector3">
            <a:avLst>
              <a:gd name="adj1" fmla="val 34451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0"/>
          <p:cNvCxnSpPr>
            <a:endCxn id="18" idx="0"/>
          </p:cNvCxnSpPr>
          <p:nvPr/>
        </p:nvCxnSpPr>
        <p:spPr>
          <a:xfrm rot="16200000" flipV="1">
            <a:off x="5151785" y="-44024"/>
            <a:ext cx="164928" cy="4396332"/>
          </a:xfrm>
          <a:prstGeom prst="curvedConnector3">
            <a:avLst>
              <a:gd name="adj1" fmla="val 2386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Striped Right Arrow 29"/>
          <p:cNvSpPr/>
          <p:nvPr/>
        </p:nvSpPr>
        <p:spPr>
          <a:xfrm rot="4565619">
            <a:off x="5261749" y="3245082"/>
            <a:ext cx="1611417" cy="4744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</a:p>
        </p:txBody>
      </p:sp>
      <p:sp>
        <p:nvSpPr>
          <p:cNvPr id="40" name="Striped Right Arrow 39"/>
          <p:cNvSpPr/>
          <p:nvPr/>
        </p:nvSpPr>
        <p:spPr>
          <a:xfrm rot="4583764" flipH="1">
            <a:off x="5211136" y="3234309"/>
            <a:ext cx="1741412" cy="48042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Unregister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143240" y="385762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  <p:sp>
        <p:nvSpPr>
          <p:cNvPr id="103" name="Striped Right Arrow 102"/>
          <p:cNvSpPr/>
          <p:nvPr/>
        </p:nvSpPr>
        <p:spPr>
          <a:xfrm>
            <a:off x="4286248" y="4786322"/>
            <a:ext cx="1010584" cy="4963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Dispose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29256" y="4429132"/>
            <a:ext cx="1500198" cy="642942"/>
          </a:xfrm>
          <a:prstGeom prst="roundRect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Registration</a:t>
            </a:r>
            <a:endParaRPr lang="en-US" sz="1400" dirty="0"/>
          </a:p>
        </p:txBody>
      </p:sp>
      <p:grpSp>
        <p:nvGrpSpPr>
          <p:cNvPr id="31" name="Diagram group"/>
          <p:cNvGrpSpPr/>
          <p:nvPr/>
        </p:nvGrpSpPr>
        <p:grpSpPr>
          <a:xfrm rot="2070264">
            <a:off x="6521296" y="4240877"/>
            <a:ext cx="964098" cy="371672"/>
            <a:chOff x="3321795" y="536447"/>
            <a:chExt cx="1812240" cy="715264"/>
          </a:xfrm>
          <a:scene3d>
            <a:camera prst="isometricOffAxis2Left"/>
            <a:lightRig rig="threePt" dir="t"/>
          </a:scene3d>
        </p:grpSpPr>
        <p:grpSp>
          <p:nvGrpSpPr>
            <p:cNvPr id="32" name="Group 89"/>
            <p:cNvGrpSpPr/>
            <p:nvPr/>
          </p:nvGrpSpPr>
          <p:grpSpPr>
            <a:xfrm>
              <a:off x="3321795" y="536447"/>
              <a:ext cx="1812240" cy="715264"/>
              <a:chOff x="3321795" y="536447"/>
              <a:chExt cx="1812240" cy="715264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21795" y="536447"/>
                <a:ext cx="1812240" cy="715264"/>
              </a:xfrm>
              <a:prstGeom prst="roundRect">
                <a:avLst/>
              </a:prstGeom>
              <a:solidFill>
                <a:schemeClr val="accent3">
                  <a:lumMod val="50000"/>
                  <a:alpha val="98000"/>
                </a:schemeClr>
              </a:soli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ounded Rectangle 4"/>
              <p:cNvSpPr/>
              <p:nvPr/>
            </p:nvSpPr>
            <p:spPr>
              <a:xfrm>
                <a:off x="3356711" y="571363"/>
                <a:ext cx="1742408" cy="6454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Callback</a:t>
                </a:r>
                <a:endParaRPr lang="en-US" sz="1400" kern="1200" dirty="0"/>
              </a:p>
            </p:txBody>
          </p:sp>
        </p:grpSp>
      </p:grpSp>
      <p:grpSp>
        <p:nvGrpSpPr>
          <p:cNvPr id="105" name="Diagram group"/>
          <p:cNvGrpSpPr/>
          <p:nvPr/>
        </p:nvGrpSpPr>
        <p:grpSpPr>
          <a:xfrm>
            <a:off x="1500166" y="3500438"/>
            <a:ext cx="1148799" cy="451746"/>
            <a:chOff x="1843" y="536447"/>
            <a:chExt cx="1548381" cy="715264"/>
          </a:xfrm>
          <a:scene3d>
            <a:camera prst="isometricOffAxis2Left"/>
            <a:lightRig rig="threePt" dir="t"/>
          </a:scene3d>
        </p:grpSpPr>
        <p:grpSp>
          <p:nvGrpSpPr>
            <p:cNvPr id="106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107" name="Rounded Rectangle 106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8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sp>
        <p:nvSpPr>
          <p:cNvPr id="110" name="Rounded Rectangle 109"/>
          <p:cNvSpPr/>
          <p:nvPr/>
        </p:nvSpPr>
        <p:spPr>
          <a:xfrm>
            <a:off x="3357554" y="3571876"/>
            <a:ext cx="1148799" cy="451746"/>
          </a:xfrm>
          <a:prstGeom prst="roundRect">
            <a:avLst/>
          </a:prstGeom>
          <a:gradFill>
            <a:gsLst>
              <a:gs pos="36000">
                <a:schemeClr val="accent2">
                  <a:lumMod val="75000"/>
                  <a:alpha val="33000"/>
                </a:schemeClr>
              </a:gs>
              <a:gs pos="85000">
                <a:schemeClr val="accent2">
                  <a:lumMod val="75000"/>
                </a:schemeClr>
              </a:gs>
              <a:gs pos="100000">
                <a:schemeClr val="accent5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</a:gradFill>
          <a:scene3d>
            <a:camera prst="isometricOffAxis2Left"/>
            <a:lightRig rig="threePt" dir="t"/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PT" sz="1400" dirty="0" smtClean="0"/>
              <a:t>Token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1285852" y="385762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0" grpId="0" animBg="1"/>
      <p:bldP spid="30" grpId="1" animBg="1"/>
      <p:bldP spid="40" grpId="0" animBg="1"/>
      <p:bldP spid="40" grpId="1" animBg="1"/>
      <p:bldP spid="87" grpId="0" animBg="1"/>
      <p:bldP spid="103" grpId="0" animBg="1"/>
      <p:bldP spid="103" grpId="1" animBg="1"/>
      <p:bldP spid="104" grpId="0" animBg="1"/>
      <p:bldP spid="104" grpId="1" animBg="1"/>
      <p:bldP spid="110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TaskCompletionSource&lt;T&gt;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pt-PT" dirty="0"/>
              <a:t>Task&lt;T&gt; = new TaskCompletionSource&lt;T&gt;().</a:t>
            </a:r>
            <a:r>
              <a:rPr lang="pt-PT" dirty="0" smtClean="0"/>
              <a:t>Task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[Try]Set[Result | Exception | Canceled]</a:t>
            </a:r>
          </a:p>
          <a:p>
            <a:endParaRPr lang="pt-PT" dirty="0" smtClean="0"/>
          </a:p>
          <a:p>
            <a:r>
              <a:rPr lang="pt-PT" dirty="0" smtClean="0"/>
              <a:t>Não tem delegate associado (fonte de conclusão)</a:t>
            </a:r>
          </a:p>
          <a:p>
            <a:endParaRPr lang="pt-PT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9715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pt-PT" dirty="0" smtClean="0"/>
              <a:t>public </a:t>
            </a:r>
            <a:r>
              <a:rPr lang="pt-PT" dirty="0"/>
              <a:t>static Task MyUnwrap(this </a:t>
            </a:r>
            <a:r>
              <a:rPr lang="pt-PT" dirty="0" smtClean="0"/>
              <a:t>Task&lt;Task&gt; t);</a:t>
            </a:r>
          </a:p>
          <a:p>
            <a:pPr marL="514350" indent="-514350">
              <a:buAutoNum type="arabicParenR"/>
            </a:pPr>
            <a:endParaRPr lang="pt-PT" dirty="0"/>
          </a:p>
          <a:p>
            <a:pPr marL="514350" indent="-514350">
              <a:buAutoNum type="arabicParenR"/>
            </a:pPr>
            <a:r>
              <a:rPr lang="en-US" dirty="0"/>
              <a:t>public static </a:t>
            </a:r>
            <a:r>
              <a:rPr lang="en-US" dirty="0" smtClean="0"/>
              <a:t>T </a:t>
            </a:r>
            <a:r>
              <a:rPr lang="en-US" dirty="0" err="1" smtClean="0"/>
              <a:t>SpeculativeInvoke</a:t>
            </a:r>
            <a:r>
              <a:rPr lang="en-US" dirty="0" smtClean="0"/>
              <a:t>&lt;T&gt;(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params</a:t>
            </a:r>
            <a:r>
              <a:rPr lang="en-US" sz="3200" dirty="0" smtClean="0"/>
              <a:t>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&lt;T, </a:t>
            </a:r>
            <a:r>
              <a:rPr lang="en-US" sz="3200" dirty="0" err="1" smtClean="0"/>
              <a:t>CancellationToken</a:t>
            </a:r>
            <a:r>
              <a:rPr lang="en-US" sz="3200" dirty="0" smtClean="0"/>
              <a:t>&gt;[] </a:t>
            </a:r>
            <a:r>
              <a:rPr lang="en-US" sz="3200" dirty="0" err="1" smtClean="0"/>
              <a:t>funcs</a:t>
            </a:r>
            <a:r>
              <a:rPr lang="en-US" sz="3200" dirty="0" smtClean="0"/>
              <a:t>);</a:t>
            </a:r>
            <a:endParaRPr lang="pt-PT" dirty="0"/>
          </a:p>
          <a:p>
            <a:pPr marL="40005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3)  </a:t>
            </a: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ParallelFor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inclusiveFrom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exclusiveTo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Action&lt;</a:t>
            </a:r>
            <a:r>
              <a:rPr lang="en-US" dirty="0" err="1" smtClean="0"/>
              <a:t>int</a:t>
            </a:r>
            <a:r>
              <a:rPr lang="en-US" dirty="0"/>
              <a:t>&gt; body);</a:t>
            </a:r>
            <a:endParaRPr lang="pt-PT" dirty="0" smtClean="0"/>
          </a:p>
          <a:p>
            <a:pPr marL="514350" indent="-514350">
              <a:buFont typeface="+mj-lt"/>
              <a:buAutoNum type="arabicPeriod" startAt="2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8147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77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3528" y="188640"/>
            <a:ext cx="8568952" cy="6480720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3528" y="2276872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3528" y="3645024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3528" y="3983578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36450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throw new Exception();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8028" y="410668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r</a:t>
            </a:r>
            <a:r>
              <a:rPr lang="en-US" sz="1600" b="1" dirty="0" smtClean="0">
                <a:solidFill>
                  <a:schemeClr val="lt1"/>
                </a:solidFill>
              </a:rPr>
              <a:t>eturn x;</a:t>
            </a:r>
            <a:endParaRPr lang="en-US" sz="1600" b="1" dirty="0">
              <a:solidFill>
                <a:schemeClr val="l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23528" y="4509120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3528" y="6309320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2129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lt1"/>
                </a:solidFill>
              </a:rPr>
              <a:t>}</a:t>
            </a:r>
            <a:endParaRPr lang="en-US" sz="1600" b="1" dirty="0">
              <a:solidFill>
                <a:schemeClr val="lt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851920" y="188640"/>
            <a:ext cx="0" cy="6480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6141" y="260648"/>
            <a:ext cx="2780248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 err="1"/>
              <a:t>async</a:t>
            </a:r>
            <a:r>
              <a:rPr lang="en-US" sz="1600" b="1" dirty="0"/>
              <a:t> Task&lt;string&gt; Foo(</a:t>
            </a:r>
            <a:r>
              <a:rPr lang="en-US" sz="1600" b="1" dirty="0" err="1"/>
              <a:t>int</a:t>
            </a:r>
            <a:r>
              <a:rPr lang="en-US" sz="1600" b="1" dirty="0"/>
              <a:t> x)  {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8028" y="2798638"/>
            <a:ext cx="1466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lt1"/>
                </a:solidFill>
              </a:rPr>
              <a:t>var</a:t>
            </a:r>
            <a:r>
              <a:rPr lang="en-US" sz="1600" b="1" dirty="0">
                <a:solidFill>
                  <a:schemeClr val="lt1"/>
                </a:solidFill>
              </a:rPr>
              <a:t> x = await e;</a:t>
            </a:r>
            <a:endParaRPr lang="pt-PT" sz="1600" dirty="0"/>
          </a:p>
        </p:txBody>
      </p:sp>
      <p:sp>
        <p:nvSpPr>
          <p:cNvPr id="27" name="Rectangle 26"/>
          <p:cNvSpPr/>
          <p:nvPr/>
        </p:nvSpPr>
        <p:spPr>
          <a:xfrm>
            <a:off x="3995936" y="272818"/>
            <a:ext cx="2259145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/>
              <a:t>Task&lt;string&gt; Foo(</a:t>
            </a:r>
            <a:r>
              <a:rPr lang="en-US" sz="1600" b="1" dirty="0" err="1"/>
              <a:t>int</a:t>
            </a:r>
            <a:r>
              <a:rPr lang="en-US" sz="1600" b="1" dirty="0"/>
              <a:t> x)  {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14395" y="560335"/>
            <a:ext cx="4949485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/>
              <a:t>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$builder = </a:t>
            </a:r>
            <a:r>
              <a:rPr lang="en-US" sz="1600" b="1" dirty="0" err="1"/>
              <a:t>AsyncMethodBuilder</a:t>
            </a:r>
            <a:r>
              <a:rPr lang="en-US" sz="1600" b="1" dirty="0"/>
              <a:t>&lt;string</a:t>
            </a:r>
            <a:r>
              <a:rPr lang="en-US" sz="1600" b="1" dirty="0" smtClean="0"/>
              <a:t>&gt;.Create</a:t>
            </a:r>
            <a:r>
              <a:rPr lang="en-US" sz="1600" b="1" dirty="0"/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/>
              <a:t>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$state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err="1" smtClean="0">
                <a:solidFill>
                  <a:schemeClr val="lt1"/>
                </a:solidFill>
              </a:rPr>
              <a:t>TaskAwaiter</a:t>
            </a:r>
            <a:r>
              <a:rPr lang="en-US" sz="1600" b="1" dirty="0" smtClean="0">
                <a:solidFill>
                  <a:schemeClr val="lt1"/>
                </a:solidFill>
              </a:rPr>
              <a:t>&lt;string</a:t>
            </a:r>
            <a:r>
              <a:rPr lang="en-US" sz="1600" b="1" dirty="0">
                <a:solidFill>
                  <a:schemeClr val="lt1"/>
                </a:solidFill>
              </a:rPr>
              <a:t>&gt; $a1;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smtClean="0">
                <a:solidFill>
                  <a:schemeClr val="lt1"/>
                </a:solidFill>
              </a:rPr>
              <a:t>Action </a:t>
            </a:r>
            <a:r>
              <a:rPr lang="en-US" sz="1600" b="1" dirty="0">
                <a:solidFill>
                  <a:schemeClr val="lt1"/>
                </a:solidFill>
              </a:rPr>
              <a:t>$resume = null; $resume = delegate  {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smtClean="0">
                <a:solidFill>
                  <a:schemeClr val="lt1"/>
                </a:solidFill>
              </a:rPr>
              <a:t>   try </a:t>
            </a:r>
            <a:r>
              <a:rPr lang="en-US" sz="1600" b="1" dirty="0">
                <a:solidFill>
                  <a:schemeClr val="lt1"/>
                </a:solidFill>
              </a:rPr>
              <a:t>{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... </a:t>
            </a:r>
            <a:r>
              <a:rPr lang="en-US" sz="1600" b="1" dirty="0" err="1">
                <a:solidFill>
                  <a:schemeClr val="lt1"/>
                </a:solidFill>
              </a:rPr>
              <a:t>tabela</a:t>
            </a:r>
            <a:r>
              <a:rPr lang="en-US" sz="1600" b="1" dirty="0">
                <a:solidFill>
                  <a:schemeClr val="lt1"/>
                </a:solidFill>
              </a:rPr>
              <a:t> de </a:t>
            </a:r>
            <a:r>
              <a:rPr lang="en-US" sz="1600" b="1" dirty="0" err="1">
                <a:solidFill>
                  <a:schemeClr val="lt1"/>
                </a:solidFill>
              </a:rPr>
              <a:t>saltos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baseada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em</a:t>
            </a:r>
            <a:r>
              <a:rPr lang="en-US" sz="1600" b="1" dirty="0">
                <a:solidFill>
                  <a:schemeClr val="lt1"/>
                </a:solidFill>
              </a:rPr>
              <a:t> $state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95936" y="2290807"/>
            <a:ext cx="50405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smtClean="0">
                <a:solidFill>
                  <a:schemeClr val="lt1"/>
                </a:solidFill>
              </a:rPr>
              <a:t>           $</a:t>
            </a:r>
            <a:r>
              <a:rPr lang="en-US" sz="1600" b="1" dirty="0">
                <a:solidFill>
                  <a:schemeClr val="lt1"/>
                </a:solidFill>
              </a:rPr>
              <a:t>a1 = (e).</a:t>
            </a:r>
            <a:r>
              <a:rPr lang="en-US" sz="1600" b="1" dirty="0" err="1">
                <a:solidFill>
                  <a:schemeClr val="lt1"/>
                </a:solidFill>
              </a:rPr>
              <a:t>GetAwaiter</a:t>
            </a:r>
            <a:r>
              <a:rPr lang="en-US" sz="1600" b="1" dirty="0">
                <a:solidFill>
                  <a:schemeClr val="lt1"/>
                </a:solidFill>
              </a:rPr>
              <a:t>();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          $state=1;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if ($a1.BeginAwait($resume)) return;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JUMP_LABEL_1: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</a:t>
            </a:r>
            <a:r>
              <a:rPr lang="en-US" sz="1600" b="1" dirty="0" err="1">
                <a:solidFill>
                  <a:schemeClr val="lt1"/>
                </a:solidFill>
              </a:rPr>
              <a:t>var</a:t>
            </a:r>
            <a:r>
              <a:rPr lang="en-US" sz="1600" b="1" dirty="0">
                <a:solidFill>
                  <a:schemeClr val="lt1"/>
                </a:solidFill>
              </a:rPr>
              <a:t> x = $a1.EndAwait();</a:t>
            </a:r>
            <a:endParaRPr lang="pt-PT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3521" y="36450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throw new Exception();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99992" y="398357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$</a:t>
            </a:r>
            <a:r>
              <a:rPr lang="en-US" sz="1600" b="1" dirty="0" err="1">
                <a:solidFill>
                  <a:schemeClr val="lt1"/>
                </a:solidFill>
              </a:rPr>
              <a:t>builder.SetResult</a:t>
            </a:r>
            <a:r>
              <a:rPr lang="en-US" sz="1600" b="1" dirty="0">
                <a:solidFill>
                  <a:schemeClr val="lt1"/>
                </a:solidFill>
              </a:rPr>
              <a:t>(x);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</a:t>
            </a:r>
            <a:r>
              <a:rPr lang="en-US" sz="1600" b="1" dirty="0" smtClean="0">
                <a:solidFill>
                  <a:schemeClr val="lt1"/>
                </a:solidFill>
              </a:rPr>
              <a:t>return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dirty="0"/>
          </a:p>
        </p:txBody>
      </p:sp>
      <p:sp>
        <p:nvSpPr>
          <p:cNvPr id="34" name="Rectangle 33"/>
          <p:cNvSpPr/>
          <p:nvPr/>
        </p:nvSpPr>
        <p:spPr>
          <a:xfrm>
            <a:off x="4211960" y="4524201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smtClean="0">
                <a:solidFill>
                  <a:schemeClr val="lt1"/>
                </a:solidFill>
              </a:rPr>
              <a:t>  }  catch </a:t>
            </a:r>
            <a:r>
              <a:rPr lang="en-US" sz="1600" b="1" dirty="0">
                <a:solidFill>
                  <a:schemeClr val="lt1"/>
                </a:solidFill>
              </a:rPr>
              <a:t>(Exception $ex)  {   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</a:t>
            </a:r>
            <a:r>
              <a:rPr lang="en-US" sz="1600" b="1" dirty="0" smtClean="0">
                <a:solidFill>
                  <a:schemeClr val="lt1"/>
                </a:solidFill>
              </a:rPr>
              <a:t>  $</a:t>
            </a:r>
            <a:r>
              <a:rPr lang="en-US" sz="1600" b="1" dirty="0" err="1">
                <a:solidFill>
                  <a:schemeClr val="lt1"/>
                </a:solidFill>
              </a:rPr>
              <a:t>builder.SetException</a:t>
            </a:r>
            <a:r>
              <a:rPr lang="en-US" sz="1600" b="1" dirty="0">
                <a:solidFill>
                  <a:schemeClr val="lt1"/>
                </a:solidFill>
              </a:rPr>
              <a:t>($ex);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</a:t>
            </a:r>
            <a:r>
              <a:rPr lang="en-US" sz="1600" b="1" dirty="0" smtClean="0">
                <a:solidFill>
                  <a:schemeClr val="lt1"/>
                </a:solidFill>
              </a:rPr>
              <a:t>  return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</a:t>
            </a:r>
            <a:r>
              <a:rPr lang="en-US" sz="1600" b="1" dirty="0" smtClean="0">
                <a:solidFill>
                  <a:schemeClr val="lt1"/>
                </a:solidFill>
              </a:rPr>
              <a:t>  }</a:t>
            </a:r>
            <a:endParaRPr lang="pt-PT" sz="1600" b="1" dirty="0" smtClean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};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$</a:t>
            </a:r>
            <a:r>
              <a:rPr lang="en-US" sz="1600" b="1" dirty="0">
                <a:solidFill>
                  <a:schemeClr val="lt1"/>
                </a:solidFill>
              </a:rPr>
              <a:t>resume();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return </a:t>
            </a:r>
            <a:r>
              <a:rPr lang="en-US" sz="1600" b="1" dirty="0">
                <a:solidFill>
                  <a:schemeClr val="lt1"/>
                </a:solidFill>
              </a:rPr>
              <a:t>$</a:t>
            </a:r>
            <a:r>
              <a:rPr lang="en-US" sz="1600" b="1" dirty="0" err="1">
                <a:solidFill>
                  <a:schemeClr val="lt1"/>
                </a:solidFill>
              </a:rPr>
              <a:t>builder.Task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6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lt1"/>
                </a:solidFill>
              </a:rPr>
              <a:t>}</a:t>
            </a:r>
            <a:endParaRPr lang="en-US" sz="1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9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  <p:bldP spid="28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Exercícios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public</a:t>
            </a:r>
            <a:r>
              <a:rPr lang="en-US" sz="2400" dirty="0"/>
              <a:t> </a:t>
            </a:r>
            <a:r>
              <a:rPr lang="en-US" sz="2400" dirty="0"/>
              <a:t>static</a:t>
            </a:r>
            <a:r>
              <a:rPr lang="en-US" sz="2400" dirty="0"/>
              <a:t> </a:t>
            </a:r>
            <a:r>
              <a:rPr lang="en-US" sz="2400" dirty="0" err="1"/>
              <a:t>async</a:t>
            </a:r>
            <a:r>
              <a:rPr lang="en-US" sz="2400" dirty="0"/>
              <a:t> Task </a:t>
            </a:r>
            <a:r>
              <a:rPr lang="en-US" sz="2400" dirty="0" err="1" smtClean="0"/>
              <a:t>CopyToAsync</a:t>
            </a:r>
            <a:r>
              <a:rPr lang="en-US" sz="2400" dirty="0" smtClean="0"/>
              <a:t>(this</a:t>
            </a:r>
            <a:r>
              <a:rPr lang="en-US" sz="2400" dirty="0"/>
              <a:t> </a:t>
            </a:r>
            <a:r>
              <a:rPr lang="en-US" sz="2400" dirty="0" smtClean="0"/>
              <a:t>Stream</a:t>
            </a:r>
            <a:r>
              <a:rPr lang="en-US" sz="2400" dirty="0"/>
              <a:t> source,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        Stream</a:t>
            </a:r>
            <a:r>
              <a:rPr lang="en-US" sz="2400" dirty="0"/>
              <a:t> destination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public static Task&lt;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ReadAsync</a:t>
            </a:r>
            <a:r>
              <a:rPr lang="en-US" sz="2400" dirty="0" smtClean="0"/>
              <a:t>(this Stream source,</a:t>
            </a:r>
          </a:p>
          <a:p>
            <a:pPr marL="400050" lvl="1" indent="0">
              <a:buNone/>
            </a:pPr>
            <a:r>
              <a:rPr lang="en-US" sz="2400" dirty="0" smtClean="0"/>
              <a:t>					  byte[] buffer,</a:t>
            </a:r>
          </a:p>
          <a:p>
            <a:pPr marL="400050" lvl="1" indent="0">
              <a:buNone/>
            </a:pPr>
            <a:r>
              <a:rPr lang="en-US" sz="2400" dirty="0" smtClean="0"/>
              <a:t>					  </a:t>
            </a:r>
            <a:r>
              <a:rPr lang="en-US" sz="2400" dirty="0" err="1" smtClean="0"/>
              <a:t>int</a:t>
            </a:r>
            <a:r>
              <a:rPr lang="en-US" sz="2400" dirty="0" smtClean="0"/>
              <a:t> offset,</a:t>
            </a:r>
          </a:p>
          <a:p>
            <a:pPr marL="0" indent="0">
              <a:buNone/>
            </a:pPr>
            <a:r>
              <a:rPr lang="en-US" sz="2400" dirty="0" smtClean="0"/>
              <a:t>					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public static Task </a:t>
            </a:r>
            <a:r>
              <a:rPr lang="en-US" sz="2400" dirty="0" err="1" smtClean="0"/>
              <a:t>WriteAsync</a:t>
            </a:r>
            <a:r>
              <a:rPr lang="en-US" sz="2400" dirty="0" smtClean="0"/>
              <a:t>(this Stream destination,</a:t>
            </a:r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/>
              <a:t> </a:t>
            </a:r>
            <a:r>
              <a:rPr lang="en-US" sz="2400" dirty="0" smtClean="0"/>
              <a:t>      byte[] buffer,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offset,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count);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2482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pt-PT" dirty="0" smtClean="0"/>
              <a:t>Parallel 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Esquemas de Partição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Estático</a:t>
            </a:r>
          </a:p>
          <a:p>
            <a:pPr lvl="1"/>
            <a:r>
              <a:rPr lang="pt-PT" dirty="0" smtClean="0"/>
              <a:t>Range partitioning</a:t>
            </a:r>
          </a:p>
          <a:p>
            <a:pPr lvl="1"/>
            <a:r>
              <a:rPr lang="pt-PT" dirty="0" smtClean="0"/>
              <a:t>Adequado quando a quantidade de trabalho a realizar é uniforme </a:t>
            </a:r>
            <a:r>
              <a:rPr lang="pt-PT" sz="1800" dirty="0" smtClean="0"/>
              <a:t>(improvável mesmo em ambiente controlado: 				estamos em modo utilizador)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Dinâmico</a:t>
            </a:r>
          </a:p>
          <a:p>
            <a:pPr lvl="1"/>
            <a:r>
              <a:rPr lang="pt-PT" dirty="0" smtClean="0"/>
              <a:t>Balanceamento óptimo</a:t>
            </a:r>
          </a:p>
          <a:p>
            <a:pPr lvl="1"/>
            <a:r>
              <a:rPr lang="pt-PT" dirty="0" smtClean="0"/>
              <a:t>Overhead de sincronização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TPL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18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Balanceamento de Trabalho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2000240"/>
            <a:ext cx="7143800" cy="214314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5" name="Minus 4"/>
          <p:cNvSpPr/>
          <p:nvPr/>
        </p:nvSpPr>
        <p:spPr>
          <a:xfrm>
            <a:off x="1785918" y="2786058"/>
            <a:ext cx="5500726" cy="500066"/>
          </a:xfrm>
          <a:prstGeom prst="mathMinus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57488" y="3357562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Menos </a:t>
            </a:r>
          </a:p>
          <a:p>
            <a:pPr algn="ctr"/>
            <a:r>
              <a:rPr lang="pt-PT" dirty="0" smtClean="0"/>
              <a:t>sincronização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flipH="1">
            <a:off x="2500298" y="3143248"/>
            <a:ext cx="2071702" cy="21431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4" name="Striped Right Arrow 13"/>
          <p:cNvSpPr/>
          <p:nvPr/>
        </p:nvSpPr>
        <p:spPr>
          <a:xfrm>
            <a:off x="4572000" y="3143248"/>
            <a:ext cx="2000264" cy="21431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857752" y="3357562"/>
            <a:ext cx="150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Trabalho mais</a:t>
            </a:r>
          </a:p>
          <a:p>
            <a:pPr algn="ctr"/>
            <a:r>
              <a:rPr lang="pt-PT" dirty="0" smtClean="0"/>
              <a:t>balanceado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1171592" y="2757443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Totalmente</a:t>
            </a:r>
          </a:p>
          <a:p>
            <a:pPr algn="ctr"/>
            <a:r>
              <a:rPr lang="pt-PT" dirty="0" smtClean="0"/>
              <a:t>Estático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6458002" y="2686006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Totalmente</a:t>
            </a:r>
          </a:p>
          <a:p>
            <a:pPr algn="ctr"/>
            <a:r>
              <a:rPr lang="pt-PT" dirty="0" smtClean="0"/>
              <a:t>Dinâmico</a:t>
            </a:r>
            <a:endParaRPr lang="en-US" dirty="0"/>
          </a:p>
        </p:txBody>
      </p:sp>
      <p:sp>
        <p:nvSpPr>
          <p:cNvPr id="18" name="Minus 17"/>
          <p:cNvSpPr/>
          <p:nvPr/>
        </p:nvSpPr>
        <p:spPr>
          <a:xfrm>
            <a:off x="3357554" y="2786058"/>
            <a:ext cx="571504" cy="500066"/>
          </a:xfrm>
          <a:prstGeom prst="mathMinus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Na TPL (classe Parallel)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Replicable Tasks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Esquema de partição misto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ParallelFor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ParallelLoopState</a:t>
            </a:r>
            <a:endParaRPr lang="en-US" dirty="0" smtClean="0"/>
          </a:p>
          <a:p>
            <a:pPr lvl="1"/>
            <a:r>
              <a:rPr lang="pt-PT" dirty="0" smtClean="0"/>
              <a:t>Stop() / bool IsStopped { get; } </a:t>
            </a:r>
          </a:p>
          <a:p>
            <a:pPr lvl="2"/>
            <a:r>
              <a:rPr lang="pt-PT" dirty="0" smtClean="0"/>
              <a:t>Indica que não devem ser executadas mais iterações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Break() / int? LowestBreakIteration { get; }</a:t>
            </a:r>
          </a:p>
          <a:p>
            <a:pPr lvl="2"/>
            <a:r>
              <a:rPr lang="pt-PT" dirty="0" smtClean="0"/>
              <a:t>Indica que não devem ser executadas mais iterações após aquela onde foi chamado Break().</a:t>
            </a:r>
          </a:p>
          <a:p>
            <a:pPr lvl="2"/>
            <a:r>
              <a:rPr lang="pt-PT" dirty="0" smtClean="0"/>
              <a:t>Usado em cenários onde a ordem importa.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ParallelLoopResult</a:t>
            </a:r>
            <a:endParaRPr lang="en-US" dirty="0" smtClean="0"/>
          </a:p>
          <a:p>
            <a:pPr lvl="1"/>
            <a:r>
              <a:rPr lang="pt-PT" dirty="0" smtClean="0"/>
              <a:t>bool IsCompleted { get; }</a:t>
            </a:r>
          </a:p>
          <a:p>
            <a:pPr lvl="1"/>
            <a:r>
              <a:rPr lang="pt-PT" dirty="0" smtClean="0"/>
              <a:t>int? LowestBreakIteration { get;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pt-PT" dirty="0" smtClean="0"/>
              <a:t>PLINQ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14414" y="2928934"/>
            <a:ext cx="7143800" cy="3714776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571636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Simples</a:t>
            </a:r>
          </a:p>
          <a:p>
            <a:r>
              <a:rPr lang="pt-PT" dirty="0" smtClean="0"/>
              <a:t>Esquema de partição estático  (range partitioning)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1073" y="3234772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29497" y="3248543"/>
            <a:ext cx="1066800" cy="856695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102521" y="3370780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860" y="286544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input: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5460" y="286544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8273" y="3468670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661073" y="370574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661073" y="417671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661073" y="464768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661073" y="560209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661073" y="607306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661073" y="511865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029497" y="4176714"/>
            <a:ext cx="1066800" cy="843321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102521" y="429895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029497" y="5615863"/>
            <a:ext cx="1066800" cy="928171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102521" y="573810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19861" y="38766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18273" y="4410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8273" y="4791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18273" y="5810610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18273" y="6315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6010260" y="324854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010260" y="371951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10260" y="419048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010260" y="466145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10260" y="561586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010260" y="608683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10260" y="5132427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00624" y="347025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02212" y="38782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624" y="4411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0624" y="4792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00624" y="581219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0624" y="6316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928662" y="2786058"/>
            <a:ext cx="7358114" cy="392909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de Sequências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57909" y="2928934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57909" y="4172407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57910" y="5664243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4709" y="3355971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3530933" y="305117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534110" y="4294644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534110" y="5786480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11" name="Elbow Connector 61"/>
          <p:cNvCxnSpPr>
            <a:endCxn id="4" idx="1"/>
          </p:cNvCxnSpPr>
          <p:nvPr/>
        </p:nvCxnSpPr>
        <p:spPr>
          <a:xfrm rot="5400000" flipH="1" flipV="1">
            <a:off x="2699069" y="3872933"/>
            <a:ext cx="1245638" cy="27204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/>
          <p:cNvCxnSpPr>
            <a:endCxn id="6" idx="1"/>
          </p:cNvCxnSpPr>
          <p:nvPr/>
        </p:nvCxnSpPr>
        <p:spPr>
          <a:xfrm rot="16200000" flipH="1">
            <a:off x="2576261" y="5239793"/>
            <a:ext cx="1491259" cy="27204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24709" y="4600732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5090868" y="4294644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24710" y="6091280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090869" y="5785192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30933" y="5110245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5090869" y="3051471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1</a:t>
            </a:r>
          </a:p>
        </p:txBody>
      </p:sp>
      <p:cxnSp>
        <p:nvCxnSpPr>
          <p:cNvPr id="19" name="Elbow Connector 61"/>
          <p:cNvCxnSpPr>
            <a:stCxn id="29" idx="1"/>
          </p:cNvCxnSpPr>
          <p:nvPr/>
        </p:nvCxnSpPr>
        <p:spPr>
          <a:xfrm rot="10800000" flipV="1">
            <a:off x="6796244" y="4607260"/>
            <a:ext cx="58084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1"/>
          <p:cNvCxnSpPr/>
          <p:nvPr/>
        </p:nvCxnSpPr>
        <p:spPr>
          <a:xfrm rot="16200000" flipV="1">
            <a:off x="5858745" y="3661948"/>
            <a:ext cx="1274519" cy="600472"/>
          </a:xfrm>
          <a:prstGeom prst="bentConnector3">
            <a:avLst>
              <a:gd name="adj1" fmla="val 100643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1"/>
          <p:cNvCxnSpPr/>
          <p:nvPr/>
        </p:nvCxnSpPr>
        <p:spPr>
          <a:xfrm rot="5400000">
            <a:off x="5750085" y="5045126"/>
            <a:ext cx="1491836" cy="600470"/>
          </a:xfrm>
          <a:prstGeom prst="bentConnector3">
            <a:avLst>
              <a:gd name="adj1" fmla="val 100477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61"/>
          <p:cNvCxnSpPr/>
          <p:nvPr/>
        </p:nvCxnSpPr>
        <p:spPr>
          <a:xfrm flipV="1">
            <a:off x="6195772" y="4607258"/>
            <a:ext cx="60047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1357290" y="3140631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Input Enumerator</a:t>
            </a:r>
          </a:p>
        </p:txBody>
      </p:sp>
      <p:cxnSp>
        <p:nvCxnSpPr>
          <p:cNvPr id="24" name="Straight Arrow Connector 23"/>
          <p:cNvCxnSpPr>
            <a:stCxn id="25" idx="0"/>
            <a:endCxn id="23" idx="2"/>
          </p:cNvCxnSpPr>
          <p:nvPr/>
        </p:nvCxnSpPr>
        <p:spPr>
          <a:xfrm rot="5400000" flipH="1" flipV="1">
            <a:off x="1757854" y="3961431"/>
            <a:ext cx="574800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1645314" y="4248831"/>
            <a:ext cx="799879" cy="730829"/>
          </a:xfrm>
          <a:prstGeom prst="ellipse">
            <a:avLst/>
          </a:prstGeom>
          <a:gradFill>
            <a:gsLst>
              <a:gs pos="0">
                <a:srgbClr val="8C1010"/>
              </a:gs>
              <a:gs pos="100000">
                <a:srgbClr val="FF5B5B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Lock</a:t>
            </a:r>
          </a:p>
        </p:txBody>
      </p:sp>
      <p:cxnSp>
        <p:nvCxnSpPr>
          <p:cNvPr id="26" name="Elbow Connector 61"/>
          <p:cNvCxnSpPr/>
          <p:nvPr/>
        </p:nvCxnSpPr>
        <p:spPr>
          <a:xfrm>
            <a:off x="2445193" y="4612658"/>
            <a:ext cx="101271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72290" y="351770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77090" y="390080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377090" y="437177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377090" y="484274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77090" y="5313717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377090" y="5784688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1500198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Esquema de partição dinâmico</a:t>
            </a:r>
          </a:p>
          <a:p>
            <a:r>
              <a:rPr lang="pt-PT" sz="2800" dirty="0" smtClean="0"/>
              <a:t>O número de elementos lidos aumenta gradualmente (chunk partitioning)</a:t>
            </a:r>
          </a:p>
          <a:p>
            <a:r>
              <a:rPr lang="pt-PT" sz="2800" dirty="0" smtClean="0"/>
              <a:t>x.AsParallel().AsOrdered()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 animBg="1"/>
      <p:bldP spid="16" grpId="0" animBg="1"/>
      <p:bldP spid="17" grpId="0"/>
      <p:bldP spid="17" grpId="1"/>
      <p:bldP spid="18" grpId="0" animBg="1"/>
      <p:bldP spid="23" grpId="0" animBg="1"/>
      <p:bldP spid="23" grpId="1" animBg="1"/>
      <p:bldP spid="25" grpId="0" animBg="1"/>
      <p:bldP spid="25" grpId="1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Diferido</a:t>
            </a:r>
            <a:endParaRPr lang="en-US" dirty="0"/>
          </a:p>
        </p:txBody>
      </p:sp>
      <p:cxnSp>
        <p:nvCxnSpPr>
          <p:cNvPr id="4" name="Elbow Connector 3"/>
          <p:cNvCxnSpPr>
            <a:endCxn id="24" idx="1"/>
          </p:cNvCxnSpPr>
          <p:nvPr/>
        </p:nvCxnSpPr>
        <p:spPr>
          <a:xfrm>
            <a:off x="7010402" y="2355839"/>
            <a:ext cx="531234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3692524" y="1928802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692524" y="3172275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694112" y="4844098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9196" y="3364938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Input Enumerator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9324" y="2355839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3765548" y="2051039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68725" y="3294512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70312" y="4966335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635124" y="3630050"/>
            <a:ext cx="533622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2168746" y="3270989"/>
            <a:ext cx="799879" cy="730829"/>
          </a:xfrm>
          <a:prstGeom prst="ellipse">
            <a:avLst/>
          </a:prstGeom>
          <a:gradFill>
            <a:gsLst>
              <a:gs pos="0">
                <a:srgbClr val="8C1010"/>
              </a:gs>
              <a:gs pos="100000">
                <a:srgbClr val="FF5B5B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Lock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325483" y="2049751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1</a:t>
            </a:r>
          </a:p>
        </p:txBody>
      </p:sp>
      <p:cxnSp>
        <p:nvCxnSpPr>
          <p:cNvPr id="16" name="Elbow Connector 61"/>
          <p:cNvCxnSpPr>
            <a:endCxn id="5" idx="1"/>
          </p:cNvCxnSpPr>
          <p:nvPr/>
        </p:nvCxnSpPr>
        <p:spPr>
          <a:xfrm rot="5400000" flipH="1" flipV="1">
            <a:off x="2933684" y="2872801"/>
            <a:ext cx="1245638" cy="27204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61"/>
          <p:cNvCxnSpPr>
            <a:endCxn id="7" idx="1"/>
          </p:cNvCxnSpPr>
          <p:nvPr/>
        </p:nvCxnSpPr>
        <p:spPr>
          <a:xfrm rot="16200000" flipH="1">
            <a:off x="2723262" y="4330448"/>
            <a:ext cx="1668072" cy="273628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61"/>
          <p:cNvCxnSpPr/>
          <p:nvPr/>
        </p:nvCxnSpPr>
        <p:spPr>
          <a:xfrm>
            <a:off x="2968625" y="3631638"/>
            <a:ext cx="72389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9324" y="3600600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5325483" y="3294512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60912" y="5271135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5327071" y="4965047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N</a:t>
            </a:r>
          </a:p>
        </p:txBody>
      </p:sp>
      <p:cxnSp>
        <p:nvCxnSpPr>
          <p:cNvPr id="23" name="Elbow Connector 22"/>
          <p:cNvCxnSpPr>
            <a:stCxn id="15" idx="6"/>
            <a:endCxn id="22" idx="6"/>
          </p:cNvCxnSpPr>
          <p:nvPr/>
        </p:nvCxnSpPr>
        <p:spPr>
          <a:xfrm>
            <a:off x="6430382" y="2355839"/>
            <a:ext cx="1588" cy="2915296"/>
          </a:xfrm>
          <a:prstGeom prst="bentConnector3">
            <a:avLst>
              <a:gd name="adj1" fmla="val 36088676"/>
            </a:avLst>
          </a:prstGeom>
          <a:ln w="381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541636" y="2089139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Output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Enumerator</a:t>
            </a:r>
          </a:p>
        </p:txBody>
      </p:sp>
      <p:cxnSp>
        <p:nvCxnSpPr>
          <p:cNvPr id="25" name="Elbow Connector 24"/>
          <p:cNvCxnSpPr>
            <a:stCxn id="20" idx="6"/>
          </p:cNvCxnSpPr>
          <p:nvPr/>
        </p:nvCxnSpPr>
        <p:spPr>
          <a:xfrm>
            <a:off x="6430382" y="3600600"/>
            <a:ext cx="58002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 bwMode="auto">
          <a:xfrm>
            <a:off x="7715272" y="5131875"/>
            <a:ext cx="1066800" cy="1011769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Main Thread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793637" y="5248973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foreach</a:t>
            </a:r>
            <a:endParaRPr lang="en-US" sz="1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65548" y="4312639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858000" y="2230457"/>
            <a:ext cx="508143" cy="250764"/>
          </a:xfrm>
          <a:prstGeom prst="rect">
            <a:avLst/>
          </a:prstGeom>
          <a:solidFill>
            <a:srgbClr val="59504B"/>
          </a:solidFill>
          <a:ln w="19050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Poll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858148" y="4417495"/>
            <a:ext cx="714380" cy="428628"/>
          </a:xfrm>
          <a:prstGeom prst="rect">
            <a:avLst/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Next</a:t>
            </a: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rot="5400000" flipH="1" flipV="1">
            <a:off x="7899687" y="4101842"/>
            <a:ext cx="631305" cy="2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 rot="16200000" flipV="1">
            <a:off x="8072464" y="4988998"/>
            <a:ext cx="285751" cy="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7965307" y="3536155"/>
            <a:ext cx="500064" cy="2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8001818" y="2857496"/>
            <a:ext cx="427834" cy="79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7429520" y="3071810"/>
            <a:ext cx="1571636" cy="71438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Ordering / Filtering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Buffer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7358479" y="3500041"/>
            <a:ext cx="1714512" cy="79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0100" y="404664"/>
            <a:ext cx="7143800" cy="3357586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476102"/>
            <a:ext cx="18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TPL</a:t>
            </a:r>
          </a:p>
        </p:txBody>
      </p:sp>
      <p:sp>
        <p:nvSpPr>
          <p:cNvPr id="6" name="Oval 5"/>
          <p:cNvSpPr/>
          <p:nvPr/>
        </p:nvSpPr>
        <p:spPr>
          <a:xfrm>
            <a:off x="4071934" y="618978"/>
            <a:ext cx="1000132" cy="928694"/>
          </a:xfrm>
          <a:prstGeom prst="ellipse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Task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3357554" y="1690548"/>
            <a:ext cx="1000132" cy="928694"/>
          </a:xfrm>
          <a:prstGeom prst="ellipse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8" name="Oval 7"/>
          <p:cNvSpPr/>
          <p:nvPr/>
        </p:nvSpPr>
        <p:spPr>
          <a:xfrm>
            <a:off x="4786314" y="1690548"/>
            <a:ext cx="1000132" cy="928694"/>
          </a:xfrm>
          <a:prstGeom prst="ellipse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9" name="Left Arrow 8"/>
          <p:cNvSpPr/>
          <p:nvPr/>
        </p:nvSpPr>
        <p:spPr>
          <a:xfrm rot="3175487">
            <a:off x="4776368" y="1484274"/>
            <a:ext cx="328665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0" name="Left Arrow 9"/>
          <p:cNvSpPr/>
          <p:nvPr/>
        </p:nvSpPr>
        <p:spPr>
          <a:xfrm rot="7164742">
            <a:off x="4030125" y="1481779"/>
            <a:ext cx="328665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428728" y="2762118"/>
            <a:ext cx="6215106" cy="785818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  <a:alpha val="3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TaskScheduler</a:t>
            </a:r>
            <a:endParaRPr lang="pt-PT" dirty="0"/>
          </a:p>
        </p:txBody>
      </p:sp>
      <p:sp>
        <p:nvSpPr>
          <p:cNvPr id="12" name="Left Arrow 11"/>
          <p:cNvSpPr/>
          <p:nvPr/>
        </p:nvSpPr>
        <p:spPr>
          <a:xfrm rot="10800000">
            <a:off x="4357685" y="2047738"/>
            <a:ext cx="428628" cy="21431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3" name="Left Arrow 12"/>
          <p:cNvSpPr/>
          <p:nvPr/>
        </p:nvSpPr>
        <p:spPr>
          <a:xfrm rot="10800000">
            <a:off x="5080595" y="953306"/>
            <a:ext cx="705851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4" name="Oval 13"/>
          <p:cNvSpPr/>
          <p:nvPr/>
        </p:nvSpPr>
        <p:spPr>
          <a:xfrm>
            <a:off x="5786446" y="618978"/>
            <a:ext cx="1000132" cy="928694"/>
          </a:xfrm>
          <a:prstGeom prst="ellipse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2" name="Rectangle 1"/>
          <p:cNvSpPr/>
          <p:nvPr/>
        </p:nvSpPr>
        <p:spPr>
          <a:xfrm>
            <a:off x="1000100" y="3933056"/>
            <a:ext cx="73163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PT" sz="2000" dirty="0"/>
              <a:t>var parent = new Task(() =&gt; </a:t>
            </a:r>
          </a:p>
          <a:p>
            <a:pPr>
              <a:buNone/>
            </a:pPr>
            <a:r>
              <a:rPr lang="pt-PT" sz="2000" dirty="0"/>
              <a:t>{	      </a:t>
            </a:r>
          </a:p>
          <a:p>
            <a:pPr>
              <a:buNone/>
            </a:pPr>
            <a:r>
              <a:rPr lang="pt-PT" sz="2000" dirty="0" smtClean="0"/>
              <a:t>    Task.Factory.StartNew</a:t>
            </a:r>
            <a:r>
              <a:rPr lang="pt-PT" sz="2000" dirty="0"/>
              <a:t>(() =&gt; { ... })</a:t>
            </a:r>
          </a:p>
          <a:p>
            <a:pPr>
              <a:buNone/>
            </a:pPr>
            <a:r>
              <a:rPr lang="pt-PT" sz="2000" dirty="0"/>
              <a:t>	   </a:t>
            </a:r>
            <a:r>
              <a:rPr lang="pt-PT" sz="2000" dirty="0" smtClean="0"/>
              <a:t>     .</a:t>
            </a:r>
            <a:r>
              <a:rPr lang="pt-PT" sz="2000" dirty="0"/>
              <a:t>ContinueWith(</a:t>
            </a:r>
          </a:p>
          <a:p>
            <a:pPr>
              <a:buNone/>
            </a:pPr>
            <a:r>
              <a:rPr lang="pt-PT" sz="2000" dirty="0"/>
              <a:t>           </a:t>
            </a:r>
            <a:r>
              <a:rPr lang="pt-PT" sz="2000" dirty="0" smtClean="0"/>
              <a:t>                    () </a:t>
            </a:r>
            <a:r>
              <a:rPr lang="pt-PT" sz="2000" dirty="0"/>
              <a:t>=&gt; { ... },</a:t>
            </a:r>
          </a:p>
          <a:p>
            <a:pPr>
              <a:buNone/>
            </a:pPr>
            <a:r>
              <a:rPr lang="pt-PT" sz="2000" dirty="0"/>
              <a:t>           </a:t>
            </a:r>
            <a:r>
              <a:rPr lang="pt-PT" sz="2000" dirty="0" smtClean="0"/>
              <a:t>                    TaskCreationOptions</a:t>
            </a:r>
            <a:r>
              <a:rPr lang="pt-PT" sz="2000" b="1" dirty="0" smtClean="0"/>
              <a:t>.</a:t>
            </a:r>
            <a:r>
              <a:rPr lang="pt-PT" sz="2000" dirty="0" smtClean="0"/>
              <a:t>AttachedToParent</a:t>
            </a:r>
            <a:r>
              <a:rPr lang="pt-PT" sz="2000" dirty="0"/>
              <a:t>);</a:t>
            </a:r>
          </a:p>
          <a:p>
            <a:pPr>
              <a:buNone/>
            </a:pPr>
            <a:r>
              <a:rPr lang="pt-PT" sz="2000" dirty="0" smtClean="0"/>
              <a:t>}).ContinueWith(() =&gt; { ... });</a:t>
            </a:r>
            <a:endParaRPr lang="pt-PT" sz="2000" dirty="0"/>
          </a:p>
          <a:p>
            <a:pPr>
              <a:buNone/>
            </a:pPr>
            <a:r>
              <a:rPr lang="pt-PT" sz="2000" dirty="0"/>
              <a:t>parent.Start();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1" animBg="1"/>
      <p:bldP spid="13" grpId="0" animBg="1"/>
      <p:bldP spid="1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</a:t>
            </a:r>
            <a:r>
              <a:rPr lang="pt-PT" dirty="0" smtClean="0"/>
              <a:t>Ciclo de Vida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214974"/>
          </a:xfrm>
        </p:spPr>
        <p:txBody>
          <a:bodyPr>
            <a:normAutofit/>
          </a:bodyPr>
          <a:lstStyle/>
          <a:p>
            <a:r>
              <a:rPr lang="pt-PT" sz="2800" dirty="0" smtClean="0"/>
              <a:t>Iniciais</a:t>
            </a:r>
          </a:p>
          <a:p>
            <a:pPr lvl="1"/>
            <a:r>
              <a:rPr lang="pt-PT" sz="2400" dirty="0" smtClean="0"/>
              <a:t>Created</a:t>
            </a:r>
          </a:p>
          <a:p>
            <a:pPr lvl="1"/>
            <a:r>
              <a:rPr lang="pt-PT" sz="2400" dirty="0" smtClean="0"/>
              <a:t>WaitingForActivation</a:t>
            </a:r>
          </a:p>
          <a:p>
            <a:r>
              <a:rPr lang="pt-PT" sz="2800" dirty="0" smtClean="0"/>
              <a:t>Intermédios</a:t>
            </a:r>
          </a:p>
          <a:p>
            <a:pPr lvl="1"/>
            <a:r>
              <a:rPr lang="pt-PT" sz="2400" dirty="0" smtClean="0"/>
              <a:t>WaitingToRun</a:t>
            </a:r>
          </a:p>
          <a:p>
            <a:pPr lvl="1"/>
            <a:r>
              <a:rPr lang="pt-PT" sz="2400" dirty="0" smtClean="0"/>
              <a:t>Running</a:t>
            </a:r>
          </a:p>
          <a:p>
            <a:pPr lvl="1"/>
            <a:r>
              <a:rPr lang="pt-PT" sz="2400" dirty="0" smtClean="0"/>
              <a:t>WaitingForChildrenToComplete </a:t>
            </a:r>
          </a:p>
          <a:p>
            <a:r>
              <a:rPr lang="pt-PT" sz="2800" dirty="0" smtClean="0"/>
              <a:t>Finais</a:t>
            </a:r>
          </a:p>
          <a:p>
            <a:pPr lvl="1"/>
            <a:r>
              <a:rPr lang="pt-PT" sz="2400" dirty="0" smtClean="0"/>
              <a:t>RanToCompletion</a:t>
            </a:r>
          </a:p>
          <a:p>
            <a:pPr lvl="1"/>
            <a:r>
              <a:rPr lang="pt-PT" sz="2400" dirty="0" smtClean="0"/>
              <a:t>Canceled</a:t>
            </a:r>
          </a:p>
          <a:p>
            <a:pPr lvl="1"/>
            <a:r>
              <a:rPr lang="pt-PT" sz="2400" dirty="0" smtClean="0"/>
              <a:t>Faulted</a:t>
            </a:r>
          </a:p>
          <a:p>
            <a:pPr marL="914400" lvl="1" indent="-514350"/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Parâmetros de Construção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Delegate </a:t>
            </a:r>
          </a:p>
          <a:p>
            <a:endParaRPr lang="pt-PT" dirty="0" smtClean="0"/>
          </a:p>
          <a:p>
            <a:r>
              <a:rPr lang="pt-PT" dirty="0" smtClean="0"/>
              <a:t>CancellationToken</a:t>
            </a:r>
          </a:p>
          <a:p>
            <a:endParaRPr lang="pt-PT" dirty="0" smtClean="0"/>
          </a:p>
          <a:p>
            <a:r>
              <a:rPr lang="pt-PT" dirty="0" smtClean="0"/>
              <a:t>Opções</a:t>
            </a:r>
          </a:p>
          <a:p>
            <a:pPr lvl="1"/>
            <a:r>
              <a:rPr lang="pt-PT" dirty="0" smtClean="0"/>
              <a:t>None</a:t>
            </a:r>
          </a:p>
          <a:p>
            <a:pPr lvl="1"/>
            <a:r>
              <a:rPr lang="pt-PT" dirty="0" smtClean="0"/>
              <a:t>PreferFairness</a:t>
            </a:r>
          </a:p>
          <a:p>
            <a:pPr lvl="1"/>
            <a:r>
              <a:rPr lang="pt-PT" dirty="0" smtClean="0"/>
              <a:t>LongRunning</a:t>
            </a:r>
          </a:p>
          <a:p>
            <a:pPr lvl="1"/>
            <a:r>
              <a:rPr lang="pt-PT" dirty="0" smtClean="0"/>
              <a:t>AttachedToParent</a:t>
            </a:r>
          </a:p>
          <a:p>
            <a:endParaRPr lang="pt-PT" dirty="0" smtClean="0"/>
          </a:p>
          <a:p>
            <a:r>
              <a:rPr lang="pt-PT" dirty="0" smtClean="0"/>
              <a:t>Scheduler</a:t>
            </a:r>
          </a:p>
          <a:p>
            <a:endParaRPr lang="pt-PT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-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Executadas como parte da conclusão de um task</a:t>
            </a:r>
          </a:p>
          <a:p>
            <a:r>
              <a:rPr lang="pt-PT" dirty="0" smtClean="0"/>
              <a:t>Opções adicionais</a:t>
            </a:r>
          </a:p>
          <a:p>
            <a:pPr lvl="1"/>
            <a:r>
              <a:rPr lang="en-US" dirty="0" err="1" smtClean="0"/>
              <a:t>NotOnRanToCompletion</a:t>
            </a:r>
            <a:endParaRPr lang="en-US" dirty="0" smtClean="0"/>
          </a:p>
          <a:p>
            <a:pPr lvl="1"/>
            <a:r>
              <a:rPr lang="en-US" dirty="0" err="1" smtClean="0"/>
              <a:t>NotOnFaulted</a:t>
            </a:r>
            <a:endParaRPr lang="en-US" dirty="0" smtClean="0"/>
          </a:p>
          <a:p>
            <a:pPr lvl="1"/>
            <a:r>
              <a:rPr lang="en-US" dirty="0" err="1" smtClean="0"/>
              <a:t>NotOnCanceled</a:t>
            </a:r>
            <a:endParaRPr lang="en-US" dirty="0" smtClean="0"/>
          </a:p>
          <a:p>
            <a:pPr lvl="1"/>
            <a:r>
              <a:rPr lang="en-US" dirty="0" err="1" smtClean="0"/>
              <a:t>OnlyOnRanToCompletion</a:t>
            </a:r>
            <a:endParaRPr lang="en-US" dirty="0" smtClean="0"/>
          </a:p>
          <a:p>
            <a:pPr lvl="1"/>
            <a:r>
              <a:rPr lang="en-US" dirty="0" err="1" smtClean="0"/>
              <a:t>OnlyOnFaulted</a:t>
            </a:r>
            <a:endParaRPr lang="en-US" dirty="0" smtClean="0"/>
          </a:p>
          <a:p>
            <a:pPr lvl="1"/>
            <a:r>
              <a:rPr lang="en-US" dirty="0" err="1" smtClean="0"/>
              <a:t>OnlyOnCanceled</a:t>
            </a:r>
            <a:endParaRPr lang="en-US" dirty="0" smtClean="0"/>
          </a:p>
          <a:p>
            <a:pPr lvl="1"/>
            <a:r>
              <a:rPr lang="en-US" dirty="0" err="1" smtClean="0"/>
              <a:t>ExecuteSynchronously</a:t>
            </a:r>
            <a:endParaRPr lang="pt-PT" dirty="0" smtClean="0"/>
          </a:p>
          <a:p>
            <a:endParaRPr lang="pt-PT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Parent/Child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Tasks só terminam quando os child tasks terminarem – esperas implícitas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 thread que executa a conclusão de um task pode ser a do último child task a terminar</a:t>
            </a:r>
          </a:p>
          <a:p>
            <a:endParaRPr lang="pt-PT" dirty="0" smtClean="0"/>
          </a:p>
          <a:p>
            <a:r>
              <a:rPr lang="pt-PT" dirty="0" smtClean="0"/>
              <a:t>Child tasks têm que ser criados na thread que executa o task parent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0100" y="1214422"/>
            <a:ext cx="7143800" cy="507209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285860"/>
            <a:ext cx="18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Thread pool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85852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7620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00760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868" y="15001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Work stealing queue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8" y="15001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Work stealing queue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71934" y="4786322"/>
            <a:ext cx="990608" cy="1357322"/>
          </a:xfrm>
          <a:prstGeom prst="roundRect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Worker</a:t>
            </a:r>
            <a:endParaRPr lang="pt-PT" dirty="0" smtClean="0"/>
          </a:p>
          <a:p>
            <a:pPr algn="ctr"/>
            <a:r>
              <a:rPr lang="pt-PT" i="1" dirty="0" smtClean="0"/>
              <a:t>Thread</a:t>
            </a:r>
            <a:endParaRPr lang="pt-PT" i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24598" y="4786322"/>
            <a:ext cx="990608" cy="1357322"/>
          </a:xfrm>
          <a:prstGeom prst="roundRect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Worker Thread</a:t>
            </a:r>
            <a:endParaRPr lang="pt-PT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41433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Queue </a:t>
            </a:r>
            <a:r>
              <a:rPr lang="pt-PT" dirty="0" smtClean="0"/>
              <a:t>global</a:t>
            </a:r>
          </a:p>
        </p:txBody>
      </p:sp>
      <p:sp>
        <p:nvSpPr>
          <p:cNvPr id="19" name="Oval 18"/>
          <p:cNvSpPr/>
          <p:nvPr/>
        </p:nvSpPr>
        <p:spPr>
          <a:xfrm>
            <a:off x="1357290" y="3357562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</a:t>
            </a:r>
          </a:p>
          <a:p>
            <a:pPr algn="ctr"/>
            <a:r>
              <a:rPr lang="pt-PT" i="1" dirty="0" smtClean="0"/>
              <a:t>Item 1</a:t>
            </a:r>
            <a:endParaRPr lang="pt-PT" i="1" dirty="0"/>
          </a:p>
        </p:txBody>
      </p:sp>
      <p:sp>
        <p:nvSpPr>
          <p:cNvPr id="21" name="Oval 20"/>
          <p:cNvSpPr/>
          <p:nvPr/>
        </p:nvSpPr>
        <p:spPr>
          <a:xfrm>
            <a:off x="3929058" y="3429000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</a:t>
            </a:r>
          </a:p>
          <a:p>
            <a:pPr algn="ctr"/>
            <a:r>
              <a:rPr lang="pt-PT" i="1" dirty="0" smtClean="0"/>
              <a:t>Item 2</a:t>
            </a:r>
            <a:endParaRPr lang="pt-PT" i="1" dirty="0"/>
          </a:p>
        </p:txBody>
      </p:sp>
      <p:sp>
        <p:nvSpPr>
          <p:cNvPr id="22" name="Oval 21"/>
          <p:cNvSpPr/>
          <p:nvPr/>
        </p:nvSpPr>
        <p:spPr>
          <a:xfrm>
            <a:off x="3929058" y="2786058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 item 3</a:t>
            </a:r>
            <a:endParaRPr lang="pt-PT" i="1" dirty="0"/>
          </a:p>
        </p:txBody>
      </p:sp>
      <p:sp>
        <p:nvSpPr>
          <p:cNvPr id="23" name="Oval 22"/>
          <p:cNvSpPr/>
          <p:nvPr/>
        </p:nvSpPr>
        <p:spPr>
          <a:xfrm>
            <a:off x="3929058" y="2143116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 item 4</a:t>
            </a:r>
            <a:endParaRPr lang="pt-PT" i="1" dirty="0"/>
          </a:p>
        </p:txBody>
      </p:sp>
      <p:sp>
        <p:nvSpPr>
          <p:cNvPr id="18" name="Rectangle 17"/>
          <p:cNvSpPr/>
          <p:nvPr/>
        </p:nvSpPr>
        <p:spPr>
          <a:xfrm>
            <a:off x="2643174" y="500042"/>
            <a:ext cx="392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/>
              <a:t>ThreadPoolTaskScheduler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31505 " pathEditMode="relative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4722 0.4759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19688 0.2990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.36759 " pathEditMode="relative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214282" y="1214422"/>
            <a:ext cx="8643998" cy="4786346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53515" y="2685482"/>
            <a:ext cx="889593" cy="2324986"/>
            <a:chOff x="1258185" y="3863165"/>
            <a:chExt cx="889593" cy="2324986"/>
          </a:xfrm>
        </p:grpSpPr>
        <p:sp>
          <p:nvSpPr>
            <p:cNvPr id="6" name="Rectangle 5"/>
            <p:cNvSpPr/>
            <p:nvPr/>
          </p:nvSpPr>
          <p:spPr bwMode="auto">
            <a:xfrm>
              <a:off x="1258186" y="3863165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58185" y="4444411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58186" y="5025657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61731" y="5606905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Overhead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57061" y="2685482"/>
            <a:ext cx="886047" cy="2324987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Work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32840" y="3701109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1626" y="2691019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3553" y="2683928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33553" y="326517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3553" y="3853509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33553" y="4427668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6312" y="265202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18" name="Rectangle 17"/>
          <p:cNvSpPr/>
          <p:nvPr/>
        </p:nvSpPr>
        <p:spPr bwMode="auto">
          <a:xfrm>
            <a:off x="5642359" y="264494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756312" y="280442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0" name="Rectangle 19"/>
          <p:cNvSpPr/>
          <p:nvPr/>
        </p:nvSpPr>
        <p:spPr bwMode="auto">
          <a:xfrm>
            <a:off x="5642359" y="279734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56311" y="295328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5642358" y="294620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56311" y="310568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4" name="Rectangle 23"/>
          <p:cNvSpPr/>
          <p:nvPr/>
        </p:nvSpPr>
        <p:spPr bwMode="auto">
          <a:xfrm>
            <a:off x="5642358" y="309860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56313" y="324745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6" name="Rectangle 25"/>
          <p:cNvSpPr/>
          <p:nvPr/>
        </p:nvSpPr>
        <p:spPr bwMode="auto">
          <a:xfrm>
            <a:off x="5642360" y="324037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56313" y="339985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8" name="Rectangle 27"/>
          <p:cNvSpPr/>
          <p:nvPr/>
        </p:nvSpPr>
        <p:spPr bwMode="auto">
          <a:xfrm>
            <a:off x="5642360" y="339277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756312" y="354871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5642359" y="354163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756312" y="370111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2" name="Rectangle 31"/>
          <p:cNvSpPr/>
          <p:nvPr/>
        </p:nvSpPr>
        <p:spPr bwMode="auto">
          <a:xfrm>
            <a:off x="5642359" y="369403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756309" y="383223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5642356" y="3839326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756309" y="397045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6" name="Rectangle 35"/>
          <p:cNvSpPr/>
          <p:nvPr/>
        </p:nvSpPr>
        <p:spPr bwMode="auto">
          <a:xfrm>
            <a:off x="5642356" y="396337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756308" y="411931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5642355" y="411223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756308" y="427171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0" name="Rectangle 39"/>
          <p:cNvSpPr/>
          <p:nvPr/>
        </p:nvSpPr>
        <p:spPr bwMode="auto">
          <a:xfrm>
            <a:off x="5642355" y="426463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56310" y="441348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2" name="Rectangle 41"/>
          <p:cNvSpPr/>
          <p:nvPr/>
        </p:nvSpPr>
        <p:spPr bwMode="auto">
          <a:xfrm>
            <a:off x="5642357" y="440640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756310" y="456588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4" name="Rectangle 43"/>
          <p:cNvSpPr/>
          <p:nvPr/>
        </p:nvSpPr>
        <p:spPr bwMode="auto">
          <a:xfrm>
            <a:off x="5642357" y="455880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756309" y="471474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6" name="Rectangle 45"/>
          <p:cNvSpPr/>
          <p:nvPr/>
        </p:nvSpPr>
        <p:spPr bwMode="auto">
          <a:xfrm>
            <a:off x="5642356" y="470766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756309" y="4852971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5642356" y="4845886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4355807" y="3701109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882814" y="265026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2" name="Rectangle 51"/>
          <p:cNvSpPr/>
          <p:nvPr/>
        </p:nvSpPr>
        <p:spPr bwMode="auto">
          <a:xfrm>
            <a:off x="7768861" y="264318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882814" y="280266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4" name="Rectangle 53"/>
          <p:cNvSpPr/>
          <p:nvPr/>
        </p:nvSpPr>
        <p:spPr bwMode="auto">
          <a:xfrm>
            <a:off x="7768861" y="279558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82813" y="295152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6" name="Rectangle 55"/>
          <p:cNvSpPr/>
          <p:nvPr/>
        </p:nvSpPr>
        <p:spPr bwMode="auto">
          <a:xfrm>
            <a:off x="7768860" y="294444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882813" y="310392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8" name="Rectangle 57"/>
          <p:cNvSpPr/>
          <p:nvPr/>
        </p:nvSpPr>
        <p:spPr bwMode="auto">
          <a:xfrm>
            <a:off x="7768860" y="309684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882815" y="324569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0" name="Rectangle 59"/>
          <p:cNvSpPr/>
          <p:nvPr/>
        </p:nvSpPr>
        <p:spPr bwMode="auto">
          <a:xfrm>
            <a:off x="7768862" y="323861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882815" y="339809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7768862" y="339101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882814" y="354695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4" name="Rectangle 63"/>
          <p:cNvSpPr/>
          <p:nvPr/>
        </p:nvSpPr>
        <p:spPr bwMode="auto">
          <a:xfrm>
            <a:off x="7768861" y="353987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882814" y="369935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6" name="Rectangle 65"/>
          <p:cNvSpPr/>
          <p:nvPr/>
        </p:nvSpPr>
        <p:spPr bwMode="auto">
          <a:xfrm>
            <a:off x="7768861" y="369227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882811" y="383047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8" name="Rectangle 67"/>
          <p:cNvSpPr/>
          <p:nvPr/>
        </p:nvSpPr>
        <p:spPr bwMode="auto">
          <a:xfrm>
            <a:off x="7768858" y="3837566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882811" y="396869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0" name="Rectangle 69"/>
          <p:cNvSpPr/>
          <p:nvPr/>
        </p:nvSpPr>
        <p:spPr bwMode="auto">
          <a:xfrm>
            <a:off x="7768858" y="396161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882810" y="411755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2" name="Rectangle 71"/>
          <p:cNvSpPr/>
          <p:nvPr/>
        </p:nvSpPr>
        <p:spPr bwMode="auto">
          <a:xfrm>
            <a:off x="7768857" y="411047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6882810" y="426995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4" name="Rectangle 73"/>
          <p:cNvSpPr/>
          <p:nvPr/>
        </p:nvSpPr>
        <p:spPr bwMode="auto">
          <a:xfrm>
            <a:off x="7768857" y="426287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882812" y="441172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6" name="Rectangle 75"/>
          <p:cNvSpPr/>
          <p:nvPr/>
        </p:nvSpPr>
        <p:spPr bwMode="auto">
          <a:xfrm>
            <a:off x="7768859" y="440464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6882812" y="456412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8" name="Rectangle 77"/>
          <p:cNvSpPr/>
          <p:nvPr/>
        </p:nvSpPr>
        <p:spPr bwMode="auto">
          <a:xfrm>
            <a:off x="7768859" y="455704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6882811" y="471298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80" name="Rectangle 79"/>
          <p:cNvSpPr/>
          <p:nvPr/>
        </p:nvSpPr>
        <p:spPr bwMode="auto">
          <a:xfrm>
            <a:off x="7768858" y="470590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882811" y="4851210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82" name="Rectangle 81"/>
          <p:cNvSpPr/>
          <p:nvPr/>
        </p:nvSpPr>
        <p:spPr bwMode="auto">
          <a:xfrm>
            <a:off x="7768858" y="4844126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6482309" y="3699348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38825E-7 L 0.14879 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uarte">
      <a:dk1>
        <a:srgbClr val="000000"/>
      </a:dk1>
      <a:lt1>
        <a:srgbClr val="EEECE1"/>
      </a:lt1>
      <a:dk2>
        <a:srgbClr val="989DAD"/>
      </a:dk2>
      <a:lt2>
        <a:srgbClr val="A1B7B7"/>
      </a:lt2>
      <a:accent1>
        <a:srgbClr val="ECE194"/>
      </a:accent1>
      <a:accent2>
        <a:srgbClr val="D7A699"/>
      </a:accent2>
      <a:accent3>
        <a:srgbClr val="A9C2A7"/>
      </a:accent3>
      <a:accent4>
        <a:srgbClr val="AB9978"/>
      </a:accent4>
      <a:accent5>
        <a:srgbClr val="A79C9D"/>
      </a:accent5>
      <a:accent6>
        <a:srgbClr val="C9C2C2"/>
      </a:accent6>
      <a:hlink>
        <a:srgbClr val="8D877E"/>
      </a:hlink>
      <a:folHlink>
        <a:srgbClr val="A27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6052</TotalTime>
  <Words>679</Words>
  <Application>Microsoft Office PowerPoint</Application>
  <PresentationFormat>On-screen Show (4:3)</PresentationFormat>
  <Paragraphs>312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Programação Paralela e Assíncrona na Plataforma .NET</vt:lpstr>
      <vt:lpstr>PowerPoint Presentation</vt:lpstr>
      <vt:lpstr>PowerPoint Presentation</vt:lpstr>
      <vt:lpstr>Task – Ciclo de Vida</vt:lpstr>
      <vt:lpstr>Task – Parâmetros de Construção</vt:lpstr>
      <vt:lpstr>Task - Continuation</vt:lpstr>
      <vt:lpstr>Task – Parent/Child</vt:lpstr>
      <vt:lpstr>PowerPoint Presentation</vt:lpstr>
      <vt:lpstr>Overhead</vt:lpstr>
      <vt:lpstr>Excepções</vt:lpstr>
      <vt:lpstr>Cancelamento</vt:lpstr>
      <vt:lpstr>Cancellation Framework</vt:lpstr>
      <vt:lpstr>TaskCompletionSource&lt;T&gt;</vt:lpstr>
      <vt:lpstr>Exercícios</vt:lpstr>
      <vt:lpstr>PowerPoint Presentation</vt:lpstr>
      <vt:lpstr>PowerPoint Presentation</vt:lpstr>
      <vt:lpstr>Exercícios</vt:lpstr>
      <vt:lpstr>Parallel Loops</vt:lpstr>
      <vt:lpstr>Esquemas de Partição</vt:lpstr>
      <vt:lpstr>Balanceamento de Trabalho</vt:lpstr>
      <vt:lpstr>Na TPL (classe Parallel)</vt:lpstr>
      <vt:lpstr>ParallelFor</vt:lpstr>
      <vt:lpstr>PLINQ</vt:lpstr>
      <vt:lpstr>Mapeamento de Arrays</vt:lpstr>
      <vt:lpstr>Mapeamento de Sequências</vt:lpstr>
      <vt:lpstr>Mapeamento Diferido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Infra-estruturas de suporte à programação concorrente</dc:title>
  <dc:creator>dnunes</dc:creator>
  <cp:lastModifiedBy>Duarte Nunes</cp:lastModifiedBy>
  <cp:revision>348</cp:revision>
  <dcterms:created xsi:type="dcterms:W3CDTF">2010-01-02T16:26:24Z</dcterms:created>
  <dcterms:modified xsi:type="dcterms:W3CDTF">2011-02-03T16:29:46Z</dcterms:modified>
</cp:coreProperties>
</file>