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172"/>
    <a:srgbClr val="482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4599"/>
  </p:normalViewPr>
  <p:slideViewPr>
    <p:cSldViewPr snapToGrid="0" snapToObjects="1">
      <p:cViewPr>
        <p:scale>
          <a:sx n="39" d="100"/>
          <a:sy n="39" d="100"/>
        </p:scale>
        <p:origin x="1024" y="1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853D-8162-5240-B1F0-47B01EF32CA6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DBA71-1186-2342-8DE6-E979241D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DBA71-1186-2342-8DE6-E979241D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CC0F-B3AC-2444-BCEC-42C6FD61451D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E217-95B5-D943-BB5B-7A732ABE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CC0F-B3AC-2444-BCEC-42C6FD61451D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E217-95B5-D943-BB5B-7A732ABE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CC0F-B3AC-2444-BCEC-42C6FD61451D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E217-95B5-D943-BB5B-7A732ABE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CC0F-B3AC-2444-BCEC-42C6FD61451D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E217-95B5-D943-BB5B-7A732ABE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CC0F-B3AC-2444-BCEC-42C6FD61451D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E217-95B5-D943-BB5B-7A732ABE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CC0F-B3AC-2444-BCEC-42C6FD61451D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E217-95B5-D943-BB5B-7A732ABE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CC0F-B3AC-2444-BCEC-42C6FD61451D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E217-95B5-D943-BB5B-7A732ABE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CC0F-B3AC-2444-BCEC-42C6FD61451D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E217-95B5-D943-BB5B-7A732ABE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CC0F-B3AC-2444-BCEC-42C6FD61451D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E217-95B5-D943-BB5B-7A732ABE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CC0F-B3AC-2444-BCEC-42C6FD61451D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E217-95B5-D943-BB5B-7A732ABE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CC0F-B3AC-2444-BCEC-42C6FD61451D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8E217-95B5-D943-BB5B-7A732ABE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CC0F-B3AC-2444-BCEC-42C6FD61451D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8E217-95B5-D943-BB5B-7A732ABEB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96914" y="433696"/>
            <a:ext cx="32172691" cy="2486490"/>
            <a:chOff x="596914" y="433696"/>
            <a:chExt cx="32172691" cy="2486490"/>
          </a:xfrm>
        </p:grpSpPr>
        <p:grpSp>
          <p:nvGrpSpPr>
            <p:cNvPr id="10" name="Group 9"/>
            <p:cNvGrpSpPr/>
            <p:nvPr/>
          </p:nvGrpSpPr>
          <p:grpSpPr>
            <a:xfrm>
              <a:off x="596914" y="433696"/>
              <a:ext cx="32172691" cy="2393239"/>
              <a:chOff x="539764" y="576571"/>
              <a:chExt cx="32172691" cy="239323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764" y="750894"/>
                <a:ext cx="5079067" cy="1309271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5772149" y="576571"/>
                <a:ext cx="19373851" cy="193899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6000" dirty="0" smtClean="0">
                    <a:ln w="0"/>
                    <a:solidFill>
                      <a:srgbClr val="0C117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Under the Dome -- Beijing PM 2.5 Air Pollution Analysis Using Time Series Analysis and Linear Regression</a:t>
                </a:r>
                <a:endParaRPr lang="en-US" altLang="zh-CN" sz="6000" dirty="0">
                  <a:ln w="0"/>
                  <a:solidFill>
                    <a:srgbClr val="0C117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368678" y="661486"/>
                <a:ext cx="734377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 smtClean="0">
                    <a:solidFill>
                      <a:srgbClr val="0C117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Xinge</a:t>
                </a:r>
                <a:r>
                  <a:rPr lang="en-US" sz="3600" dirty="0" smtClean="0">
                    <a:solidFill>
                      <a:srgbClr val="0C117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3600" dirty="0" err="1">
                    <a:solidFill>
                      <a:srgbClr val="0C117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Jia</a:t>
                </a:r>
                <a:r>
                  <a:rPr lang="en-US" sz="3600" dirty="0">
                    <a:solidFill>
                      <a:srgbClr val="0C117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xj2221</a:t>
                </a:r>
              </a:p>
              <a:p>
                <a:r>
                  <a:rPr lang="en-US" sz="3600" dirty="0">
                    <a:solidFill>
                      <a:srgbClr val="0C117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Nikita </a:t>
                </a:r>
                <a:r>
                  <a:rPr lang="en-US" sz="3600" dirty="0" smtClean="0">
                    <a:solidFill>
                      <a:srgbClr val="0C117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Tourani:nrt2117</a:t>
                </a:r>
              </a:p>
              <a:p>
                <a:r>
                  <a:rPr lang="en-US" sz="3600" dirty="0" smtClean="0">
                    <a:solidFill>
                      <a:srgbClr val="0C117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Xinyi Hu: xh2383</a:t>
                </a:r>
              </a:p>
              <a:p>
                <a:r>
                  <a:rPr lang="en-US" sz="3600" dirty="0" smtClean="0">
                    <a:solidFill>
                      <a:srgbClr val="0C117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Project Mentor: Professor </a:t>
                </a:r>
                <a:r>
                  <a:rPr lang="en-US" sz="3600" dirty="0" err="1" smtClean="0">
                    <a:solidFill>
                      <a:srgbClr val="0C117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Banu</a:t>
                </a:r>
                <a:r>
                  <a:rPr lang="en-US" sz="3600" dirty="0" smtClean="0">
                    <a:solidFill>
                      <a:srgbClr val="0C117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3600" dirty="0" err="1" smtClean="0">
                    <a:solidFill>
                      <a:srgbClr val="0C1172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Baydil</a:t>
                </a:r>
                <a:endParaRPr lang="en-US" sz="3600" dirty="0">
                  <a:solidFill>
                    <a:srgbClr val="0C1172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8557779" y="2273855"/>
              <a:ext cx="1463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C117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Department of Statistics, Columbia University, New York, NY 10115, USA</a:t>
              </a:r>
              <a:endParaRPr lang="en-US" sz="3600" dirty="0">
                <a:solidFill>
                  <a:srgbClr val="0C1172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9100" y="3291842"/>
            <a:ext cx="8984529" cy="5355202"/>
            <a:chOff x="304801" y="4156364"/>
            <a:chExt cx="8252978" cy="5360419"/>
          </a:xfrm>
        </p:grpSpPr>
        <p:sp>
          <p:nvSpPr>
            <p:cNvPr id="13" name="TextBox 12"/>
            <p:cNvSpPr txBox="1"/>
            <p:nvPr/>
          </p:nvSpPr>
          <p:spPr>
            <a:xfrm>
              <a:off x="304801" y="4156364"/>
              <a:ext cx="8252978" cy="802836"/>
            </a:xfrm>
            <a:prstGeom prst="rect">
              <a:avLst/>
            </a:prstGeom>
            <a:solidFill>
              <a:srgbClr val="0C117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</a:rPr>
                <a:t>Background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801" y="5264727"/>
              <a:ext cx="8252978" cy="4252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ir pollution problem has been an important and unsolved issue in China for years and PM 2.5 in particular. </a:t>
              </a:r>
            </a:p>
            <a:p>
              <a: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An </a:t>
              </a:r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estimated 8,572 premature deaths occurred in four major Chinese </a:t>
              </a:r>
              <a: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cities </a:t>
              </a:r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due to high levels of PM2.5, a study has </a:t>
              </a:r>
              <a: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found in 2012.</a:t>
              </a:r>
            </a:p>
            <a:p>
              <a: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  <a:t>The </a:t>
              </a:r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report also said severe air pollution in Shanghai, Guangzhou, Xi'an and Beijing has led to a total economic loss of 6.8 billion yuan ($1.09 billion).</a:t>
              </a:r>
            </a:p>
            <a:p>
              <a: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  <a:t/>
              </a:r>
              <a:br>
                <a:rPr lang="en-US" sz="2800" dirty="0" smtClean="0">
                  <a:latin typeface="Times New Roman" charset="0"/>
                  <a:ea typeface="Times New Roman" charset="0"/>
                  <a:cs typeface="Times New Roman" charset="0"/>
                </a:rPr>
              </a:br>
              <a:endParaRPr 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9098" y="8368613"/>
            <a:ext cx="8984529" cy="830997"/>
          </a:xfrm>
          <a:prstGeom prst="rect">
            <a:avLst/>
          </a:prstGeom>
          <a:solidFill>
            <a:srgbClr val="0C11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Aims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9097" y="9987494"/>
            <a:ext cx="89845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sz="2800" dirty="0" smtClean="0"/>
              <a:t>…</a:t>
            </a:r>
            <a:r>
              <a:rPr lang="en-US" altLang="zh-CN" sz="2800" dirty="0" smtClean="0"/>
              <a:t>..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mr-IN" altLang="zh-CN" sz="2800" dirty="0" smtClean="0"/>
              <a:t>…</a:t>
            </a:r>
            <a:r>
              <a:rPr lang="en-US" altLang="zh-CN" sz="2800" dirty="0" smtClean="0"/>
              <a:t>..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mr-IN" altLang="zh-CN" sz="2800" dirty="0" smtClean="0"/>
              <a:t>…</a:t>
            </a:r>
            <a:r>
              <a:rPr lang="en-US" altLang="zh-CN" sz="2800" dirty="0" smtClean="0"/>
              <a:t>..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0414277" y="3287971"/>
            <a:ext cx="10505760" cy="830997"/>
          </a:xfrm>
          <a:prstGeom prst="rect">
            <a:avLst/>
          </a:prstGeom>
          <a:solidFill>
            <a:srgbClr val="0C11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Summary Statistics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14277" y="4429805"/>
            <a:ext cx="10505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..</a:t>
            </a:r>
          </a:p>
          <a:p>
            <a:endParaRPr lang="en-US" sz="2800" dirty="0"/>
          </a:p>
          <a:p>
            <a:r>
              <a:rPr lang="mr-IN" sz="2800" dirty="0" smtClean="0"/>
              <a:t>…</a:t>
            </a:r>
            <a:r>
              <a:rPr lang="en-US" sz="2800" dirty="0" smtClean="0"/>
              <a:t>..</a:t>
            </a:r>
          </a:p>
          <a:p>
            <a:endParaRPr lang="en-US" sz="2800" dirty="0"/>
          </a:p>
          <a:p>
            <a:r>
              <a:rPr lang="mr-IN" sz="2800" dirty="0" smtClean="0"/>
              <a:t>…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Texts and plots</a:t>
            </a:r>
            <a:endParaRPr lang="en-US" sz="2800" dirty="0"/>
          </a:p>
          <a:p>
            <a:endParaRPr lang="en-US" sz="2800" dirty="0" smtClean="0"/>
          </a:p>
          <a:p>
            <a:r>
              <a:rPr lang="mr-IN" sz="2800" dirty="0" smtClean="0"/>
              <a:t>…</a:t>
            </a:r>
            <a:r>
              <a:rPr lang="en-US" sz="2800" dirty="0" smtClean="0"/>
              <a:t>..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0414277" y="10798023"/>
            <a:ext cx="10505760" cy="830997"/>
          </a:xfrm>
          <a:prstGeom prst="rect">
            <a:avLst/>
          </a:prstGeom>
          <a:solidFill>
            <a:srgbClr val="0C11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Time Series Analysis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14277" y="12349576"/>
            <a:ext cx="10505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..</a:t>
            </a:r>
          </a:p>
          <a:p>
            <a:endParaRPr lang="en-US" sz="2800" dirty="0"/>
          </a:p>
          <a:p>
            <a:r>
              <a:rPr lang="mr-IN" sz="2800" dirty="0" smtClean="0"/>
              <a:t>…</a:t>
            </a:r>
            <a:r>
              <a:rPr lang="en-US" sz="2800" dirty="0" smtClean="0"/>
              <a:t>..</a:t>
            </a:r>
          </a:p>
          <a:p>
            <a:endParaRPr lang="en-US" sz="2800" dirty="0"/>
          </a:p>
          <a:p>
            <a:r>
              <a:rPr lang="mr-IN" sz="2800" dirty="0" smtClean="0"/>
              <a:t>…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Texts and plots</a:t>
            </a:r>
            <a:endParaRPr lang="en-US" sz="2800" dirty="0"/>
          </a:p>
          <a:p>
            <a:endParaRPr lang="en-US" sz="2800" dirty="0" smtClean="0"/>
          </a:p>
          <a:p>
            <a:r>
              <a:rPr lang="mr-IN" sz="2800" dirty="0" smtClean="0"/>
              <a:t>…</a:t>
            </a:r>
            <a:r>
              <a:rPr lang="en-US" sz="2800" dirty="0" smtClean="0"/>
              <a:t>..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1969931" y="3290286"/>
            <a:ext cx="10505760" cy="830997"/>
          </a:xfrm>
          <a:prstGeom prst="rect">
            <a:avLst/>
          </a:prstGeom>
          <a:solidFill>
            <a:srgbClr val="0C11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Linear Regression Analysis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69931" y="4809182"/>
            <a:ext cx="10505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..</a:t>
            </a:r>
          </a:p>
          <a:p>
            <a:endParaRPr lang="en-US" sz="2800" dirty="0"/>
          </a:p>
          <a:p>
            <a:r>
              <a:rPr lang="mr-IN" sz="2800" dirty="0" smtClean="0"/>
              <a:t>…</a:t>
            </a:r>
            <a:r>
              <a:rPr lang="en-US" sz="2800" dirty="0" smtClean="0"/>
              <a:t>..</a:t>
            </a:r>
          </a:p>
          <a:p>
            <a:endParaRPr lang="en-US" sz="2800" dirty="0"/>
          </a:p>
          <a:p>
            <a:r>
              <a:rPr lang="mr-IN" sz="2800" dirty="0" smtClean="0"/>
              <a:t>…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Texts and plots</a:t>
            </a:r>
            <a:endParaRPr lang="en-US" sz="2800" dirty="0"/>
          </a:p>
          <a:p>
            <a:endParaRPr lang="en-US" sz="2800" dirty="0" smtClean="0"/>
          </a:p>
          <a:p>
            <a:r>
              <a:rPr lang="mr-IN" sz="2800" dirty="0" smtClean="0"/>
              <a:t>…</a:t>
            </a:r>
            <a:r>
              <a:rPr lang="en-US" sz="2800" dirty="0" smtClean="0"/>
              <a:t>..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1969931" y="15058009"/>
            <a:ext cx="10505760" cy="830997"/>
          </a:xfrm>
          <a:prstGeom prst="rect">
            <a:avLst/>
          </a:prstGeom>
          <a:solidFill>
            <a:srgbClr val="0C11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Conclusion/Discussion/Summary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69931" y="16609562"/>
            <a:ext cx="10505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n-US" sz="2800" dirty="0" smtClean="0"/>
              <a:t>..</a:t>
            </a:r>
          </a:p>
          <a:p>
            <a:endParaRPr lang="en-US" sz="2800" dirty="0"/>
          </a:p>
          <a:p>
            <a:r>
              <a:rPr lang="mr-IN" sz="2800" dirty="0" smtClean="0"/>
              <a:t>…</a:t>
            </a:r>
            <a:r>
              <a:rPr lang="en-US" sz="2800" dirty="0" smtClean="0"/>
              <a:t>..</a:t>
            </a:r>
          </a:p>
          <a:p>
            <a:endParaRPr lang="en-US" sz="2800" dirty="0"/>
          </a:p>
          <a:p>
            <a:r>
              <a:rPr lang="mr-IN" sz="2800" dirty="0" smtClean="0"/>
              <a:t>…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Texts and plots</a:t>
            </a:r>
            <a:endParaRPr lang="en-US" sz="2800" dirty="0"/>
          </a:p>
          <a:p>
            <a:endParaRPr lang="en-US" sz="2800" dirty="0" smtClean="0"/>
          </a:p>
          <a:p>
            <a:r>
              <a:rPr lang="mr-IN" sz="2800" dirty="0" smtClean="0"/>
              <a:t>…</a:t>
            </a:r>
            <a:r>
              <a:rPr lang="en-US" sz="2800" dirty="0" smtClean="0"/>
              <a:t>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825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188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Mangal</vt:lpstr>
      <vt:lpstr>Times New Roman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Xinyi Hu</dc:creator>
  <cp:lastModifiedBy>Xinyi Hu</cp:lastModifiedBy>
  <cp:revision>13</cp:revision>
  <dcterms:created xsi:type="dcterms:W3CDTF">2019-05-02T19:33:08Z</dcterms:created>
  <dcterms:modified xsi:type="dcterms:W3CDTF">2019-05-02T20:38:51Z</dcterms:modified>
</cp:coreProperties>
</file>