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jpeg" ContentType="image/jpeg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resentation for .NET 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7" id="257"/>
    <p:sldId r:id="rId8" id="258"/>
    <p:sldId r:id="rId9" id="259"/>
    <p:sldId r:id="rId10" id="260"/>
    <p:sldId r:id="rId11" id="261"/>
    <p:sldId r:id="rId12" id="262"/>
    <p:sldId r:id="rId13" id="263"/>
    <p:sldId r:id="rId14" id="264"/>
    <p:sldId r:id="rId15" id="265"/>
    <p:sldId r:id="rId16" id="266"/>
    <p:sldId r:id="rId17" id="267"/>
    <p:sldId r:id="rId18" id="268"/>
    <p:sldId r:id="rId19" id="269"/>
    <p:sldId r:id="rId20" id="270"/>
    <p:sldId r:id="rId21" id="271"/>
    <p:sldId r:id="rId22" id="272"/>
    <p:sldId r:id="rId23" id="273"/>
    <p:sldId r:id="rId24" id="274"/>
    <p:sldId r:id="rId25" id="275"/>
    <p:sldId r:id="rId26" id="276"/>
    <p:sldId r:id="rId27" id="277"/>
    <p:sldId r:id="rId28" id="278"/>
    <p:sldId r:id="rId29" id="279"/>
    <p:sldId r:id="rId30" id="280"/>
    <p:sldId r:id="rId31" id="281"/>
    <p:sldId r:id="rId32" id="282"/>
    <p:sldId r:id="rId33" id="283"/>
  </p:sldIdLst>
  <p:sldSz cx="12192000" cy="6858000" type="screen16x9"/>
  <p:notesSz cx="6858000" cy="9144000"/>
  <p:custDataLst>
    <p:tags r:id="rId3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4.xml" /><Relationship Id="rId11" Type="http://schemas.openxmlformats.org/officeDocument/2006/relationships/slide" Target="slides/slide5.xml" /><Relationship Id="rId12" Type="http://schemas.openxmlformats.org/officeDocument/2006/relationships/slide" Target="slides/slide6.xml" /><Relationship Id="rId13" Type="http://schemas.openxmlformats.org/officeDocument/2006/relationships/slide" Target="slides/slide7.xml" /><Relationship Id="rId14" Type="http://schemas.openxmlformats.org/officeDocument/2006/relationships/slide" Target="slides/slide8.xml" /><Relationship Id="rId15" Type="http://schemas.openxmlformats.org/officeDocument/2006/relationships/slide" Target="slides/slide9.xml" /><Relationship Id="rId16" Type="http://schemas.openxmlformats.org/officeDocument/2006/relationships/slide" Target="slides/slide10.xml" /><Relationship Id="rId17" Type="http://schemas.openxmlformats.org/officeDocument/2006/relationships/slide" Target="slides/slide11.xml" /><Relationship Id="rId18" Type="http://schemas.openxmlformats.org/officeDocument/2006/relationships/slide" Target="slides/slide12.xml" /><Relationship Id="rId19" Type="http://schemas.openxmlformats.org/officeDocument/2006/relationships/slide" Target="slides/slide13.xml" /><Relationship Id="rId20" Type="http://schemas.openxmlformats.org/officeDocument/2006/relationships/slide" Target="slides/slide14.xml" /><Relationship Id="rId21" Type="http://schemas.openxmlformats.org/officeDocument/2006/relationships/slide" Target="slides/slide15.xml" /><Relationship Id="rId22" Type="http://schemas.openxmlformats.org/officeDocument/2006/relationships/slide" Target="slides/slide16.xml" /><Relationship Id="rId23" Type="http://schemas.openxmlformats.org/officeDocument/2006/relationships/slide" Target="slides/slide17.xml" /><Relationship Id="rId24" Type="http://schemas.openxmlformats.org/officeDocument/2006/relationships/slide" Target="slides/slide18.xml" /><Relationship Id="rId25" Type="http://schemas.openxmlformats.org/officeDocument/2006/relationships/slide" Target="slides/slide19.xml" /><Relationship Id="rId26" Type="http://schemas.openxmlformats.org/officeDocument/2006/relationships/slide" Target="slides/slide20.xml" /><Relationship Id="rId27" Type="http://schemas.openxmlformats.org/officeDocument/2006/relationships/slide" Target="slides/slide21.xml" /><Relationship Id="rId28" Type="http://schemas.openxmlformats.org/officeDocument/2006/relationships/slide" Target="slides/slide22.xml" /><Relationship Id="rId29" Type="http://schemas.openxmlformats.org/officeDocument/2006/relationships/slide" Target="slides/slide23.xml" /><Relationship Id="rId3" Type="http://schemas.openxmlformats.org/officeDocument/2006/relationships/presProps" Target="presProps.xml" /><Relationship Id="rId30" Type="http://schemas.openxmlformats.org/officeDocument/2006/relationships/slide" Target="slides/slide24.xml" /><Relationship Id="rId31" Type="http://schemas.openxmlformats.org/officeDocument/2006/relationships/slide" Target="slides/slide25.xml" /><Relationship Id="rId32" Type="http://schemas.openxmlformats.org/officeDocument/2006/relationships/slide" Target="slides/slide26.xml" /><Relationship Id="rId33" Type="http://schemas.openxmlformats.org/officeDocument/2006/relationships/slide" Target="slides/slide27.xml" /><Relationship Id="rId34" Type="http://schemas.openxmlformats.org/officeDocument/2006/relationships/tags" Target="tags/tag1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1.xml" /><Relationship Id="rId8" Type="http://schemas.openxmlformats.org/officeDocument/2006/relationships/slide" Target="slides/slide2.xml" /><Relationship Id="rId9" Type="http://schemas.openxmlformats.org/officeDocument/2006/relationships/slide" Target="slides/slide3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/>
        <p:txBody>
          <a:bodyPr/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09600" y="6356350"/>
            <a:ext cx="2844800" cy="365125"/>
          </a:xfrm>
        </p:spPr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165600" y="6356350"/>
            <a:ext cx="3860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737600" y="6356350"/>
            <a:ext cx="2844800" cy="365125"/>
          </a:xfrm>
        </p:spPr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fast"/>
  <p:timing>
    <p:tnLst>
      <p:par>
        <p:cTn id="1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1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1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1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6.png" /></Relationships>
</file>

<file path=ppt/slides/_rels/slide1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1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1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1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1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1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6.png" /></Relationships>
</file>

<file path=ppt/slides/_rels/slide1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3.png" /><Relationship Id="rId3" Type="http://schemas.openxmlformats.org/officeDocument/2006/relationships/image" Target="../media/image2.png" /></Relationships>
</file>

<file path=ppt/slides/_rels/slide20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2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2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2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2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6.png" /></Relationships>
</file>

<file path=ppt/slides/_rels/slide2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2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2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8.png" /><Relationship Id="rId4" Type="http://schemas.openxmlformats.org/officeDocument/2006/relationships/image" Target="../media/image6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4.png" /><Relationship Id="rId3" Type="http://schemas.openxmlformats.org/officeDocument/2006/relationships/image" Target="../media/image5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_rels/slide9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Relationship Id="rId3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1514467"/>
            <a:ext cx="11038043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 dirty="1">
                <a:solidFill>
                  <a:srgbClr val="000000"/>
                </a:solidFill>
                <a:latin typeface="微软雅黑"/>
              </a:rPr>
              <a:t>科大讯飞星火语言模型项目汇报</a:t>
            </a:r>
          </a:p>
        </p:txBody>
      </p:sp>
      <p:sp>
        <p:nvSpPr>
          <p:cNvPr id="3" name="New shape"/>
          <p:cNvSpPr/>
          <p:nvPr/>
        </p:nvSpPr>
        <p:spPr>
          <a:xfrm>
            <a:off x="622800" y="3101012"/>
            <a:ext cx="11016000" cy="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4" name="New shape"/>
          <p:cNvSpPr/>
          <p:nvPr/>
        </p:nvSpPr>
        <p:spPr>
          <a:xfrm>
            <a:off x="611778" y="3101012"/>
            <a:ext cx="11038043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3000" b="1" i="0" dirty="1">
                <a:solidFill>
                  <a:srgbClr val="0F3552"/>
                </a:solidFill>
                <a:latin typeface="微软雅黑"/>
              </a:rPr>
              <a:t>探索官方API聊天机器人的实际应用</a:t>
            </a:r>
          </a:p>
        </p:txBody>
      </p:sp>
      <p:sp>
        <p:nvSpPr>
          <p:cNvPr id="5" name="New shape"/>
          <p:cNvSpPr/>
          <p:nvPr/>
        </p:nvSpPr>
        <p:spPr>
          <a:xfrm>
            <a:off x="622800" y="4138369"/>
            <a:ext cx="11016000" cy="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6" name="New shape"/>
          <p:cNvSpPr/>
          <p:nvPr/>
        </p:nvSpPr>
        <p:spPr>
          <a:xfrm>
            <a:off x="622800" y="4138369"/>
            <a:ext cx="11016000" cy="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7" name="New shape"/>
          <p:cNvSpPr/>
          <p:nvPr/>
        </p:nvSpPr>
        <p:spPr>
          <a:xfrm>
            <a:off x="622800" y="4138369"/>
            <a:ext cx="11016000" cy="0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/>
        </p:txBody>
      </p:sp>
      <p:sp>
        <p:nvSpPr>
          <p:cNvPr id="8" name="New shape"/>
          <p:cNvSpPr/>
          <p:nvPr/>
        </p:nvSpPr>
        <p:spPr>
          <a:xfrm>
            <a:off x="611778" y="4138368"/>
            <a:ext cx="11038043" cy="45193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作者：智文</a:t>
            </a:r>
          </a:p>
        </p:txBody>
      </p:sp>
      <p:sp>
        <p:nvSpPr>
          <p:cNvPr id="9" name="New shape"/>
          <p:cNvSpPr/>
          <p:nvPr/>
        </p:nvSpPr>
        <p:spPr>
          <a:xfrm>
            <a:off x="611778" y="4740950"/>
            <a:ext cx="11038043" cy="45193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汇报时间: 2024/07/10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系统架构设计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2402271"/>
            <a:ext cx="2744215" cy="189355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在设计科大讯飞星火大语言模型的系统架构时，我们遵循了高内聚低耦合、模块化和可扩展性等原则，以实现系统的高效运行和灵活扩展。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56530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系统架构设计原则</a:t>
            </a:r>
          </a:p>
        </p:txBody>
      </p:sp>
      <p:sp>
        <p:nvSpPr>
          <p:cNvPr id="6" name="New shape"/>
          <p:cNvSpPr/>
          <p:nvPr/>
        </p:nvSpPr>
        <p:spPr>
          <a:xfrm>
            <a:off x="4430015" y="2402270"/>
            <a:ext cx="2744215" cy="225396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在技术选型上，我们选择了成熟的云计算平台和大数据处理技术，通过集成各种先进的AI算法和模型，使得我们的聊天机器人具有更强的智能和更好的用户体验。</a:t>
            </a:r>
          </a:p>
        </p:txBody>
      </p:sp>
      <p:sp>
        <p:nvSpPr>
          <p:cNvPr id="7" name="New shape"/>
          <p:cNvSpPr/>
          <p:nvPr/>
        </p:nvSpPr>
        <p:spPr>
          <a:xfrm>
            <a:off x="4427745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技术选型与集成</a:t>
            </a:r>
          </a:p>
        </p:txBody>
      </p:sp>
      <p:sp>
        <p:nvSpPr>
          <p:cNvPr id="8" name="New shape"/>
          <p:cNvSpPr/>
          <p:nvPr/>
        </p:nvSpPr>
        <p:spPr>
          <a:xfrm>
            <a:off x="7301229" y="2878465"/>
            <a:ext cx="2744216" cy="225396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在系统架构设计中，我们高度重视用户数据的安全和隐私保护，采用了多重加密技术和严格的数据访问控制机制，确保用户数据的安全和隐私不受侵犯。</a:t>
            </a:r>
          </a:p>
        </p:txBody>
      </p:sp>
      <p:sp>
        <p:nvSpPr>
          <p:cNvPr id="9" name="New shape"/>
          <p:cNvSpPr/>
          <p:nvPr/>
        </p:nvSpPr>
        <p:spPr>
          <a:xfrm>
            <a:off x="7298841" y="1627200"/>
            <a:ext cx="2580658" cy="1124266"/>
          </a:xfrm>
          <a:prstGeom prst="roundRect">
            <a:avLst>
              <a:gd name="adj" fmla="val 10888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数据安全与隐私保护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/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0F3552"/>
                </a:solidFill>
                <a:latin typeface="微软雅黑"/>
              </a:rPr>
              <a:t>03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5197FC"/>
                </a:solidFill>
                <a:latin typeface="微软雅黑"/>
              </a:rPr>
              <a:t>开发过程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4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环境搭建与配置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3011879"/>
            <a:ext cx="2744215" cy="176770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开发环境的选择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选择稳定高效的开发环境，如Python、IDEA等，为项目开发提供强大的支持和便利。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30015" y="3011879"/>
            <a:ext cx="2744215" cy="21281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配置相关工具和库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根据项目需求，安装并配置必要的工具和库，如TensorFlow、NLTK等，以实现模型训练和优化。</a:t>
            </a:r>
          </a:p>
        </p:txBody>
      </p:sp>
      <p:sp>
        <p:nvSpPr>
          <p:cNvPr id="6" name="New shape"/>
          <p:cNvSpPr/>
          <p:nvPr/>
        </p:nvSpPr>
        <p:spPr>
          <a:xfrm>
            <a:off x="7301229" y="3011880"/>
            <a:ext cx="2744216" cy="176770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测试环境的搭建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在完成环境配置后，建立测试环境进行初步的试运行和调试，确保项目的顺利推进。</a:t>
            </a:r>
          </a:p>
        </p:txBody>
      </p:sp>
      <p:pic>
        <p:nvPicPr>
          <p:cNvPr id="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58800" y="1342800"/>
            <a:ext cx="2738736" cy="1540539"/>
          </a:xfrm>
          <a:prstGeom prst="rect"/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0015" y="1342800"/>
            <a:ext cx="2738736" cy="1540539"/>
          </a:xfrm>
          <a:prstGeom prst="rect"/>
          <a:ln>
            <a:noFill/>
          </a:ln>
        </p:spPr>
      </p:pic>
      <p:pic>
        <p:nvPicPr>
          <p:cNvPr id="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01230" y="1342800"/>
            <a:ext cx="2738736" cy="1540539"/>
          </a:xfrm>
          <a:prstGeom prst="rect"/>
          <a:ln>
            <a:noFill/>
          </a:ln>
        </p:spPr>
      </p:pic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接口调用实现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1627201"/>
            <a:ext cx="3040532" cy="3627439"/>
          </a:xfrm>
          <a:prstGeom prst="roundRect">
            <a:avLst>
              <a:gd name="adj" fmla="val 9999"/>
            </a:avLst>
          </a:prstGeom>
          <a:solidFill>
            <a:srgbClr val="DAEBFC"/>
          </a:solidFill>
          <a:ln w="6350">
            <a:solidFill>
              <a:srgbClr val="0F3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 dirty="1">
                <a:latin typeface="微软雅黑"/>
              </a:rPr>
            </a:br>
          </a:p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API接口选择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在项目实施过程中，我们选择了科大讯飞官方提供的API作为聊天机器人的核心接口。这个接口具有丰富的功能，可以满足我们的项目需求。</a:t>
            </a:r>
            <a:br>
              <a:rPr sz="1800" dirty="1">
                <a:latin typeface="微软雅黑"/>
              </a:rPr>
            </a:br>
          </a:p>
        </p:txBody>
      </p:sp>
      <p:sp>
        <p:nvSpPr>
          <p:cNvPr id="5" name="New shape"/>
          <p:cNvSpPr/>
          <p:nvPr/>
        </p:nvSpPr>
        <p:spPr>
          <a:xfrm>
            <a:off x="4726332" y="1627201"/>
            <a:ext cx="3040532" cy="3627439"/>
          </a:xfrm>
          <a:prstGeom prst="roundRect">
            <a:avLst>
              <a:gd name="adj" fmla="val 9999"/>
            </a:avLst>
          </a:prstGeom>
          <a:solidFill>
            <a:srgbClr val="DAEBFC"/>
          </a:solidFill>
          <a:ln w="6350">
            <a:solidFill>
              <a:srgbClr val="0F3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 dirty="1">
                <a:latin typeface="微软雅黑"/>
              </a:rPr>
            </a:br>
          </a:p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API参数设置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我们对API的参数进行了详细的设置，包括输入输出格式、请求头、请求体等，以确保我们的聊天机器人能够正确、高效地运行。</a:t>
            </a:r>
            <a:br>
              <a:rPr sz="1800" dirty="1">
                <a:latin typeface="微软雅黑"/>
              </a:rPr>
            </a:br>
          </a:p>
        </p:txBody>
      </p:sp>
      <p:sp>
        <p:nvSpPr>
          <p:cNvPr id="6" name="New shape"/>
          <p:cNvSpPr/>
          <p:nvPr/>
        </p:nvSpPr>
        <p:spPr>
          <a:xfrm>
            <a:off x="7893865" y="1627200"/>
            <a:ext cx="3040542" cy="3627439"/>
          </a:xfrm>
          <a:prstGeom prst="roundRect">
            <a:avLst>
              <a:gd name="adj" fmla="val 10000"/>
            </a:avLst>
          </a:prstGeom>
          <a:solidFill>
            <a:srgbClr val="DAEBFC"/>
          </a:solidFill>
          <a:ln w="6350">
            <a:solidFill>
              <a:srgbClr val="0F3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 dirty="1">
                <a:latin typeface="微软雅黑"/>
              </a:rPr>
            </a:br>
          </a:p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API调用流程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我们遵循了API的调用流程，先进行初始化，然后根据用户的输入调用相应的接口，最后处理接口的返回结果，实现了一个功能完善的聊天机器人。</a:t>
            </a:r>
            <a:br>
              <a:rPr sz="1800" dirty="1">
                <a:latin typeface="微软雅黑"/>
              </a:rPr>
            </a:b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功能测试与优化</a:t>
            </a:r>
          </a:p>
        </p:txBody>
      </p:sp>
      <p:sp>
        <p:nvSpPr>
          <p:cNvPr id="4" name="New shape"/>
          <p:cNvSpPr/>
          <p:nvPr/>
        </p:nvSpPr>
        <p:spPr>
          <a:xfrm>
            <a:off x="6458401" y="1555200"/>
            <a:ext cx="4545078" cy="185351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功能测试流程</a:t>
            </a: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我们首先进行了单元测试，确保每个模块都能独立工作。然后进行集成测试，检查各模块之间的交互是否正常。最后进行系统测试，模拟真实环境进行全面的功能验证。</a:t>
            </a:r>
          </a:p>
        </p:txBody>
      </p:sp>
      <p:sp>
        <p:nvSpPr>
          <p:cNvPr id="5" name="New shape"/>
          <p:cNvSpPr/>
          <p:nvPr/>
        </p:nvSpPr>
        <p:spPr>
          <a:xfrm>
            <a:off x="981860" y="2390400"/>
            <a:ext cx="4545077" cy="185351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sz="2100" b="1" i="0" dirty="1">
                <a:solidFill>
                  <a:srgbClr val="0F3552"/>
                </a:solidFill>
                <a:latin typeface="微软雅黑"/>
              </a:rPr>
              <a:t>测试中出现的问题及解决方案</a:t>
            </a:r>
          </a:p>
          <a:p>
            <a:pPr algn="r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在测试过程中，我们发现了一些问题，如响应速度慢、误识别率高等。针对这些问题，我们进行了优化，如引入了更高效的算法、增加了训练数据量等。</a:t>
            </a:r>
          </a:p>
        </p:txBody>
      </p:sp>
      <p:sp>
        <p:nvSpPr>
          <p:cNvPr id="6" name="New shape"/>
          <p:cNvSpPr/>
          <p:nvPr/>
        </p:nvSpPr>
        <p:spPr>
          <a:xfrm>
            <a:off x="6458401" y="3726212"/>
            <a:ext cx="4554174" cy="185351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测试结果与优化效果</a:t>
            </a: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经过优化后，我们的聊天机器人性能有了显著提升，响应速度提高了50%，误识别率降低了30%。同时，用户反馈也更加积极，满意度达到了90%以上。</a:t>
            </a:r>
          </a:p>
        </p:txBody>
      </p:sp>
      <p:sp>
        <p:nvSpPr>
          <p:cNvPr id="7" name="New shape"/>
          <p:cNvSpPr/>
          <p:nvPr/>
        </p:nvSpPr>
        <p:spPr>
          <a:xfrm>
            <a:off x="5965200" y="1926000"/>
            <a:ext cx="39600" cy="4644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2400" y="1735740"/>
            <a:ext cx="309600" cy="396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New shape"/>
          <p:cNvSpPr/>
          <p:nvPr/>
        </p:nvSpPr>
        <p:spPr>
          <a:xfrm>
            <a:off x="5965200" y="2761200"/>
            <a:ext cx="39600" cy="965012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515200" y="2570940"/>
            <a:ext cx="309600" cy="396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806800" y="23904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New shape"/>
          <p:cNvSpPr/>
          <p:nvPr/>
        </p:nvSpPr>
        <p:spPr>
          <a:xfrm>
            <a:off x="5965200" y="4097012"/>
            <a:ext cx="39600" cy="4572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152400" y="3906752"/>
            <a:ext cx="309600" cy="396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806800" y="372621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/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0F3552"/>
                </a:solidFill>
                <a:latin typeface="微软雅黑"/>
              </a:rPr>
              <a:t>04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5197FC"/>
                </a:solidFill>
                <a:latin typeface="微软雅黑"/>
              </a:rPr>
              <a:t>项目成果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聊天机器人演示</a:t>
            </a:r>
          </a:p>
        </p:txBody>
      </p:sp>
      <p:sp>
        <p:nvSpPr>
          <p:cNvPr id="4" name="New shape"/>
          <p:cNvSpPr/>
          <p:nvPr/>
        </p:nvSpPr>
        <p:spPr>
          <a:xfrm>
            <a:off x="1774800" y="1555200"/>
            <a:ext cx="8016003" cy="104689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机器人对话实战展示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我们将通过实际的对话场景，展示聊天机器人的智能回应能力和自然语言处理技术。</a:t>
            </a:r>
          </a:p>
        </p:txBody>
      </p:sp>
      <p:sp>
        <p:nvSpPr>
          <p:cNvPr id="5" name="New shape"/>
          <p:cNvSpPr/>
          <p:nvPr/>
        </p:nvSpPr>
        <p:spPr>
          <a:xfrm>
            <a:off x="1774800" y="2729091"/>
            <a:ext cx="8016003" cy="1407296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多领域知识问答解析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聊天机器人不仅能够进行日常对话，还能在多个领域提供专业问题解答，如科学、文学、历史等。</a:t>
            </a:r>
          </a:p>
        </p:txBody>
      </p:sp>
      <p:sp>
        <p:nvSpPr>
          <p:cNvPr id="6" name="New shape"/>
          <p:cNvSpPr/>
          <p:nvPr/>
        </p:nvSpPr>
        <p:spPr>
          <a:xfrm>
            <a:off x="1774800" y="4263387"/>
            <a:ext cx="8016003" cy="104689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个性化定制与情感交流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聊天机器人支持用户个性化定制，能理解并回应用户的情感，实现更加人性化的交流体验。</a:t>
            </a:r>
          </a:p>
        </p:txBody>
      </p:sp>
      <p:sp>
        <p:nvSpPr>
          <p:cNvPr id="7" name="New shape"/>
          <p:cNvSpPr/>
          <p:nvPr/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New shape"/>
          <p:cNvSpPr/>
          <p:nvPr/>
        </p:nvSpPr>
        <p:spPr>
          <a:xfrm>
            <a:off x="1270800" y="2729091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" name="New shape"/>
          <p:cNvSpPr/>
          <p:nvPr/>
        </p:nvSpPr>
        <p:spPr>
          <a:xfrm>
            <a:off x="1270800" y="4263387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性能评估报告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1627200"/>
            <a:ext cx="2744215" cy="248851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模型运行速度评估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科大讯飞星火大语言模型在处理大量数据时，表现出了高效的运行速度，能够在短时间内完成复杂的语义理解和信息提取任务。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30015" y="1627200"/>
            <a:ext cx="2744215" cy="248851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模型准确率分析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经过严格的测试和评估，科大讯飞星火大语言模型在各种场景下都展现出了高准确率，能够准确理解用户意图，提供满意的交互体验。</a:t>
            </a:r>
          </a:p>
        </p:txBody>
      </p:sp>
      <p:sp>
        <p:nvSpPr>
          <p:cNvPr id="6" name="New shape"/>
          <p:cNvSpPr/>
          <p:nvPr/>
        </p:nvSpPr>
        <p:spPr>
          <a:xfrm>
            <a:off x="7301229" y="1627200"/>
            <a:ext cx="2744216" cy="28489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模型稳定性评估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科大讯飞星火大语言模型在长时间运行中，表现出了良好的稳定性，无论在处理大量请求还是面对复杂任务，都能保持稳定的运行状态，确保服务质量。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4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用户反馈总结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3011880"/>
            <a:ext cx="2744215" cy="248851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用户满意度调查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根据我们对用户的问卷调查，大部分用户对我们的聊天机器人表示满意，他们认为机器人的回答准确、快速，能够有效解决他们的问题。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30015" y="3011879"/>
            <a:ext cx="2744215" cy="248851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用户体验反馈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用户反馈中，他们最喜欢的是机器人的人性化交互设计，机器人能够理解并回应用户的情绪，这使得与机器人的交流变得更加愉快。</a:t>
            </a:r>
          </a:p>
        </p:txBody>
      </p:sp>
      <p:sp>
        <p:nvSpPr>
          <p:cNvPr id="6" name="New shape"/>
          <p:cNvSpPr/>
          <p:nvPr/>
        </p:nvSpPr>
        <p:spPr>
          <a:xfrm>
            <a:off x="7301229" y="3011879"/>
            <a:ext cx="2744216" cy="28489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功能改进建议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虽然大部分用户对机器人的功能表示满意，但也有部分用户提出了改进建议，他们希望机器人能够提供更多的应用场景，以满足他们的不同需求。</a:t>
            </a:r>
          </a:p>
        </p:txBody>
      </p:sp>
      <p:pic>
        <p:nvPicPr>
          <p:cNvPr id="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58800" y="1342800"/>
            <a:ext cx="2738736" cy="1540539"/>
          </a:xfrm>
          <a:prstGeom prst="rect"/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0015" y="1342800"/>
            <a:ext cx="2738736" cy="1540539"/>
          </a:xfrm>
          <a:prstGeom prst="rect"/>
          <a:ln>
            <a:noFill/>
          </a:ln>
        </p:spPr>
      </p:pic>
      <p:pic>
        <p:nvPicPr>
          <p:cNvPr id="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01230" y="1342800"/>
            <a:ext cx="2738736" cy="1540539"/>
          </a:xfrm>
          <a:prstGeom prst="rect"/>
          <a:ln>
            <a:noFill/>
          </a:ln>
        </p:spPr>
      </p:pic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/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0F3552"/>
                </a:solidFill>
                <a:latin typeface="微软雅黑"/>
              </a:rPr>
              <a:t>05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5197FC"/>
                </a:solidFill>
                <a:latin typeface="微软雅黑"/>
              </a:rPr>
              <a:t>问题与挑战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838800" y="979200"/>
            <a:ext cx="3672000" cy="511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1054800" y="1037646"/>
            <a:ext cx="2482880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5197FC"/>
                </a:solidFill>
                <a:latin typeface="微软雅黑"/>
              </a:rPr>
              <a:t>目录</a:t>
            </a:r>
          </a:p>
        </p:txBody>
      </p:sp>
      <p:sp>
        <p:nvSpPr>
          <p:cNvPr id="4" name="New shape"/>
          <p:cNvSpPr/>
          <p:nvPr/>
        </p:nvSpPr>
        <p:spPr>
          <a:xfrm>
            <a:off x="1486800" y="2854800"/>
            <a:ext cx="1841514" cy="6922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 dirty="1">
                <a:solidFill>
                  <a:srgbClr val="0F3552"/>
                </a:solidFill>
                <a:latin typeface="微软雅黑"/>
              </a:rPr>
              <a:t>01</a:t>
            </a:r>
          </a:p>
          <a:p>
            <a:pPr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项目概述</a:t>
            </a:r>
          </a:p>
        </p:txBody>
      </p:sp>
      <p:sp>
        <p:nvSpPr>
          <p:cNvPr id="5" name="New shape"/>
          <p:cNvSpPr/>
          <p:nvPr/>
        </p:nvSpPr>
        <p:spPr>
          <a:xfrm>
            <a:off x="3455314" y="2854800"/>
            <a:ext cx="1841514" cy="6922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 dirty="1">
                <a:solidFill>
                  <a:srgbClr val="0F3552"/>
                </a:solidFill>
                <a:latin typeface="微软雅黑"/>
              </a:rPr>
              <a:t>02</a:t>
            </a:r>
          </a:p>
          <a:p>
            <a:pPr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技术架构</a:t>
            </a:r>
          </a:p>
        </p:txBody>
      </p:sp>
      <p:sp>
        <p:nvSpPr>
          <p:cNvPr id="6" name="New shape"/>
          <p:cNvSpPr/>
          <p:nvPr/>
        </p:nvSpPr>
        <p:spPr>
          <a:xfrm>
            <a:off x="5423828" y="2854800"/>
            <a:ext cx="1841514" cy="6922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 dirty="1">
                <a:solidFill>
                  <a:srgbClr val="0F3552"/>
                </a:solidFill>
                <a:latin typeface="微软雅黑"/>
              </a:rPr>
              <a:t>03</a:t>
            </a:r>
          </a:p>
          <a:p>
            <a:pPr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开发过程</a:t>
            </a:r>
          </a:p>
        </p:txBody>
      </p:sp>
      <p:sp>
        <p:nvSpPr>
          <p:cNvPr id="7" name="New shape"/>
          <p:cNvSpPr/>
          <p:nvPr/>
        </p:nvSpPr>
        <p:spPr>
          <a:xfrm>
            <a:off x="7392342" y="2854800"/>
            <a:ext cx="1841514" cy="6922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 dirty="1">
                <a:solidFill>
                  <a:srgbClr val="0F3552"/>
                </a:solidFill>
                <a:latin typeface="微软雅黑"/>
              </a:rPr>
              <a:t>04</a:t>
            </a:r>
          </a:p>
          <a:p>
            <a:pPr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项目成果</a:t>
            </a:r>
          </a:p>
        </p:txBody>
      </p:sp>
      <p:sp>
        <p:nvSpPr>
          <p:cNvPr id="8" name="New shape"/>
          <p:cNvSpPr/>
          <p:nvPr/>
        </p:nvSpPr>
        <p:spPr>
          <a:xfrm>
            <a:off x="9360857" y="2854800"/>
            <a:ext cx="1841514" cy="6922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 dirty="1">
                <a:solidFill>
                  <a:srgbClr val="0F3552"/>
                </a:solidFill>
                <a:latin typeface="微软雅黑"/>
              </a:rPr>
              <a:t>05</a:t>
            </a:r>
          </a:p>
          <a:p>
            <a:pPr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问题与挑战</a:t>
            </a:r>
          </a:p>
        </p:txBody>
      </p:sp>
      <p:sp>
        <p:nvSpPr>
          <p:cNvPr id="9" name="New shape"/>
          <p:cNvSpPr/>
          <p:nvPr/>
        </p:nvSpPr>
        <p:spPr>
          <a:xfrm>
            <a:off x="1486800" y="3674006"/>
            <a:ext cx="1841514" cy="6922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r>
              <a:rPr sz="1575" b="1" dirty="1">
                <a:solidFill>
                  <a:srgbClr val="0F3552"/>
                </a:solidFill>
                <a:latin typeface="微软雅黑"/>
              </a:rPr>
              <a:t>06</a:t>
            </a:r>
          </a:p>
          <a:p>
            <a:pPr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总结与展望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技术难题分析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2402271"/>
            <a:ext cx="2744215" cy="153315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构建科大讯飞星火大语言模型，需要处理大量的数据和复杂的算法，这是一项技术挑战。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56530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语言模型的构建</a:t>
            </a:r>
          </a:p>
        </p:txBody>
      </p:sp>
      <p:sp>
        <p:nvSpPr>
          <p:cNvPr id="6" name="New shape"/>
          <p:cNvSpPr/>
          <p:nvPr/>
        </p:nvSpPr>
        <p:spPr>
          <a:xfrm>
            <a:off x="4430015" y="2402271"/>
            <a:ext cx="2744215" cy="153315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在聊天机器人项目中，如何准确理解用户的意图并生成合适的回答，是一项重要的技术难题。</a:t>
            </a:r>
          </a:p>
        </p:txBody>
      </p:sp>
      <p:sp>
        <p:nvSpPr>
          <p:cNvPr id="7" name="New shape"/>
          <p:cNvSpPr/>
          <p:nvPr/>
        </p:nvSpPr>
        <p:spPr>
          <a:xfrm>
            <a:off x="4427745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对话理解与生成</a:t>
            </a:r>
          </a:p>
        </p:txBody>
      </p:sp>
      <p:sp>
        <p:nvSpPr>
          <p:cNvPr id="8" name="New shape"/>
          <p:cNvSpPr/>
          <p:nvPr/>
        </p:nvSpPr>
        <p:spPr>
          <a:xfrm>
            <a:off x="7301229" y="2402271"/>
            <a:ext cx="2744216" cy="153315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优化和调试大语言模型，提高其性能和稳定性，是我们在项目过程中面临的另一项挑战。</a:t>
            </a:r>
          </a:p>
        </p:txBody>
      </p:sp>
      <p:sp>
        <p:nvSpPr>
          <p:cNvPr id="9" name="New shape"/>
          <p:cNvSpPr/>
          <p:nvPr/>
        </p:nvSpPr>
        <p:spPr>
          <a:xfrm>
            <a:off x="7298959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模型优化与调试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解决方案探讨</a:t>
            </a:r>
          </a:p>
        </p:txBody>
      </p:sp>
      <p:sp>
        <p:nvSpPr>
          <p:cNvPr id="4" name="New shape"/>
          <p:cNvSpPr/>
          <p:nvPr/>
        </p:nvSpPr>
        <p:spPr>
          <a:xfrm>
            <a:off x="1774800" y="1555200"/>
            <a:ext cx="8016003" cy="1407296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模型训练优化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针对科大讯飞星火大语言模型的训练，我们采取了深度学习和大数据技术，通过不断优化算法和提升计算能力，使模型的理解和应答更加精准。</a:t>
            </a:r>
          </a:p>
        </p:txBody>
      </p:sp>
      <p:sp>
        <p:nvSpPr>
          <p:cNvPr id="5" name="New shape"/>
          <p:cNvSpPr/>
          <p:nvPr/>
        </p:nvSpPr>
        <p:spPr>
          <a:xfrm>
            <a:off x="1774800" y="3089496"/>
            <a:ext cx="8016003" cy="1407296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API接口设计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我们为科大讯飞星火大语言模型设计了友好的API接口，使得开发者能够更方便地集成和使用我们的模型，提高了模型的使用效率和应用范围。</a:t>
            </a:r>
          </a:p>
        </p:txBody>
      </p:sp>
      <p:sp>
        <p:nvSpPr>
          <p:cNvPr id="6" name="New shape"/>
          <p:cNvSpPr/>
          <p:nvPr/>
        </p:nvSpPr>
        <p:spPr>
          <a:xfrm>
            <a:off x="1774800" y="4623792"/>
            <a:ext cx="8016003" cy="1407296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用户反馈机制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我们建立了完善的用户反馈机制，通过收集用户的使用体验和问题反馈，我们可以及时优化和改进模型，使其更好地满足用户需求。</a:t>
            </a:r>
          </a:p>
        </p:txBody>
      </p:sp>
      <p:sp>
        <p:nvSpPr>
          <p:cNvPr id="7" name="New shape"/>
          <p:cNvSpPr/>
          <p:nvPr/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New shape"/>
          <p:cNvSpPr/>
          <p:nvPr/>
        </p:nvSpPr>
        <p:spPr>
          <a:xfrm>
            <a:off x="1270800" y="3089496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" name="New shape"/>
          <p:cNvSpPr/>
          <p:nvPr/>
        </p:nvSpPr>
        <p:spPr>
          <a:xfrm>
            <a:off x="1270800" y="462379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未来改进方向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1627200"/>
            <a:ext cx="2744215" cy="248851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模型的优化策略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针对模型的性能和效率，我们可以通过深度学习、神经网络等先进技术进行优化，提高模型的准确性和响应速度。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30015" y="1627200"/>
            <a:ext cx="2744215" cy="21281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用户体验的提升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从用户交互的角度出发，我们可以优化聊天机器人的交互设计，使其更加人性化，提升用户的使用体验。</a:t>
            </a:r>
          </a:p>
        </p:txBody>
      </p:sp>
      <p:sp>
        <p:nvSpPr>
          <p:cNvPr id="6" name="New shape"/>
          <p:cNvSpPr/>
          <p:nvPr/>
        </p:nvSpPr>
        <p:spPr>
          <a:xfrm>
            <a:off x="7301229" y="1627200"/>
            <a:ext cx="2744216" cy="248851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数据安全与隐私保护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在提供高质量服务的同时，我们也要重视用户的数据安全和隐私保护，建立完善的数据安全机制，保障用户信息的安全。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/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0F3552"/>
                </a:solidFill>
                <a:latin typeface="微软雅黑"/>
              </a:rPr>
              <a:t>06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5197FC"/>
                </a:solidFill>
                <a:latin typeface="微软雅黑"/>
              </a:rPr>
              <a:t>总结与展望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4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项目收获总结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3011880"/>
            <a:ext cx="2744215" cy="248851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技术提升与突破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通过本项目的实施，我们成功地利用科大讯飞星火大语言模型API构建了聊天机器人，技术上有了显著的提升和突破。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30015" y="3011879"/>
            <a:ext cx="2744215" cy="21281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团队协作能力的增强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在项目开发过程中，团队成员之间的紧密合作，使得我们的团队协作能力得到了极大的提升。</a:t>
            </a:r>
          </a:p>
        </p:txBody>
      </p:sp>
      <p:sp>
        <p:nvSpPr>
          <p:cNvPr id="6" name="New shape"/>
          <p:cNvSpPr/>
          <p:nvPr/>
        </p:nvSpPr>
        <p:spPr>
          <a:xfrm>
            <a:off x="7301229" y="3011879"/>
            <a:ext cx="2744216" cy="280887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对人工智能的理解加深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通过实践应用科大讯飞星火大语言模型API，我们对人工智能的理解和认识更加深入，对未来的学习和研究打下了坚实的基础。</a:t>
            </a:r>
          </a:p>
        </p:txBody>
      </p:sp>
      <p:pic>
        <p:nvPicPr>
          <p:cNvPr id="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58800" y="1342800"/>
            <a:ext cx="2738736" cy="1540539"/>
          </a:xfrm>
          <a:prstGeom prst="rect"/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0015" y="1342800"/>
            <a:ext cx="2738736" cy="1540539"/>
          </a:xfrm>
          <a:prstGeom prst="rect"/>
          <a:ln>
            <a:noFill/>
          </a:ln>
        </p:spPr>
      </p:pic>
      <p:pic>
        <p:nvPicPr>
          <p:cNvPr id="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01230" y="1342800"/>
            <a:ext cx="2738736" cy="1540539"/>
          </a:xfrm>
          <a:prstGeom prst="rect"/>
          <a:ln>
            <a:noFill/>
          </a:ln>
        </p:spPr>
      </p:pic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行业应用前景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2402271"/>
            <a:ext cx="2744215" cy="189355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随着AI技术的进步，智能客服将更加智能化、个性化，能够理解并满足用户多样化的需求，提高服务效率和满意度。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56530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智能客服的未来</a:t>
            </a:r>
          </a:p>
        </p:txBody>
      </p:sp>
      <p:sp>
        <p:nvSpPr>
          <p:cNvPr id="6" name="New shape"/>
          <p:cNvSpPr/>
          <p:nvPr/>
        </p:nvSpPr>
        <p:spPr>
          <a:xfrm>
            <a:off x="4430015" y="2402270"/>
            <a:ext cx="2744215" cy="189355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通过科大讯飞星火大语言模型，企业可以自动化处理大量的重复性工作，提高工作效率，同时减轻员工的工作负担。</a:t>
            </a:r>
          </a:p>
        </p:txBody>
      </p:sp>
      <p:sp>
        <p:nvSpPr>
          <p:cNvPr id="7" name="New shape"/>
          <p:cNvSpPr/>
          <p:nvPr/>
        </p:nvSpPr>
        <p:spPr>
          <a:xfrm>
            <a:off x="4427745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自动化流程的优化</a:t>
            </a:r>
          </a:p>
        </p:txBody>
      </p:sp>
      <p:sp>
        <p:nvSpPr>
          <p:cNvPr id="8" name="New shape"/>
          <p:cNvSpPr/>
          <p:nvPr/>
        </p:nvSpPr>
        <p:spPr>
          <a:xfrm>
            <a:off x="7301229" y="2402270"/>
            <a:ext cx="2744216" cy="189355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科大讯飞星火大语言模型的应用不仅限于客服领域，还可以拓展到医疗、教育、金融等多个行业，为各行各业提供智能化的解决方案。</a:t>
            </a:r>
          </a:p>
        </p:txBody>
      </p:sp>
      <p:sp>
        <p:nvSpPr>
          <p:cNvPr id="9" name="New shape"/>
          <p:cNvSpPr/>
          <p:nvPr/>
        </p:nvSpPr>
        <p:spPr>
          <a:xfrm>
            <a:off x="7298959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跨行业应用的拓展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后续发展规划</a:t>
            </a:r>
          </a:p>
        </p:txBody>
      </p:sp>
      <p:sp>
        <p:nvSpPr>
          <p:cNvPr id="4" name="New shape"/>
          <p:cNvSpPr/>
          <p:nvPr/>
        </p:nvSpPr>
        <p:spPr>
          <a:xfrm>
            <a:off x="1774800" y="1555200"/>
            <a:ext cx="8016003" cy="1407296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提升模型性能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我们将致力于优化和升级星火大语言模型，提升其处理复杂问题的能力，以满足用户更高的需求。</a:t>
            </a:r>
          </a:p>
        </p:txBody>
      </p:sp>
      <p:sp>
        <p:nvSpPr>
          <p:cNvPr id="5" name="New shape"/>
          <p:cNvSpPr/>
          <p:nvPr/>
        </p:nvSpPr>
        <p:spPr>
          <a:xfrm>
            <a:off x="1774800" y="3089496"/>
            <a:ext cx="8016003" cy="1407296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扩展应用场景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计划将星火大语言模型应用到更多领域，如医疗、法律等专业领域，为用户提供更专业的服务。</a:t>
            </a:r>
          </a:p>
        </p:txBody>
      </p:sp>
      <p:sp>
        <p:nvSpPr>
          <p:cNvPr id="6" name="New shape"/>
          <p:cNvSpPr/>
          <p:nvPr/>
        </p:nvSpPr>
        <p:spPr>
          <a:xfrm>
            <a:off x="1774800" y="4623792"/>
            <a:ext cx="8016003" cy="1407296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加强数据安全保护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我们将进一步强化数据安全保护措施，确保用户数据的安全，增强用户对星火大语言模型的信任度。</a:t>
            </a:r>
          </a:p>
        </p:txBody>
      </p:sp>
      <p:sp>
        <p:nvSpPr>
          <p:cNvPr id="7" name="New shape"/>
          <p:cNvSpPr/>
          <p:nvPr/>
        </p:nvSpPr>
        <p:spPr>
          <a:xfrm>
            <a:off x="1270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8" name="New shape"/>
          <p:cNvSpPr/>
          <p:nvPr/>
        </p:nvSpPr>
        <p:spPr>
          <a:xfrm>
            <a:off x="1270800" y="3089496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9" name="New shape"/>
          <p:cNvSpPr/>
          <p:nvPr/>
        </p:nvSpPr>
        <p:spPr>
          <a:xfrm>
            <a:off x="1270800" y="462379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2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ew shape"/>
          <p:cNvSpPr/>
          <p:nvPr/>
        </p:nvSpPr>
        <p:spPr>
          <a:xfrm>
            <a:off x="611778" y="2635727"/>
            <a:ext cx="11038043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4800" b="1" i="0" dirty="1">
                <a:solidFill>
                  <a:srgbClr val="000000"/>
                </a:solidFill>
                <a:latin typeface="微软雅黑"/>
              </a:rPr>
              <a:t>谢 谢 大 家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/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0F3552"/>
                </a:solidFill>
                <a:latin typeface="微软雅黑"/>
              </a:rPr>
              <a:t>01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5197FC"/>
                </a:solidFill>
                <a:latin typeface="微软雅黑"/>
              </a:rPr>
              <a:t>项目概述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科大讯飞星火模型简介</a:t>
            </a:r>
          </a:p>
        </p:txBody>
      </p:sp>
      <p:sp>
        <p:nvSpPr>
          <p:cNvPr id="4" name="New shape"/>
          <p:cNvSpPr/>
          <p:nvPr/>
        </p:nvSpPr>
        <p:spPr>
          <a:xfrm>
            <a:off x="6458401" y="1555200"/>
            <a:ext cx="4545078" cy="14931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模型特性</a:t>
            </a: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科大讯飞星火模型是一款基于深度学习的大规模语言模型，拥有强大的理解和生成能力，可广泛应用于对话系统、文本摘要、机器翻译等场景。</a:t>
            </a:r>
          </a:p>
        </p:txBody>
      </p:sp>
      <p:sp>
        <p:nvSpPr>
          <p:cNvPr id="5" name="New shape"/>
          <p:cNvSpPr/>
          <p:nvPr/>
        </p:nvSpPr>
        <p:spPr>
          <a:xfrm>
            <a:off x="981860" y="2390401"/>
            <a:ext cx="4545077" cy="14931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sz="2100" b="1" i="0" dirty="1">
                <a:solidFill>
                  <a:srgbClr val="0F3552"/>
                </a:solidFill>
                <a:latin typeface="微软雅黑"/>
              </a:rPr>
              <a:t>技术优势</a:t>
            </a:r>
          </a:p>
          <a:p>
            <a:pPr algn="r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该模型通过海量数据训练，实现了对中文语义的精准把握和丰富表达，同时，其高效的处理速度和优秀的稳定性也得到了业界广泛认可。</a:t>
            </a:r>
          </a:p>
        </p:txBody>
      </p:sp>
      <p:sp>
        <p:nvSpPr>
          <p:cNvPr id="6" name="New shape"/>
          <p:cNvSpPr/>
          <p:nvPr/>
        </p:nvSpPr>
        <p:spPr>
          <a:xfrm>
            <a:off x="6458401" y="3365807"/>
            <a:ext cx="4554174" cy="14931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应用场景</a:t>
            </a: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科大讯飞星火模型的应用场景十分广泛，包括但不限于智能客服、在线教育、新闻写作等领域，为用户提供了更智能、更便捷的服务。</a:t>
            </a:r>
          </a:p>
        </p:txBody>
      </p:sp>
      <p:sp>
        <p:nvSpPr>
          <p:cNvPr id="7" name="New shape"/>
          <p:cNvSpPr/>
          <p:nvPr/>
        </p:nvSpPr>
        <p:spPr>
          <a:xfrm>
            <a:off x="5965200" y="1926000"/>
            <a:ext cx="39600" cy="4644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2400" y="1735740"/>
            <a:ext cx="309600" cy="396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New shape"/>
          <p:cNvSpPr/>
          <p:nvPr/>
        </p:nvSpPr>
        <p:spPr>
          <a:xfrm>
            <a:off x="5965200" y="2761201"/>
            <a:ext cx="39600" cy="604606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515200" y="2570941"/>
            <a:ext cx="309600" cy="396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806800" y="2390401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New shape"/>
          <p:cNvSpPr/>
          <p:nvPr/>
        </p:nvSpPr>
        <p:spPr>
          <a:xfrm>
            <a:off x="5965200" y="3736607"/>
            <a:ext cx="39600" cy="4572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152400" y="3546347"/>
            <a:ext cx="309600" cy="396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806800" y="3365807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API聊天机器人功能介绍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2402271"/>
            <a:ext cx="2744215" cy="153315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API聊天机器人具备智能对话交互能力，能理解和回应用户的自然语言输入，提供流畅、自然的聊天体验。</a:t>
            </a:r>
          </a:p>
        </p:txBody>
      </p:sp>
      <p:sp>
        <p:nvSpPr>
          <p:cNvPr id="5" name="New shape"/>
          <p:cNvSpPr/>
          <p:nvPr/>
        </p:nvSpPr>
        <p:spPr>
          <a:xfrm>
            <a:off x="1556530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智能对话交互</a:t>
            </a:r>
          </a:p>
        </p:txBody>
      </p:sp>
      <p:sp>
        <p:nvSpPr>
          <p:cNvPr id="6" name="New shape"/>
          <p:cNvSpPr/>
          <p:nvPr/>
        </p:nvSpPr>
        <p:spPr>
          <a:xfrm>
            <a:off x="4430015" y="2402271"/>
            <a:ext cx="2744215" cy="153315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API聊天机器人能根据用户的问题，快速准确地检索相关信息，为用户提供实时、准确的信息服务。</a:t>
            </a:r>
          </a:p>
        </p:txBody>
      </p:sp>
      <p:sp>
        <p:nvSpPr>
          <p:cNvPr id="7" name="New shape"/>
          <p:cNvSpPr/>
          <p:nvPr/>
        </p:nvSpPr>
        <p:spPr>
          <a:xfrm>
            <a:off x="4427745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信息查询服务</a:t>
            </a:r>
          </a:p>
        </p:txBody>
      </p:sp>
      <p:sp>
        <p:nvSpPr>
          <p:cNvPr id="8" name="New shape"/>
          <p:cNvSpPr/>
          <p:nvPr/>
        </p:nvSpPr>
        <p:spPr>
          <a:xfrm>
            <a:off x="7301229" y="2402271"/>
            <a:ext cx="2744216" cy="153315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API聊天机器人能接收并执行用户设定的任务，如设置闹钟、查询天气等，实现智能化的助手服务。</a:t>
            </a:r>
          </a:p>
        </p:txBody>
      </p:sp>
      <p:sp>
        <p:nvSpPr>
          <p:cNvPr id="9" name="New shape"/>
          <p:cNvSpPr/>
          <p:nvPr/>
        </p:nvSpPr>
        <p:spPr>
          <a:xfrm>
            <a:off x="7298959" y="1627201"/>
            <a:ext cx="2532802" cy="648071"/>
          </a:xfrm>
          <a:prstGeom prst="roundRect">
            <a:avLst>
              <a:gd name="adj" fmla="val 20033"/>
            </a:avLst>
          </a:prstGeom>
          <a:solidFill>
            <a:srgbClr val="DAEBFC"/>
          </a:solidFill>
          <a:ln w="6350">
            <a:solidFill>
              <a:srgbClr val="5197F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ctr">
              <a:lnSpc>
                <a:spcPct val="150000"/>
              </a:lnSpc>
            </a:pPr>
            <a:r>
              <a:rPr sz="2100" b="1" i="0" dirty="1">
                <a:solidFill>
                  <a:srgbClr val="0F3552"/>
                </a:solidFill>
                <a:latin typeface="微软雅黑"/>
              </a:rPr>
              <a:t>任务执行功能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4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项目目标与预期效果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3011879"/>
            <a:ext cx="2744215" cy="176770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项目目标设定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本项目旨在利用科大讯飞星火大语言模型，构建一款智能、高效的聊天机器人。</a:t>
            </a:r>
          </a:p>
        </p:txBody>
      </p:sp>
      <p:sp>
        <p:nvSpPr>
          <p:cNvPr id="5" name="New shape"/>
          <p:cNvSpPr/>
          <p:nvPr/>
        </p:nvSpPr>
        <p:spPr>
          <a:xfrm>
            <a:off x="4430015" y="3011879"/>
            <a:ext cx="2744215" cy="176770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预期效果展望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预期通过此项目，能够提升用户体验，实现更精准的信息获取和智能交互。</a:t>
            </a:r>
          </a:p>
        </p:txBody>
      </p:sp>
      <p:sp>
        <p:nvSpPr>
          <p:cNvPr id="6" name="New shape"/>
          <p:cNvSpPr/>
          <p:nvPr/>
        </p:nvSpPr>
        <p:spPr>
          <a:xfrm>
            <a:off x="7301229" y="3011880"/>
            <a:ext cx="2744216" cy="1767701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创新应用前景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期待此项目能推动AI技术在各领域的广泛应用，引领聊天机器人技术的前沿发展。</a:t>
            </a:r>
          </a:p>
        </p:txBody>
      </p:sp>
      <p:pic>
        <p:nvPicPr>
          <p:cNvPr id="7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558800" y="1342800"/>
            <a:ext cx="2738736" cy="1540539"/>
          </a:xfrm>
          <a:prstGeom prst="rect"/>
          <a:ln>
            <a:noFill/>
          </a:ln>
        </p:spPr>
      </p:pic>
      <p:pic>
        <p:nvPicPr>
          <p:cNvPr id="8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430015" y="1342800"/>
            <a:ext cx="2738736" cy="1540539"/>
          </a:xfrm>
          <a:prstGeom prst="rect"/>
          <a:ln>
            <a:noFill/>
          </a:ln>
        </p:spPr>
      </p:pic>
      <p:pic>
        <p:nvPicPr>
          <p:cNvPr id="9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301230" y="1342800"/>
            <a:ext cx="2738736" cy="1540539"/>
          </a:xfrm>
          <a:prstGeom prst="rect"/>
          <a:ln>
            <a:noFill/>
          </a:ln>
        </p:spPr>
      </p:pic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802880" y="0"/>
            <a:ext cx="4389120" cy="6858000"/>
          </a:xfrm>
          <a:prstGeom prst="rect"/>
          <a:ln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766800" y="835200"/>
            <a:ext cx="925200" cy="925200"/>
          </a:xfrm>
          <a:prstGeom prst="rect"/>
          <a:ln>
            <a:noFill/>
          </a:ln>
        </p:spPr>
      </p:pic>
      <p:sp>
        <p:nvSpPr>
          <p:cNvPr id="4" name="New shape"/>
          <p:cNvSpPr/>
          <p:nvPr/>
        </p:nvSpPr>
        <p:spPr>
          <a:xfrm>
            <a:off x="986400" y="931446"/>
            <a:ext cx="5776571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0F3552"/>
                </a:solidFill>
                <a:latin typeface="微软雅黑"/>
              </a:rPr>
              <a:t>02</a:t>
            </a:r>
          </a:p>
        </p:txBody>
      </p:sp>
      <p:sp>
        <p:nvSpPr>
          <p:cNvPr id="5" name="New shape"/>
          <p:cNvSpPr/>
          <p:nvPr/>
        </p:nvSpPr>
        <p:spPr>
          <a:xfrm>
            <a:off x="986400" y="2635727"/>
            <a:ext cx="5771526" cy="1189909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4800" b="1" i="0" dirty="1">
                <a:solidFill>
                  <a:srgbClr val="5197FC"/>
                </a:solidFill>
                <a:latin typeface="微软雅黑"/>
              </a:rPr>
              <a:t>技术架构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大语言模型技术基础</a:t>
            </a:r>
          </a:p>
        </p:txBody>
      </p:sp>
      <p:sp>
        <p:nvSpPr>
          <p:cNvPr id="4" name="New shape"/>
          <p:cNvSpPr/>
          <p:nvPr/>
        </p:nvSpPr>
        <p:spPr>
          <a:xfrm>
            <a:off x="1558800" y="1627200"/>
            <a:ext cx="3040516" cy="3627439"/>
          </a:xfrm>
          <a:prstGeom prst="roundRect">
            <a:avLst>
              <a:gd name="adj" fmla="val 9999"/>
            </a:avLst>
          </a:prstGeom>
          <a:solidFill>
            <a:srgbClr val="DAEBFC"/>
          </a:solidFill>
          <a:ln w="6350">
            <a:solidFill>
              <a:srgbClr val="0F3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 dirty="1">
                <a:latin typeface="微软雅黑"/>
              </a:rPr>
            </a:br>
          </a:p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大语言模型的构造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大语言模型是通过大量的文本数据训练得到的，其目标是理解和生成人类语言，为聊天机器人提供强大的语言处理能力。</a:t>
            </a:r>
            <a:br>
              <a:rPr sz="1800" dirty="1">
                <a:latin typeface="微软雅黑"/>
              </a:rPr>
            </a:br>
          </a:p>
        </p:txBody>
      </p:sp>
      <p:sp>
        <p:nvSpPr>
          <p:cNvPr id="5" name="New shape"/>
          <p:cNvSpPr/>
          <p:nvPr/>
        </p:nvSpPr>
        <p:spPr>
          <a:xfrm>
            <a:off x="4726315" y="1627200"/>
            <a:ext cx="3040541" cy="3627439"/>
          </a:xfrm>
          <a:prstGeom prst="roundRect">
            <a:avLst>
              <a:gd name="adj" fmla="val 10000"/>
            </a:avLst>
          </a:prstGeom>
          <a:solidFill>
            <a:srgbClr val="DAEBFC"/>
          </a:solidFill>
          <a:ln w="6350">
            <a:solidFill>
              <a:srgbClr val="0F3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 dirty="1">
                <a:latin typeface="微软雅黑"/>
              </a:rPr>
            </a:br>
          </a:p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大语言模型的训练过程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训练大语言模型需要大量的计算资源和时间，通过不断的迭代学习，模型会逐渐掌握语言的规则和语义，提高对话的准确性和流畅性。</a:t>
            </a:r>
            <a:br>
              <a:rPr sz="1800" dirty="1">
                <a:latin typeface="微软雅黑"/>
              </a:rPr>
            </a:br>
          </a:p>
        </p:txBody>
      </p:sp>
      <p:sp>
        <p:nvSpPr>
          <p:cNvPr id="6" name="New shape"/>
          <p:cNvSpPr/>
          <p:nvPr/>
        </p:nvSpPr>
        <p:spPr>
          <a:xfrm>
            <a:off x="7893857" y="1627201"/>
            <a:ext cx="3040532" cy="3627439"/>
          </a:xfrm>
          <a:prstGeom prst="roundRect">
            <a:avLst>
              <a:gd name="adj" fmla="val 9999"/>
            </a:avLst>
          </a:prstGeom>
          <a:solidFill>
            <a:srgbClr val="DAEBFC"/>
          </a:solidFill>
          <a:ln w="6350">
            <a:solidFill>
              <a:srgbClr val="0F35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br>
              <a:rPr sz="1800" dirty="1">
                <a:latin typeface="微软雅黑"/>
              </a:rPr>
            </a:br>
          </a:p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大语言模型的应用</a:t>
            </a:r>
            <a:br>
              <a:rPr sz="1800" dirty="1">
                <a:latin typeface="微软雅黑"/>
              </a:rPr>
            </a:b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大语言模型广泛应用于各种场景，如智能客服、智能助手等，它能够理解用户的需求，提供个性化的服务，极大地提升了用户体验。</a:t>
            </a:r>
            <a:br>
              <a:rPr sz="1800" dirty="1">
                <a:latin typeface="微软雅黑"/>
              </a:rPr>
            </a:b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>
          <a:blip r:embed="rId3"/>
          <a:srcRect/>
          <a:stretch>
            <a:fillRect/>
          </a:stretch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424800" y="338400"/>
            <a:ext cx="619200" cy="313200"/>
          </a:xfrm>
          <a:prstGeom prst="rect"/>
          <a:ln>
            <a:noFill/>
          </a:ln>
        </p:spPr>
      </p:pic>
      <p:sp>
        <p:nvSpPr>
          <p:cNvPr id="3" name="New shape"/>
          <p:cNvSpPr/>
          <p:nvPr/>
        </p:nvSpPr>
        <p:spPr>
          <a:xfrm>
            <a:off x="982800" y="105991"/>
            <a:ext cx="9369360" cy="77801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>
              <a:lnSpc>
                <a:spcPct val="150000"/>
              </a:lnSpc>
            </a:pPr>
            <a:r>
              <a:rPr sz="3000" b="1" i="0" dirty="1">
                <a:solidFill>
                  <a:srgbClr val="000000"/>
                </a:solidFill>
                <a:latin typeface="微软雅黑"/>
              </a:rPr>
              <a:t>官方API集成方法</a:t>
            </a:r>
          </a:p>
        </p:txBody>
      </p:sp>
      <p:sp>
        <p:nvSpPr>
          <p:cNvPr id="4" name="New shape"/>
          <p:cNvSpPr/>
          <p:nvPr/>
        </p:nvSpPr>
        <p:spPr>
          <a:xfrm>
            <a:off x="6458401" y="1555200"/>
            <a:ext cx="4545078" cy="113270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API集成前的准备</a:t>
            </a: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在集成官方API之前，需要先完成环境配置、账号注册和申请API权限等前期准备工作。</a:t>
            </a:r>
          </a:p>
        </p:txBody>
      </p:sp>
      <p:sp>
        <p:nvSpPr>
          <p:cNvPr id="5" name="New shape"/>
          <p:cNvSpPr/>
          <p:nvPr/>
        </p:nvSpPr>
        <p:spPr>
          <a:xfrm>
            <a:off x="981860" y="2390400"/>
            <a:ext cx="4545077" cy="1132702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r"/>
            <a:r>
              <a:rPr sz="2100" b="1" i="0" dirty="1">
                <a:solidFill>
                  <a:srgbClr val="0F3552"/>
                </a:solidFill>
                <a:latin typeface="微软雅黑"/>
              </a:rPr>
              <a:t>API请求与响应处理</a:t>
            </a:r>
          </a:p>
          <a:p>
            <a:pPr algn="r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通过HTTP请求方法调用API，获取并解析返回的JSON格式数据，根据业务需求进行处理。</a:t>
            </a:r>
          </a:p>
        </p:txBody>
      </p:sp>
      <p:sp>
        <p:nvSpPr>
          <p:cNvPr id="6" name="New shape"/>
          <p:cNvSpPr/>
          <p:nvPr/>
        </p:nvSpPr>
        <p:spPr>
          <a:xfrm>
            <a:off x="6458401" y="3005402"/>
            <a:ext cx="4554174" cy="1493107"/>
          </a:xfrm>
          <a:prstGeom prst="rect"/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AutoFit/>
          </a:bodyPr>
          <a:lstStyle/>
          <a:p>
            <a:pPr algn="l"/>
            <a:r>
              <a:rPr sz="2100" b="1" i="0" dirty="1">
                <a:solidFill>
                  <a:srgbClr val="0F3552"/>
                </a:solidFill>
                <a:latin typeface="微软雅黑"/>
              </a:rPr>
              <a:t>异常处理与优化策略</a:t>
            </a:r>
          </a:p>
          <a:p>
            <a:pPr algn="l">
              <a:lnSpc>
                <a:spcPct val="150000"/>
              </a:lnSpc>
            </a:pPr>
            <a:r>
              <a:rPr sz="1575" b="0" i="0" dirty="1">
                <a:solidFill>
                  <a:srgbClr val="000000"/>
                </a:solidFill>
                <a:latin typeface="微软雅黑"/>
              </a:rPr>
              <a:t>针对API请求过程中可能出现的异常情况进行处理，同时优化代码结构和逻辑，提高机器人的性能和稳定性。</a:t>
            </a:r>
          </a:p>
        </p:txBody>
      </p:sp>
      <p:sp>
        <p:nvSpPr>
          <p:cNvPr id="7" name="New shape"/>
          <p:cNvSpPr/>
          <p:nvPr/>
        </p:nvSpPr>
        <p:spPr>
          <a:xfrm>
            <a:off x="5965200" y="1926000"/>
            <a:ext cx="39600" cy="4644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New shape"/>
          <p:cNvSpPr/>
          <p:nvPr/>
        </p:nvSpPr>
        <p:spPr>
          <a:xfrm>
            <a:off x="6152400" y="1735740"/>
            <a:ext cx="309600" cy="396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New shape"/>
          <p:cNvSpPr/>
          <p:nvPr/>
        </p:nvSpPr>
        <p:spPr>
          <a:xfrm>
            <a:off x="5806800" y="15552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1</a:t>
            </a:r>
          </a:p>
        </p:txBody>
      </p:sp>
      <p:sp>
        <p:nvSpPr>
          <p:cNvPr id="10" name="New shape"/>
          <p:cNvSpPr/>
          <p:nvPr/>
        </p:nvSpPr>
        <p:spPr>
          <a:xfrm>
            <a:off x="5965200" y="2761200"/>
            <a:ext cx="39600" cy="244201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New shape"/>
          <p:cNvSpPr/>
          <p:nvPr/>
        </p:nvSpPr>
        <p:spPr>
          <a:xfrm>
            <a:off x="5515200" y="2570940"/>
            <a:ext cx="309600" cy="396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New shape"/>
          <p:cNvSpPr/>
          <p:nvPr/>
        </p:nvSpPr>
        <p:spPr>
          <a:xfrm>
            <a:off x="5806800" y="2390400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2</a:t>
            </a:r>
          </a:p>
        </p:txBody>
      </p:sp>
      <p:sp>
        <p:nvSpPr>
          <p:cNvPr id="13" name="New shape"/>
          <p:cNvSpPr/>
          <p:nvPr/>
        </p:nvSpPr>
        <p:spPr>
          <a:xfrm>
            <a:off x="5965200" y="3376202"/>
            <a:ext cx="39600" cy="4572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New shape"/>
          <p:cNvSpPr/>
          <p:nvPr/>
        </p:nvSpPr>
        <p:spPr>
          <a:xfrm>
            <a:off x="6152400" y="3185942"/>
            <a:ext cx="309600" cy="39600"/>
          </a:xfrm>
          <a:prstGeom prst="rect"/>
          <a:solidFill>
            <a:srgbClr val="0F35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New shape"/>
          <p:cNvSpPr/>
          <p:nvPr/>
        </p:nvSpPr>
        <p:spPr>
          <a:xfrm>
            <a:off x="5806800" y="3005402"/>
            <a:ext cx="360000" cy="370800"/>
          </a:xfrm>
          <a:prstGeom prst="roundRect">
            <a:avLst>
              <a:gd name="adj" fmla="val 8819"/>
            </a:avLst>
          </a:prstGeom>
          <a:solidFill>
            <a:srgbClr val="5197F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1">
                <a:solidFill>
                  <a:srgbClr val="FFFFFF"/>
                </a:solidFill>
              </a:rPr>
              <a:t>3</a:t>
            </a:r>
          </a:p>
        </p:txBody>
      </p:sp>
    </p:spTree>
  </p:cSld>
  <p:clrMapOvr>
    <a:masterClrMapping/>
  </p:clrMapOvr>
  <p:transition spd="fast"/>
  <p:timing>
    <p:tnLst>
      <p:par>
        <p:cTn id="1" restart="never" nodeType="tmRoot"/>
      </p:par>
    </p:tnLst>
  </p:timing>
</p:sld>
</file>

<file path=ppt/tags/tag1.xml><?xml version="1.0" encoding="utf-8"?>
<p:tagLst xmlns:p="http://schemas.openxmlformats.org/presentationml/2006/main">
  <p1:tag xmlns:p1="http://schemas.openxmlformats.org/presentationml/2006/main" name="AS_NET" val="Unix 5.4 unknown"/>
  <p1:tag xmlns:p1="http://schemas.openxmlformats.org/presentationml/2006/main" name="AS_OS" val="Unix 5.4 unknown"/>
  <p1:tag xmlns:p1="http://schemas.openxmlformats.org/presentationml/2006/main" name="AS_RELEASE_DATE" val="2013.12.17"/>
  <p1:tag xmlns:p1="http://schemas.openxmlformats.org/presentationml/2006/main" name="AS_TITLE" val="Spire.Presentation for .NET "/>
  <p1:tag xmlns:p1="http://schemas.openxmlformats.org/presentationml/2006/main" name="AS_VERSION" val="2.1.0.0"/>
</p:tagLst>
</file>

<file path=ppt/theme/theme1.xml><?xml version="1.0" encoding="utf-8"?>
<a:theme xmlns:a="http://schemas.openxmlformats.org/drawingml/2006/main" name="Office Theme">
  <a1:themeElements xmlns:a1="http://schemas.openxmlformats.org/drawingml/2006/main">
    <a2:clrScheme xmlns:a2="http://schemas.openxmlformats.org/drawingml/2006/main" name="Office">
      <a3:dk1 xmlns:a3="http://schemas.openxmlformats.org/drawingml/2006/main">
        <a4:sysClr xmlns:a4="http://schemas.openxmlformats.org/drawingml/2006/main" val="windowText" lastClr="000000"/>
      </a3:dk1>
      <a3:lt1 xmlns:a3="http://schemas.openxmlformats.org/drawingml/2006/main">
        <a4:sysClr xmlns:a4="http://schemas.openxmlformats.org/drawingml/2006/main" val="window" lastClr="FFFFFF"/>
      </a3:lt1>
      <a3:dk2 xmlns:a3="http://schemas.openxmlformats.org/drawingml/2006/main">
        <a4:srgbClr xmlns:a4="http://schemas.openxmlformats.org/drawingml/2006/main" val="1F497D"/>
      </a3:dk2>
      <a3:lt2 xmlns:a3="http://schemas.openxmlformats.org/drawingml/2006/main">
        <a4:srgbClr xmlns:a4="http://schemas.openxmlformats.org/drawingml/2006/main" val="EEECE1"/>
      </a3:lt2>
      <a3:accent1 xmlns:a3="http://schemas.openxmlformats.org/drawingml/2006/main">
        <a4:srgbClr xmlns:a4="http://schemas.openxmlformats.org/drawingml/2006/main" val="4F81BD"/>
      </a3:accent1>
      <a3:accent2 xmlns:a3="http://schemas.openxmlformats.org/drawingml/2006/main">
        <a4:srgbClr xmlns:a4="http://schemas.openxmlformats.org/drawingml/2006/main" val="C0504D"/>
      </a3:accent2>
      <a3:accent3 xmlns:a3="http://schemas.openxmlformats.org/drawingml/2006/main">
        <a4:srgbClr xmlns:a4="http://schemas.openxmlformats.org/drawingml/2006/main" val="9BBB59"/>
      </a3:accent3>
      <a3:accent4 xmlns:a3="http://schemas.openxmlformats.org/drawingml/2006/main">
        <a4:srgbClr xmlns:a4="http://schemas.openxmlformats.org/drawingml/2006/main" val="8064A2"/>
      </a3:accent4>
      <a3:accent5 xmlns:a3="http://schemas.openxmlformats.org/drawingml/2006/main">
        <a4:srgbClr xmlns:a4="http://schemas.openxmlformats.org/drawingml/2006/main" val="4BACC6"/>
      </a3:accent5>
      <a3:accent6 xmlns:a3="http://schemas.openxmlformats.org/drawingml/2006/main">
        <a4:srgbClr xmlns:a4="http://schemas.openxmlformats.org/drawingml/2006/main" val="F79646"/>
      </a3:accent6>
      <a3:hlink xmlns:a3="http://schemas.openxmlformats.org/drawingml/2006/main">
        <a4:srgbClr xmlns:a4="http://schemas.openxmlformats.org/drawingml/2006/main" val="0000FF"/>
      </a3:hlink>
      <a3:folHlink xmlns:a3="http://schemas.openxmlformats.org/drawingml/2006/main">
        <a4:srgbClr xmlns:a4="http://schemas.openxmlformats.org/drawingml/2006/main" val="800080"/>
      </a3:folHlink>
    </a2:clrScheme>
    <a2:fontScheme xmlns:a2="http://schemas.openxmlformats.org/drawingml/2006/main" name="Office">
      <a3:maj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MoolBoran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Times New Roman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Times New Roman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Times New Roman"/>
        <a4:font xmlns:a4="http://schemas.openxmlformats.org/drawingml/2006/main" script="Thai" typeface="Angsan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ajorFont>
      <a3:minorFont xmlns:a3="http://schemas.openxmlformats.org/drawingml/2006/main">
        <a4:latin xmlns:a4="http://schemas.openxmlformats.org/drawingml/2006/main" typeface="Calibri"/>
        <a4:ea xmlns:a4="http://schemas.openxmlformats.org/drawingml/2006/main" typeface=""/>
        <a4:cs xmlns:a4="http://schemas.openxmlformats.org/drawingml/2006/main" typeface=""/>
        <a4:font xmlns:a4="http://schemas.openxmlformats.org/drawingml/2006/main" script="Orya" typeface="Kalinga"/>
        <a4:font xmlns:a4="http://schemas.openxmlformats.org/drawingml/2006/main" script="Mlym" typeface="Kartika"/>
        <a4:font xmlns:a4="http://schemas.openxmlformats.org/drawingml/2006/main" script="Deva" typeface="Mangal"/>
        <a4:font xmlns:a4="http://schemas.openxmlformats.org/drawingml/2006/main" script="Mong" typeface="Mongolian Baiti"/>
        <a4:font xmlns:a4="http://schemas.openxmlformats.org/drawingml/2006/main" script="Ethi" typeface="Nyala"/>
        <a4:font xmlns:a4="http://schemas.openxmlformats.org/drawingml/2006/main" script="Geor" typeface="Sylfaen"/>
        <a4:font xmlns:a4="http://schemas.openxmlformats.org/drawingml/2006/main" script="Sinh" typeface="Iskoola Pota"/>
        <a4:font xmlns:a4="http://schemas.openxmlformats.org/drawingml/2006/main" script="Taml" typeface="Latha"/>
        <a4:font xmlns:a4="http://schemas.openxmlformats.org/drawingml/2006/main" script="Tibt" typeface="Microsoft Himalaya"/>
        <a4:font xmlns:a4="http://schemas.openxmlformats.org/drawingml/2006/main" script="Gujr" typeface="Shruti"/>
        <a4:font xmlns:a4="http://schemas.openxmlformats.org/drawingml/2006/main" script="Hant" typeface="新細明體"/>
        <a4:font xmlns:a4="http://schemas.openxmlformats.org/drawingml/2006/main" script="Khmr" typeface="DaunPenh"/>
        <a4:font xmlns:a4="http://schemas.openxmlformats.org/drawingml/2006/main" script="Laoo" typeface="DokChampa"/>
        <a4:font xmlns:a4="http://schemas.openxmlformats.org/drawingml/2006/main" script="Cher" typeface="Plantagenet Cherokee"/>
        <a4:font xmlns:a4="http://schemas.openxmlformats.org/drawingml/2006/main" script="Hans" typeface="宋体"/>
        <a4:font xmlns:a4="http://schemas.openxmlformats.org/drawingml/2006/main" script="Hebr" typeface="Arial"/>
        <a4:font xmlns:a4="http://schemas.openxmlformats.org/drawingml/2006/main" script="Uigh" typeface="Microsoft Uighur"/>
        <a4:font xmlns:a4="http://schemas.openxmlformats.org/drawingml/2006/main" script="Guru" typeface="Raavi"/>
        <a4:font xmlns:a4="http://schemas.openxmlformats.org/drawingml/2006/main" script="Cans" typeface="Euphemia"/>
        <a4:font xmlns:a4="http://schemas.openxmlformats.org/drawingml/2006/main" script="Jpan" typeface="ＭＳ Ｐゴシック"/>
        <a4:font xmlns:a4="http://schemas.openxmlformats.org/drawingml/2006/main" script="Arab" typeface="Arial"/>
        <a4:font xmlns:a4="http://schemas.openxmlformats.org/drawingml/2006/main" script="Syrc" typeface="Estrangelo Edessa"/>
        <a4:font xmlns:a4="http://schemas.openxmlformats.org/drawingml/2006/main" script="Hang" typeface="맑은 고딕"/>
        <a4:font xmlns:a4="http://schemas.openxmlformats.org/drawingml/2006/main" script="Viet" typeface="Arial"/>
        <a4:font xmlns:a4="http://schemas.openxmlformats.org/drawingml/2006/main" script="Thai" typeface="Cordia New"/>
        <a4:font xmlns:a4="http://schemas.openxmlformats.org/drawingml/2006/main" script="Yiii" typeface="Microsoft Yi Baiti"/>
        <a4:font xmlns:a4="http://schemas.openxmlformats.org/drawingml/2006/main" script="Thaa" typeface="MV Boli"/>
        <a4:font xmlns:a4="http://schemas.openxmlformats.org/drawingml/2006/main" script="Beng" typeface="Vrinda"/>
        <a4:font xmlns:a4="http://schemas.openxmlformats.org/drawingml/2006/main" script="Telu" typeface="Gautami"/>
        <a4:font xmlns:a4="http://schemas.openxmlformats.org/drawingml/2006/main" script="Knda" typeface="Tunga"/>
      </a3:minorFont>
    </a2:fontScheme>
    <a2:fmtScheme xmlns:a2="http://schemas.openxmlformats.org/drawingml/2006/main" name="Office">
      <a3: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50000"/>
                <a8:satMod xmlns:a8="http://schemas.openxmlformats.org/drawingml/2006/main" val="300000"/>
              </a7:schemeClr>
            </a6:gs>
            <a6:gs xmlns:a6="http://schemas.openxmlformats.org/drawingml/2006/main" pos="35000">
              <a7:schemeClr xmlns:a7="http://schemas.openxmlformats.org/drawingml/2006/main" val="phClr">
                <a8:tint xmlns:a8="http://schemas.openxmlformats.org/drawingml/2006/main" val="37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tint xmlns:a8="http://schemas.openxmlformats.org/drawingml/2006/main" val="15000"/>
                <a8:satMod xmlns:a8="http://schemas.openxmlformats.org/drawingml/2006/main" val="350000"/>
              </a7:schemeClr>
            </a6:gs>
          </a5:gsLst>
          <a5:lin xmlns:a5="http://schemas.openxmlformats.org/drawingml/2006/main" ang="16200000" scaled="1"/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shade xmlns:a8="http://schemas.openxmlformats.org/drawingml/2006/main" val="51000"/>
                <a8:satMod xmlns:a8="http://schemas.openxmlformats.org/drawingml/2006/main" val="130000"/>
              </a7:schemeClr>
            </a6:gs>
            <a6:gs xmlns:a6="http://schemas.openxmlformats.org/drawingml/2006/main" pos="80000">
              <a7:schemeClr xmlns:a7="http://schemas.openxmlformats.org/drawingml/2006/main" val="phClr">
                <a8:shade xmlns:a8="http://schemas.openxmlformats.org/drawingml/2006/main" val="93000"/>
                <a8:satMod xmlns:a8="http://schemas.openxmlformats.org/drawingml/2006/main" val="13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94000"/>
                <a8:satMod xmlns:a8="http://schemas.openxmlformats.org/drawingml/2006/main" val="135000"/>
              </a7:schemeClr>
            </a6:gs>
          </a5:gsLst>
          <a5:lin xmlns:a5="http://schemas.openxmlformats.org/drawingml/2006/main" ang="16200000" scaled="0"/>
          <a5:tileRect xmlns:a5="http://schemas.openxmlformats.org/drawingml/2006/main"/>
        </a4:gradFill>
      </a3:fillStyleLst>
      <a3:lnStyleLst xmlns:a3="http://schemas.openxmlformats.org/drawingml/2006/main">
        <a4:ln xmlns:a4="http://schemas.openxmlformats.org/drawingml/2006/main" w="9525" cap="flat" cmpd="sng" algn="ctr">
          <solidFill xmlns="http://schemas.openxmlformats.org/drawingml/2006/main">
            <a5:schemeClr xmlns:a5="http://schemas.openxmlformats.org/drawingml/2006/main" val="phClr">
              <a6:shade xmlns:a6="http://schemas.openxmlformats.org/drawingml/2006/main" val="95000"/>
              <a6:satMod xmlns:a6="http://schemas.openxmlformats.org/drawingml/2006/main" val="105000"/>
            </a5:schemeClr>
          </solidFill>
          <a5:prstDash xmlns:a5="http://schemas.openxmlformats.org/drawingml/2006/main" val="solid"/>
        </a4:ln>
        <a4:ln xmlns:a4="http://schemas.openxmlformats.org/drawingml/2006/main" w="254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  <a4:ln xmlns:a4="http://schemas.openxmlformats.org/drawingml/2006/main" w="38100" cap="flat" cmpd="sng" algn="ctr">
          <solidFill xmlns="http://schemas.openxmlformats.org/drawingml/2006/main">
            <a5:schemeClr xmlns:a5="http://schemas.openxmlformats.org/drawingml/2006/main" val="phClr"/>
          </solidFill>
          <a5:prstDash xmlns:a5="http://schemas.openxmlformats.org/drawingml/2006/main" val="solid"/>
        </a4:ln>
      </a3:lnStyleLst>
      <a3:effectStyleLst xmlns:a3="http://schemas.openxmlformats.org/drawingml/2006/main"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0000" rotWithShape="0">
              <a7:srgbClr xmlns:a7="http://schemas.openxmlformats.org/drawingml/2006/main" val="000000">
                <a8:alpha xmlns:a8="http://schemas.openxmlformats.org/drawingml/2006/main" val="38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</a4:effectStyle>
        <a4:effectStyle xmlns:a4="http://schemas.openxmlformats.org/drawingml/2006/main">
          <a5:effectLst xmlns:a5="http://schemas.openxmlformats.org/drawingml/2006/main">
            <a6:outerShdw xmlns:a6="http://schemas.openxmlformats.org/drawingml/2006/main" blurRad="40000" dir="5400000" dist="23000" rotWithShape="0">
              <a7:srgbClr xmlns:a7="http://schemas.openxmlformats.org/drawingml/2006/main" val="000000">
                <a8:alpha xmlns:a8="http://schemas.openxmlformats.org/drawingml/2006/main" val="35000"/>
              </a7:srgbClr>
            </a6:outerShdw>
          </a5:effectLst>
          <a5:scene3d xmlns:a5="http://schemas.openxmlformats.org/drawingml/2006/main">
            <a6:camera xmlns:a6="http://schemas.openxmlformats.org/drawingml/2006/main" prst="orthographicFront">
              <a7:rot xmlns:a7="http://schemas.openxmlformats.org/drawingml/2006/main" lat="0" lon="0" rev="0"/>
            </a6:camera>
            <a6:lightRig xmlns:a6="http://schemas.openxmlformats.org/drawingml/2006/main" dir="t" rig="threePt">
              <a7:rot xmlns:a7="http://schemas.openxmlformats.org/drawingml/2006/main" lat="0" lon="0" rev="1200000"/>
            </a6:lightRig>
          </a5:scene3d>
          <a5:sp3d xmlns:a5="http://schemas.openxmlformats.org/drawingml/2006/main">
            <a6:bevelT xmlns:a6="http://schemas.openxmlformats.org/drawingml/2006/main" w="63500" h="25400" prst="circle"/>
          </a5:sp3d>
        </a4:effectStyle>
      </a3:effectStyleLst>
      <a3:bgFillStyleLst xmlns:a3="http://schemas.openxmlformats.org/drawingml/2006/main">
        <a4:solidFill xmlns:a4="http://schemas.openxmlformats.org/drawingml/2006/main">
          <a5:schemeClr xmlns:a5="http://schemas.openxmlformats.org/drawingml/2006/main" val="phClr"/>
        </a4:soli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40000"/>
                <a8:satMod xmlns:a8="http://schemas.openxmlformats.org/drawingml/2006/main" val="350000"/>
              </a7:schemeClr>
            </a6:gs>
            <a6:gs xmlns:a6="http://schemas.openxmlformats.org/drawingml/2006/main" pos="40000">
              <a7:schemeClr xmlns:a7="http://schemas.openxmlformats.org/drawingml/2006/main" val="phClr">
                <a8:tint xmlns:a8="http://schemas.openxmlformats.org/drawingml/2006/main" val="45000"/>
                <a8:shade xmlns:a8="http://schemas.openxmlformats.org/drawingml/2006/main" val="99000"/>
                <a8:satMod xmlns:a8="http://schemas.openxmlformats.org/drawingml/2006/main" val="35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20000"/>
                <a8:satMod xmlns:a8="http://schemas.openxmlformats.org/drawingml/2006/main" val="255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-80000" r="50000" b="180000"/>
          </a5:path>
          <a5:tileRect xmlns:a5="http://schemas.openxmlformats.org/drawingml/2006/main"/>
        </a4:gradFill>
        <a4:gradFill xmlns:a4="http://schemas.openxmlformats.org/drawingml/2006/main" rotWithShape="1">
          <a5:gsLst xmlns:a5="http://schemas.openxmlformats.org/drawingml/2006/main">
            <a6:gs xmlns:a6="http://schemas.openxmlformats.org/drawingml/2006/main" pos="0">
              <a7:schemeClr xmlns:a7="http://schemas.openxmlformats.org/drawingml/2006/main" val="phClr">
                <a8:tint xmlns:a8="http://schemas.openxmlformats.org/drawingml/2006/main" val="80000"/>
                <a8:satMod xmlns:a8="http://schemas.openxmlformats.org/drawingml/2006/main" val="300000"/>
              </a7:schemeClr>
            </a6:gs>
            <a6:gs xmlns:a6="http://schemas.openxmlformats.org/drawingml/2006/main" pos="100000">
              <a7:schemeClr xmlns:a7="http://schemas.openxmlformats.org/drawingml/2006/main" val="phClr">
                <a8:shade xmlns:a8="http://schemas.openxmlformats.org/drawingml/2006/main" val="30000"/>
                <a8:satMod xmlns:a8="http://schemas.openxmlformats.org/drawingml/2006/main" val="200000"/>
              </a7:schemeClr>
            </a6:gs>
          </a5:gsLst>
          <a5:path xmlns:a5="http://schemas.openxmlformats.org/drawingml/2006/main" path="circle">
            <a6:fillToRect xmlns:a6="http://schemas.openxmlformats.org/drawingml/2006/main" l="50000" t="50000" r="50000" b="50000"/>
          </a5:path>
          <a5:tileRect xmlns:a5="http://schemas.openxmlformats.org/drawingml/2006/main"/>
        </a4:gradFill>
      </a3:bgFillStyleLst>
    </a2:fmtScheme>
  </a1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Application>Spire.Presentation for.NET 2.1.0.0</Application>
  <PresentationFormat>全屏显示(4:3)</PresentationFormat>
  <Slides>1</Slide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2024-07-10T13:51:46.4450000Z</dcterms:created>
  <dcterms:modified xsi:type="dcterms:W3CDTF">2024-07-10T13:51:46.4450000Z</dcterms:modified>
</cp:coreProperties>
</file>