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85" r:id="rId7"/>
    <p:sldId id="279" r:id="rId8"/>
    <p:sldId id="263" r:id="rId9"/>
    <p:sldId id="260" r:id="rId10"/>
    <p:sldId id="266" r:id="rId11"/>
    <p:sldId id="261" r:id="rId12"/>
    <p:sldId id="273" r:id="rId13"/>
    <p:sldId id="271" r:id="rId14"/>
    <p:sldId id="262" r:id="rId15"/>
    <p:sldId id="275" r:id="rId16"/>
    <p:sldId id="287" r:id="rId17"/>
    <p:sldId id="28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FFF"/>
    <a:srgbClr val="0B1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70" autoAdjust="0"/>
  </p:normalViewPr>
  <p:slideViewPr>
    <p:cSldViewPr snapToGrid="0">
      <p:cViewPr varScale="1">
        <p:scale>
          <a:sx n="89" d="100"/>
          <a:sy n="89" d="100"/>
        </p:scale>
        <p:origin x="10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699A-464C-4FA7-A9E2-15081B77F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B059-28C3-4F9D-9467-51E8030671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61357" y="3302913"/>
            <a:ext cx="566928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800" dirty="0">
                <a:solidFill>
                  <a:srgbClr val="50DFFF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区块链</a:t>
            </a:r>
            <a:r>
              <a:rPr lang="en-US" altLang="zh-CN" sz="4800" dirty="0">
                <a:solidFill>
                  <a:srgbClr val="50DFFF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DAPP</a:t>
            </a:r>
            <a:r>
              <a:rPr lang="zh-CN" altLang="en-US" sz="4800" dirty="0">
                <a:solidFill>
                  <a:srgbClr val="50DFFF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开发简介</a:t>
            </a:r>
            <a:endParaRPr lang="zh-CN" altLang="en-US" sz="4800" dirty="0">
              <a:solidFill>
                <a:srgbClr val="50DFFF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83554" y="1450604"/>
            <a:ext cx="6024880" cy="186118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11500" dirty="0">
                <a:solidFill>
                  <a:srgbClr val="50DFFF"/>
                </a:solidFill>
                <a:latin typeface="Agency FB" panose="020B0503020202020204" pitchFamily="34" charset="0"/>
              </a:rPr>
              <a:t>初链钱包</a:t>
            </a:r>
            <a:endParaRPr lang="zh-CN" altLang="en-US" sz="11500" dirty="0">
              <a:solidFill>
                <a:srgbClr val="50DFF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15414" y="4241323"/>
            <a:ext cx="961157" cy="0"/>
          </a:xfrm>
          <a:prstGeom prst="line">
            <a:avLst/>
          </a:prstGeom>
          <a:ln w="38100">
            <a:solidFill>
              <a:srgbClr val="50D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38328" y="4564678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dirty="0">
                <a:solidFill>
                  <a:srgbClr val="50DFFF"/>
                </a:solidFill>
                <a:latin typeface="Agency FB" panose="020B0503020202020204" pitchFamily="34" charset="0"/>
              </a:rPr>
              <a:t>THIS TEMPLATE DESIGNED FOR FEI ER SHE JI</a:t>
            </a:r>
            <a:endParaRPr lang="en-US" altLang="zh-CN" dirty="0">
              <a:solidFill>
                <a:srgbClr val="50DFFF"/>
              </a:solidFill>
              <a:latin typeface="Agency FB" panose="020B0503020202020204" pitchFamily="34" charset="0"/>
            </a:endParaRPr>
          </a:p>
        </p:txBody>
      </p:sp>
      <p:pic>
        <p:nvPicPr>
          <p:cNvPr id="14" name="蓝色的爱 love is blu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0560" y="-888402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10437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7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0" y="35752"/>
            <a:ext cx="12192000" cy="6857999"/>
          </a:xfrm>
          <a:prstGeom prst="rect">
            <a:avLst/>
          </a:prstGeom>
          <a:solidFill>
            <a:srgbClr val="0B161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496496" y="1295564"/>
            <a:ext cx="2343013" cy="4780287"/>
            <a:chOff x="8481848" y="1166648"/>
            <a:chExt cx="2474802" cy="504916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848" y="1166648"/>
              <a:ext cx="2474802" cy="504916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78" t="1093" r="35278" b="5307"/>
            <a:stretch>
              <a:fillRect/>
            </a:stretch>
          </p:blipFill>
          <p:spPr>
            <a:xfrm>
              <a:off x="8652449" y="1783604"/>
              <a:ext cx="2133600" cy="3815255"/>
            </a:xfrm>
            <a:custGeom>
              <a:avLst/>
              <a:gdLst>
                <a:gd name="connsiteX0" fmla="*/ 0 w 2133600"/>
                <a:gd name="connsiteY0" fmla="*/ 0 h 3815255"/>
                <a:gd name="connsiteX1" fmla="*/ 2133600 w 2133600"/>
                <a:gd name="connsiteY1" fmla="*/ 0 h 3815255"/>
                <a:gd name="connsiteX2" fmla="*/ 2133600 w 2133600"/>
                <a:gd name="connsiteY2" fmla="*/ 3815255 h 3815255"/>
                <a:gd name="connsiteX3" fmla="*/ 0 w 2133600"/>
                <a:gd name="connsiteY3" fmla="*/ 3815255 h 381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0" h="3815255">
                  <a:moveTo>
                    <a:pt x="0" y="0"/>
                  </a:moveTo>
                  <a:lnTo>
                    <a:pt x="2133600" y="0"/>
                  </a:lnTo>
                  <a:lnTo>
                    <a:pt x="2133600" y="3815255"/>
                  </a:lnTo>
                  <a:lnTo>
                    <a:pt x="0" y="3815255"/>
                  </a:lnTo>
                  <a:close/>
                </a:path>
              </a:pathLst>
            </a:custGeom>
          </p:spPr>
        </p:pic>
      </p:grpSp>
      <p:grpSp>
        <p:nvGrpSpPr>
          <p:cNvPr id="9" name="组合 8"/>
          <p:cNvGrpSpPr/>
          <p:nvPr/>
        </p:nvGrpSpPr>
        <p:grpSpPr>
          <a:xfrm>
            <a:off x="8911977" y="2065725"/>
            <a:ext cx="579149" cy="579149"/>
            <a:chOff x="8877874" y="2079624"/>
            <a:chExt cx="579149" cy="579149"/>
          </a:xfrm>
        </p:grpSpPr>
        <p:grpSp>
          <p:nvGrpSpPr>
            <p:cNvPr id="10" name="组合 9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16" name="弧形 15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弧形 16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弧形 17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弧形 18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" name="椭圆 14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直接连接符 19"/>
          <p:cNvCxnSpPr/>
          <p:nvPr/>
        </p:nvCxnSpPr>
        <p:spPr>
          <a:xfrm flipH="1">
            <a:off x="5863403" y="2355299"/>
            <a:ext cx="3048574" cy="0"/>
          </a:xfrm>
          <a:prstGeom prst="line">
            <a:avLst/>
          </a:prstGeom>
          <a:ln>
            <a:solidFill>
              <a:srgbClr val="50DFFF"/>
            </a:soli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9753352" y="3375995"/>
            <a:ext cx="579149" cy="579149"/>
            <a:chOff x="8877874" y="2079624"/>
            <a:chExt cx="579149" cy="579149"/>
          </a:xfrm>
        </p:grpSpPr>
        <p:grpSp>
          <p:nvGrpSpPr>
            <p:cNvPr id="22" name="组合 21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28" name="弧形 27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弧形 28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弧形 29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弧形 30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直接连接符 31"/>
          <p:cNvCxnSpPr/>
          <p:nvPr/>
        </p:nvCxnSpPr>
        <p:spPr>
          <a:xfrm flipH="1">
            <a:off x="5863403" y="3665569"/>
            <a:ext cx="3889950" cy="0"/>
          </a:xfrm>
          <a:prstGeom prst="line">
            <a:avLst/>
          </a:prstGeom>
          <a:ln>
            <a:solidFill>
              <a:srgbClr val="50DFFF"/>
            </a:soli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459354" y="4686265"/>
            <a:ext cx="579149" cy="579149"/>
            <a:chOff x="8877874" y="2079624"/>
            <a:chExt cx="579149" cy="579149"/>
          </a:xfrm>
        </p:grpSpPr>
        <p:grpSp>
          <p:nvGrpSpPr>
            <p:cNvPr id="34" name="组合 33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40" name="弧形 39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弧形 40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弧形 41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弧形 42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9" name="椭圆 38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直接连接符 43"/>
          <p:cNvCxnSpPr/>
          <p:nvPr/>
        </p:nvCxnSpPr>
        <p:spPr>
          <a:xfrm flipH="1">
            <a:off x="5863403" y="4975839"/>
            <a:ext cx="3595951" cy="0"/>
          </a:xfrm>
          <a:prstGeom prst="line">
            <a:avLst/>
          </a:prstGeom>
          <a:ln>
            <a:solidFill>
              <a:srgbClr val="50DFFF"/>
            </a:soli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flipH="1">
            <a:off x="2997483" y="1863400"/>
            <a:ext cx="1783080" cy="423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初链的官方钱包</a:t>
            </a:r>
            <a:endParaRPr lang="en-US" altLang="zh-CN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 flipH="1">
            <a:off x="713273" y="2208287"/>
            <a:ext cx="4067290" cy="7550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prstClr val="white">
                    <a:alpha val="80000"/>
                  </a:prstClr>
                </a:solidFill>
              </a:rPr>
              <a:t>保存</a:t>
            </a:r>
            <a:r>
              <a:rPr lang="en-US" altLang="zh-CN" dirty="0">
                <a:solidFill>
                  <a:prstClr val="white">
                    <a:alpha val="80000"/>
                  </a:prstClr>
                </a:solidFill>
              </a:rPr>
              <a:t>keystore </a:t>
            </a:r>
            <a:r>
              <a:rPr lang="zh-CN" altLang="en-US" dirty="0">
                <a:solidFill>
                  <a:prstClr val="white">
                    <a:alpha val="80000"/>
                  </a:prstClr>
                </a:solidFill>
              </a:rPr>
              <a:t>的工具，可以对</a:t>
            </a:r>
            <a:r>
              <a:rPr lang="en-US" altLang="zh-CN" dirty="0">
                <a:solidFill>
                  <a:prstClr val="white">
                    <a:alpha val="80000"/>
                  </a:prstClr>
                </a:solidFill>
              </a:rPr>
              <a:t>ETH</a:t>
            </a:r>
            <a:r>
              <a:rPr lang="zh-CN" altLang="en-US" dirty="0">
                <a:solidFill>
                  <a:prstClr val="white">
                    <a:alpha val="80000"/>
                  </a:prstClr>
                </a:solidFill>
              </a:rPr>
              <a:t>资产进行查看、转账、交易记录查询等；允许助记词导入；助记词导出、私钥导出、</a:t>
            </a:r>
            <a:r>
              <a:rPr lang="en-US" altLang="zh-CN" dirty="0">
                <a:solidFill>
                  <a:prstClr val="white">
                    <a:alpha val="80000"/>
                  </a:prstClr>
                </a:solidFill>
              </a:rPr>
              <a:t>keystore</a:t>
            </a:r>
            <a:r>
              <a:rPr lang="zh-CN" altLang="en-US" dirty="0">
                <a:solidFill>
                  <a:prstClr val="white">
                    <a:alpha val="80000"/>
                  </a:prstClr>
                </a:solidFill>
              </a:rPr>
              <a:t>导出</a:t>
            </a:r>
            <a:endParaRPr lang="zh-CN" altLang="en-US" dirty="0">
              <a:solidFill>
                <a:prstClr val="white">
                  <a:alpha val="80000"/>
                </a:prst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 flipH="1">
            <a:off x="2946683" y="3114172"/>
            <a:ext cx="1833880" cy="423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b="1">
                <a:solidFill>
                  <a:prstClr val="white">
                    <a:alpha val="70000"/>
                  </a:prstClr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符合</a:t>
            </a:r>
            <a:r>
              <a:rPr lang="en-US" altLang="zh-CN" dirty="0">
                <a:solidFill>
                  <a:schemeClr val="bg1"/>
                </a:solidFill>
              </a:rPr>
              <a:t>ERC20</a:t>
            </a:r>
            <a:r>
              <a:rPr lang="zh-CN" altLang="en-US" dirty="0">
                <a:solidFill>
                  <a:schemeClr val="bg1"/>
                </a:solidFill>
              </a:rPr>
              <a:t>标准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 flipH="1">
            <a:off x="713273" y="3459059"/>
            <a:ext cx="4067290" cy="3124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prstClr val="white">
                    <a:alpha val="80000"/>
                  </a:prstClr>
                </a:solidFill>
              </a:rPr>
              <a:t>符合</a:t>
            </a:r>
            <a:r>
              <a:rPr lang="en-US" altLang="zh-CN" dirty="0">
                <a:solidFill>
                  <a:prstClr val="white">
                    <a:alpha val="80000"/>
                  </a:prstClr>
                </a:solidFill>
              </a:rPr>
              <a:t>ERC20</a:t>
            </a:r>
            <a:r>
              <a:rPr lang="zh-CN" altLang="en-US" dirty="0">
                <a:solidFill>
                  <a:prstClr val="white">
                    <a:alpha val="80000"/>
                  </a:prstClr>
                </a:solidFill>
              </a:rPr>
              <a:t>的代币都可以支持，目前展示了</a:t>
            </a:r>
            <a:r>
              <a:rPr lang="en-US" altLang="zh-CN" dirty="0">
                <a:solidFill>
                  <a:prstClr val="white">
                    <a:alpha val="80000"/>
                  </a:prstClr>
                </a:solidFill>
              </a:rPr>
              <a:t>TRUE</a:t>
            </a:r>
            <a:r>
              <a:rPr lang="zh-CN" altLang="en-US" dirty="0">
                <a:solidFill>
                  <a:prstClr val="white">
                    <a:alpha val="80000"/>
                  </a:prstClr>
                </a:solidFill>
              </a:rPr>
              <a:t>和</a:t>
            </a:r>
            <a:r>
              <a:rPr lang="en-US" altLang="zh-CN" dirty="0">
                <a:solidFill>
                  <a:prstClr val="white">
                    <a:alpha val="80000"/>
                  </a:prstClr>
                </a:solidFill>
              </a:rPr>
              <a:t>TTR</a:t>
            </a:r>
            <a:endParaRPr lang="en-US" altLang="zh-CN" dirty="0">
              <a:solidFill>
                <a:prstClr val="white">
                  <a:alpha val="80000"/>
                </a:prst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 flipH="1">
            <a:off x="1168683" y="4364944"/>
            <a:ext cx="3611880" cy="423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b="1">
                <a:solidFill>
                  <a:prstClr val="white">
                    <a:alpha val="70000"/>
                  </a:prstClr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加入了社区报名、投票的功能应用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 flipH="1">
            <a:off x="713273" y="4709829"/>
            <a:ext cx="4067290" cy="5334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prstClr val="white">
                    <a:alpha val="80000"/>
                  </a:prstClr>
                </a:solidFill>
              </a:rPr>
              <a:t>支持目前的优先节点选举和投票功能，实现了链上的公平公正的投票选举</a:t>
            </a:r>
            <a:endParaRPr lang="zh-CN" altLang="en-US" dirty="0">
              <a:solidFill>
                <a:prstClr val="white">
                  <a:alpha val="80000"/>
                </a:prstClr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911977" y="2065725"/>
            <a:ext cx="579149" cy="579149"/>
            <a:chOff x="8877874" y="2079624"/>
            <a:chExt cx="579149" cy="579149"/>
          </a:xfrm>
        </p:grpSpPr>
        <p:grpSp>
          <p:nvGrpSpPr>
            <p:cNvPr id="52" name="组合 51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58" name="弧形 57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弧形 58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弧形 59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弧形 60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7" name="椭圆 56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/>
                    </a:gs>
                    <a:gs pos="0">
                      <a:srgbClr val="62FFFF">
                        <a:alpha val="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/>
          <p:cNvGrpSpPr/>
          <p:nvPr/>
        </p:nvGrpSpPr>
        <p:grpSpPr>
          <a:xfrm>
            <a:off x="9753352" y="3375995"/>
            <a:ext cx="579149" cy="579149"/>
            <a:chOff x="8877874" y="2079624"/>
            <a:chExt cx="579149" cy="579149"/>
          </a:xfrm>
        </p:grpSpPr>
        <p:grpSp>
          <p:nvGrpSpPr>
            <p:cNvPr id="63" name="组合 62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69" name="弧形 68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弧形 69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1" name="弧形 70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弧形 71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8" name="椭圆 67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>
                        <a:alpha val="50000"/>
                      </a:srgbClr>
                    </a:gs>
                    <a:gs pos="0">
                      <a:srgbClr val="62FFFF">
                        <a:alpha val="700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/>
          <p:cNvGrpSpPr/>
          <p:nvPr/>
        </p:nvGrpSpPr>
        <p:grpSpPr>
          <a:xfrm>
            <a:off x="9459354" y="4686265"/>
            <a:ext cx="579149" cy="579149"/>
            <a:chOff x="8877874" y="2079624"/>
            <a:chExt cx="579149" cy="579149"/>
          </a:xfrm>
        </p:grpSpPr>
        <p:grpSp>
          <p:nvGrpSpPr>
            <p:cNvPr id="74" name="组合 73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80" name="弧形 79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弧形 80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弧形 81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弧形 82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椭圆 78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76" name="直接连接符 75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/>
                    </a:gs>
                    <a:gs pos="0">
                      <a:srgbClr val="62FFFF">
                        <a:alpha val="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椭圆 83"/>
          <p:cNvSpPr/>
          <p:nvPr/>
        </p:nvSpPr>
        <p:spPr>
          <a:xfrm>
            <a:off x="4840772" y="1862715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914605" y="1936550"/>
            <a:ext cx="843838" cy="843836"/>
          </a:xfrm>
          <a:prstGeom prst="ellipse">
            <a:avLst/>
          </a:prstGeom>
          <a:noFill/>
          <a:ln>
            <a:solidFill>
              <a:srgbClr val="50D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5005197" y="2027296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87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88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9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0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1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2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3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4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5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6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7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8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9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0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1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2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3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4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5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6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7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8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9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0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1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2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3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4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5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6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7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8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9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0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1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2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3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4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5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6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7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8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9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30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31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32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33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34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5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6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7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974804" y="1970490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139" name="任意多边形 434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 435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 436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2" name="椭圆 141"/>
          <p:cNvSpPr/>
          <p:nvPr/>
        </p:nvSpPr>
        <p:spPr>
          <a:xfrm>
            <a:off x="4840772" y="3180604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914605" y="3254439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4" name="组合 143"/>
          <p:cNvGrpSpPr/>
          <p:nvPr/>
        </p:nvGrpSpPr>
        <p:grpSpPr>
          <a:xfrm>
            <a:off x="5005197" y="3345185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145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46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7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8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9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0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1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2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3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4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5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6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7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8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9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0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1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2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3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4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5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6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7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8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9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0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1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2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3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4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5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6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7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8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9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0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1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2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3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4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5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6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7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8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9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90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91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92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93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94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95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4974804" y="3288379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197" name="任意多边形 494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solidFill>
                <a:srgbClr val="50D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任意多边形 495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50D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任意多边形 496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solidFill>
                <a:srgbClr val="50D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0" name="椭圆 199"/>
          <p:cNvSpPr/>
          <p:nvPr/>
        </p:nvSpPr>
        <p:spPr>
          <a:xfrm>
            <a:off x="4840772" y="4486887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4914605" y="4560722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2" name="组合 201"/>
          <p:cNvGrpSpPr/>
          <p:nvPr/>
        </p:nvGrpSpPr>
        <p:grpSpPr>
          <a:xfrm>
            <a:off x="5005197" y="4651468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203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04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5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6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7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8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9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0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1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2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3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4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5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6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7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8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9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0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1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2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3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4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5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6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7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8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9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0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1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2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3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4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5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6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7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8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9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0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1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2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3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4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5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6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7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8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9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50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51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52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53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4974804" y="4594662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255" name="任意多边形 553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solidFill>
                <a:srgbClr val="50D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任意多边形 554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50D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任意多边形 555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solidFill>
                <a:srgbClr val="50D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8" name="文本框 257"/>
          <p:cNvSpPr txBox="1"/>
          <p:nvPr/>
        </p:nvSpPr>
        <p:spPr>
          <a:xfrm flipH="1">
            <a:off x="5145870" y="2124467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259" name="文本框 258"/>
          <p:cNvSpPr txBox="1"/>
          <p:nvPr/>
        </p:nvSpPr>
        <p:spPr>
          <a:xfrm flipH="1">
            <a:off x="5107766" y="3442356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260" name="文本框 259"/>
          <p:cNvSpPr txBox="1"/>
          <p:nvPr/>
        </p:nvSpPr>
        <p:spPr>
          <a:xfrm flipH="1">
            <a:off x="5107766" y="4748639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3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1600000">
                                      <p:cBhvr>
                                        <p:cTn id="78" dur="5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03" dur="5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-21600000">
                                      <p:cBhvr>
                                        <p:cTn id="128" dur="5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84" grpId="0" animBg="1"/>
      <p:bldP spid="85" grpId="0" animBg="1"/>
      <p:bldP spid="142" grpId="0" animBg="1"/>
      <p:bldP spid="143" grpId="0" animBg="1"/>
      <p:bldP spid="200" grpId="0" animBg="1"/>
      <p:bldP spid="201" grpId="0" animBg="1"/>
      <p:bldP spid="258" grpId="0"/>
      <p:bldP spid="259" grpId="0"/>
      <p:bldP spid="2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0" y="35752"/>
            <a:ext cx="12192000" cy="6857999"/>
          </a:xfrm>
          <a:prstGeom prst="rect">
            <a:avLst/>
          </a:prstGeom>
          <a:solidFill>
            <a:srgbClr val="0B161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938961" y="3485698"/>
            <a:ext cx="2703981" cy="152533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6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D69FF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466011" y="1862642"/>
            <a:ext cx="850422" cy="850420"/>
            <a:chOff x="1187907" y="1083137"/>
            <a:chExt cx="850422" cy="850420"/>
          </a:xfrm>
        </p:grpSpPr>
        <p:sp>
          <p:nvSpPr>
            <p:cNvPr id="8" name="弧形 7"/>
            <p:cNvSpPr/>
            <p:nvPr/>
          </p:nvSpPr>
          <p:spPr>
            <a:xfrm>
              <a:off x="1187908" y="1083137"/>
              <a:ext cx="850421" cy="850420"/>
            </a:xfrm>
            <a:prstGeom prst="arc">
              <a:avLst>
                <a:gd name="adj1" fmla="val 16515091"/>
                <a:gd name="adj2" fmla="val 8042095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 flipH="1">
              <a:off x="1187907" y="1083137"/>
              <a:ext cx="850421" cy="850420"/>
            </a:xfrm>
            <a:prstGeom prst="arc">
              <a:avLst>
                <a:gd name="adj1" fmla="val 19108016"/>
                <a:gd name="adj2" fmla="val 947009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66011" y="1862642"/>
            <a:ext cx="850422" cy="850420"/>
            <a:chOff x="1187907" y="1083137"/>
            <a:chExt cx="850422" cy="850420"/>
          </a:xfrm>
        </p:grpSpPr>
        <p:sp>
          <p:nvSpPr>
            <p:cNvPr id="11" name="弧形 10"/>
            <p:cNvSpPr/>
            <p:nvPr/>
          </p:nvSpPr>
          <p:spPr>
            <a:xfrm flipH="1">
              <a:off x="1187908" y="1083137"/>
              <a:ext cx="850421" cy="850420"/>
            </a:xfrm>
            <a:prstGeom prst="arc">
              <a:avLst>
                <a:gd name="adj1" fmla="val 16221398"/>
                <a:gd name="adj2" fmla="val 17074317"/>
              </a:avLst>
            </a:prstGeom>
            <a:ln w="25400">
              <a:solidFill>
                <a:srgbClr val="62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 flipH="1">
              <a:off x="1187907" y="1083137"/>
              <a:ext cx="850421" cy="850420"/>
            </a:xfrm>
            <a:prstGeom prst="arc">
              <a:avLst>
                <a:gd name="adj1" fmla="val 1732279"/>
                <a:gd name="adj2" fmla="val 2508284"/>
              </a:avLst>
            </a:prstGeom>
            <a:ln w="25400">
              <a:solidFill>
                <a:srgbClr val="62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椭圆 12"/>
          <p:cNvSpPr/>
          <p:nvPr/>
        </p:nvSpPr>
        <p:spPr>
          <a:xfrm rot="16200000">
            <a:off x="1413606" y="1810238"/>
            <a:ext cx="955230" cy="955228"/>
          </a:xfrm>
          <a:prstGeom prst="ellipse">
            <a:avLst/>
          </a:prstGeom>
          <a:noFill/>
          <a:ln w="6350">
            <a:gradFill flip="none" rotWithShape="1">
              <a:gsLst>
                <a:gs pos="0">
                  <a:srgbClr val="62FFFF">
                    <a:alpha val="50000"/>
                  </a:srgbClr>
                </a:gs>
                <a:gs pos="82000">
                  <a:srgbClr val="62FFFF">
                    <a:alpha val="2000"/>
                  </a:srgb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79455" y="1995463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96861" y="1589517"/>
            <a:ext cx="3576120" cy="2037266"/>
            <a:chOff x="6760066" y="1058669"/>
            <a:chExt cx="4172902" cy="237724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" t="7786" r="3683" b="7786"/>
            <a:stretch>
              <a:fillRect/>
            </a:stretch>
          </p:blipFill>
          <p:spPr>
            <a:xfrm>
              <a:off x="6761017" y="1059427"/>
              <a:ext cx="4171951" cy="2376486"/>
            </a:xfrm>
            <a:custGeom>
              <a:avLst/>
              <a:gdLst>
                <a:gd name="connsiteX0" fmla="*/ 447363 w 4171951"/>
                <a:gd name="connsiteY0" fmla="*/ 0 h 2376486"/>
                <a:gd name="connsiteX1" fmla="*/ 3726490 w 4171951"/>
                <a:gd name="connsiteY1" fmla="*/ 0 h 2376486"/>
                <a:gd name="connsiteX2" fmla="*/ 3714122 w 4171951"/>
                <a:gd name="connsiteY2" fmla="*/ 12368 h 2376486"/>
                <a:gd name="connsiteX3" fmla="*/ 4106526 w 4171951"/>
                <a:gd name="connsiteY3" fmla="*/ 12368 h 2376486"/>
                <a:gd name="connsiteX4" fmla="*/ 4162546 w 4171951"/>
                <a:gd name="connsiteY4" fmla="*/ 68387 h 2376486"/>
                <a:gd name="connsiteX5" fmla="*/ 4162545 w 4171951"/>
                <a:gd name="connsiteY5" fmla="*/ 429749 h 2376486"/>
                <a:gd name="connsiteX6" fmla="*/ 4171951 w 4171951"/>
                <a:gd name="connsiteY6" fmla="*/ 439155 h 2376486"/>
                <a:gd name="connsiteX7" fmla="*/ 4171951 w 4171951"/>
                <a:gd name="connsiteY7" fmla="*/ 1938848 h 2376486"/>
                <a:gd name="connsiteX8" fmla="*/ 4162545 w 4171951"/>
                <a:gd name="connsiteY8" fmla="*/ 1948254 h 2376486"/>
                <a:gd name="connsiteX9" fmla="*/ 4162546 w 4171951"/>
                <a:gd name="connsiteY9" fmla="*/ 2309616 h 2376486"/>
                <a:gd name="connsiteX10" fmla="*/ 4106526 w 4171951"/>
                <a:gd name="connsiteY10" fmla="*/ 2365635 h 2376486"/>
                <a:gd name="connsiteX11" fmla="*/ 3714122 w 4171951"/>
                <a:gd name="connsiteY11" fmla="*/ 2365635 h 2376486"/>
                <a:gd name="connsiteX12" fmla="*/ 3724973 w 4171951"/>
                <a:gd name="connsiteY12" fmla="*/ 2376486 h 2376486"/>
                <a:gd name="connsiteX13" fmla="*/ 448880 w 4171951"/>
                <a:gd name="connsiteY13" fmla="*/ 2376486 h 2376486"/>
                <a:gd name="connsiteX14" fmla="*/ 459730 w 4171951"/>
                <a:gd name="connsiteY14" fmla="*/ 2365635 h 2376486"/>
                <a:gd name="connsiteX15" fmla="*/ 67326 w 4171951"/>
                <a:gd name="connsiteY15" fmla="*/ 2365635 h 2376486"/>
                <a:gd name="connsiteX16" fmla="*/ 11306 w 4171951"/>
                <a:gd name="connsiteY16" fmla="*/ 2309616 h 2376486"/>
                <a:gd name="connsiteX17" fmla="*/ 11307 w 4171951"/>
                <a:gd name="connsiteY17" fmla="*/ 1948254 h 2376486"/>
                <a:gd name="connsiteX18" fmla="*/ 0 w 4171951"/>
                <a:gd name="connsiteY18" fmla="*/ 1936947 h 2376486"/>
                <a:gd name="connsiteX19" fmla="*/ 0 w 4171951"/>
                <a:gd name="connsiteY19" fmla="*/ 441057 h 2376486"/>
                <a:gd name="connsiteX20" fmla="*/ 11307 w 4171951"/>
                <a:gd name="connsiteY20" fmla="*/ 429749 h 2376486"/>
                <a:gd name="connsiteX21" fmla="*/ 11306 w 4171951"/>
                <a:gd name="connsiteY21" fmla="*/ 68387 h 2376486"/>
                <a:gd name="connsiteX22" fmla="*/ 67326 w 4171951"/>
                <a:gd name="connsiteY22" fmla="*/ 12368 h 2376486"/>
                <a:gd name="connsiteX23" fmla="*/ 459730 w 4171951"/>
                <a:gd name="connsiteY23" fmla="*/ 12368 h 237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71951" h="2376486">
                  <a:moveTo>
                    <a:pt x="447363" y="0"/>
                  </a:moveTo>
                  <a:lnTo>
                    <a:pt x="3726490" y="0"/>
                  </a:lnTo>
                  <a:lnTo>
                    <a:pt x="3714122" y="12368"/>
                  </a:lnTo>
                  <a:lnTo>
                    <a:pt x="4106526" y="12368"/>
                  </a:lnTo>
                  <a:lnTo>
                    <a:pt x="4162546" y="68387"/>
                  </a:lnTo>
                  <a:lnTo>
                    <a:pt x="4162545" y="429749"/>
                  </a:lnTo>
                  <a:lnTo>
                    <a:pt x="4171951" y="439155"/>
                  </a:lnTo>
                  <a:lnTo>
                    <a:pt x="4171951" y="1938848"/>
                  </a:lnTo>
                  <a:lnTo>
                    <a:pt x="4162545" y="1948254"/>
                  </a:lnTo>
                  <a:lnTo>
                    <a:pt x="4162546" y="2309616"/>
                  </a:lnTo>
                  <a:lnTo>
                    <a:pt x="4106526" y="2365635"/>
                  </a:lnTo>
                  <a:lnTo>
                    <a:pt x="3714122" y="2365635"/>
                  </a:lnTo>
                  <a:lnTo>
                    <a:pt x="3724973" y="2376486"/>
                  </a:lnTo>
                  <a:lnTo>
                    <a:pt x="448880" y="2376486"/>
                  </a:lnTo>
                  <a:lnTo>
                    <a:pt x="459730" y="2365635"/>
                  </a:lnTo>
                  <a:lnTo>
                    <a:pt x="67326" y="2365635"/>
                  </a:lnTo>
                  <a:lnTo>
                    <a:pt x="11306" y="2309616"/>
                  </a:lnTo>
                  <a:lnTo>
                    <a:pt x="11307" y="1948254"/>
                  </a:lnTo>
                  <a:lnTo>
                    <a:pt x="0" y="1936947"/>
                  </a:lnTo>
                  <a:lnTo>
                    <a:pt x="0" y="441057"/>
                  </a:lnTo>
                  <a:lnTo>
                    <a:pt x="11307" y="429749"/>
                  </a:lnTo>
                  <a:lnTo>
                    <a:pt x="11306" y="68387"/>
                  </a:lnTo>
                  <a:lnTo>
                    <a:pt x="67326" y="12368"/>
                  </a:lnTo>
                  <a:lnTo>
                    <a:pt x="459730" y="12368"/>
                  </a:lnTo>
                  <a:close/>
                </a:path>
              </a:pathLst>
            </a:custGeom>
          </p:spPr>
        </p:pic>
        <p:sp>
          <p:nvSpPr>
            <p:cNvPr id="17" name="矩形 16"/>
            <p:cNvSpPr/>
            <p:nvPr/>
          </p:nvSpPr>
          <p:spPr>
            <a:xfrm>
              <a:off x="6760066" y="1058669"/>
              <a:ext cx="4171951" cy="2376486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90"/>
          <p:cNvSpPr/>
          <p:nvPr/>
        </p:nvSpPr>
        <p:spPr>
          <a:xfrm>
            <a:off x="6893296" y="1413968"/>
            <a:ext cx="429100" cy="422724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>
            <a:noFill/>
          </a:ln>
          <a:effectLst>
            <a:outerShdw blurRad="635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91"/>
          <p:cNvSpPr/>
          <p:nvPr/>
        </p:nvSpPr>
        <p:spPr>
          <a:xfrm flipH="1">
            <a:off x="10648396" y="1413968"/>
            <a:ext cx="429100" cy="422724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>
            <a:noFill/>
          </a:ln>
          <a:effectLst>
            <a:outerShdw blurRad="635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92"/>
          <p:cNvSpPr/>
          <p:nvPr/>
        </p:nvSpPr>
        <p:spPr>
          <a:xfrm flipV="1">
            <a:off x="6893296" y="3380366"/>
            <a:ext cx="429100" cy="422726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>
            <a:noFill/>
          </a:ln>
          <a:effectLst>
            <a:outerShdw blurRad="635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93"/>
          <p:cNvSpPr/>
          <p:nvPr/>
        </p:nvSpPr>
        <p:spPr>
          <a:xfrm flipH="1" flipV="1">
            <a:off x="10648396" y="3380366"/>
            <a:ext cx="429100" cy="422726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>
            <a:noFill/>
          </a:ln>
          <a:effectLst>
            <a:outerShdw blurRad="635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248574" y="4520347"/>
            <a:ext cx="850422" cy="850420"/>
            <a:chOff x="10072070" y="3804565"/>
            <a:chExt cx="850422" cy="850420"/>
          </a:xfrm>
        </p:grpSpPr>
        <p:sp>
          <p:nvSpPr>
            <p:cNvPr id="23" name="弧形 22"/>
            <p:cNvSpPr/>
            <p:nvPr/>
          </p:nvSpPr>
          <p:spPr>
            <a:xfrm flipH="1">
              <a:off x="10072070" y="3804565"/>
              <a:ext cx="850421" cy="850420"/>
            </a:xfrm>
            <a:prstGeom prst="arc">
              <a:avLst>
                <a:gd name="adj1" fmla="val 16515091"/>
                <a:gd name="adj2" fmla="val 8042095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弧形 23"/>
            <p:cNvSpPr/>
            <p:nvPr/>
          </p:nvSpPr>
          <p:spPr>
            <a:xfrm>
              <a:off x="10072071" y="3804565"/>
              <a:ext cx="850421" cy="850420"/>
            </a:xfrm>
            <a:prstGeom prst="arc">
              <a:avLst>
                <a:gd name="adj1" fmla="val 19108016"/>
                <a:gd name="adj2" fmla="val 947009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248574" y="4520347"/>
            <a:ext cx="850422" cy="850420"/>
            <a:chOff x="10072070" y="3804565"/>
            <a:chExt cx="850422" cy="850420"/>
          </a:xfrm>
        </p:grpSpPr>
        <p:sp>
          <p:nvSpPr>
            <p:cNvPr id="26" name="弧形 25"/>
            <p:cNvSpPr/>
            <p:nvPr/>
          </p:nvSpPr>
          <p:spPr>
            <a:xfrm>
              <a:off x="10072070" y="3804565"/>
              <a:ext cx="850421" cy="850420"/>
            </a:xfrm>
            <a:prstGeom prst="arc">
              <a:avLst>
                <a:gd name="adj1" fmla="val 16221398"/>
                <a:gd name="adj2" fmla="val 17074317"/>
              </a:avLst>
            </a:prstGeom>
            <a:ln w="25400">
              <a:solidFill>
                <a:srgbClr val="62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弧形 26"/>
            <p:cNvSpPr/>
            <p:nvPr/>
          </p:nvSpPr>
          <p:spPr>
            <a:xfrm>
              <a:off x="10072071" y="3804565"/>
              <a:ext cx="850421" cy="850420"/>
            </a:xfrm>
            <a:prstGeom prst="arc">
              <a:avLst>
                <a:gd name="adj1" fmla="val 1732279"/>
                <a:gd name="adj2" fmla="val 2508284"/>
              </a:avLst>
            </a:prstGeom>
            <a:ln w="25400">
              <a:solidFill>
                <a:srgbClr val="62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 rot="5400000" flipH="1">
            <a:off x="10196171" y="4467943"/>
            <a:ext cx="955230" cy="955228"/>
          </a:xfrm>
          <a:prstGeom prst="ellipse">
            <a:avLst/>
          </a:prstGeom>
          <a:noFill/>
          <a:ln w="6350">
            <a:gradFill flip="none" rotWithShape="1">
              <a:gsLst>
                <a:gs pos="0">
                  <a:srgbClr val="62FFFF">
                    <a:alpha val="50000"/>
                  </a:srgbClr>
                </a:gs>
                <a:gs pos="82000">
                  <a:srgbClr val="62FFFF">
                    <a:alpha val="0"/>
                  </a:srgb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 flipH="1">
            <a:off x="10408318" y="4653168"/>
            <a:ext cx="52290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728459" y="3638744"/>
            <a:ext cx="3575306" cy="2036616"/>
            <a:chOff x="1177432" y="3793750"/>
            <a:chExt cx="4171951" cy="237648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0" r="3271" b="7523"/>
            <a:stretch>
              <a:fillRect/>
            </a:stretch>
          </p:blipFill>
          <p:spPr>
            <a:xfrm>
              <a:off x="1177432" y="3793750"/>
              <a:ext cx="4171951" cy="2376486"/>
            </a:xfrm>
            <a:custGeom>
              <a:avLst/>
              <a:gdLst>
                <a:gd name="connsiteX0" fmla="*/ 447363 w 4171951"/>
                <a:gd name="connsiteY0" fmla="*/ 0 h 2376486"/>
                <a:gd name="connsiteX1" fmla="*/ 3726490 w 4171951"/>
                <a:gd name="connsiteY1" fmla="*/ 0 h 2376486"/>
                <a:gd name="connsiteX2" fmla="*/ 3714122 w 4171951"/>
                <a:gd name="connsiteY2" fmla="*/ 12368 h 2376486"/>
                <a:gd name="connsiteX3" fmla="*/ 4106526 w 4171951"/>
                <a:gd name="connsiteY3" fmla="*/ 12368 h 2376486"/>
                <a:gd name="connsiteX4" fmla="*/ 4162546 w 4171951"/>
                <a:gd name="connsiteY4" fmla="*/ 68387 h 2376486"/>
                <a:gd name="connsiteX5" fmla="*/ 4162545 w 4171951"/>
                <a:gd name="connsiteY5" fmla="*/ 429749 h 2376486"/>
                <a:gd name="connsiteX6" fmla="*/ 4171951 w 4171951"/>
                <a:gd name="connsiteY6" fmla="*/ 439155 h 2376486"/>
                <a:gd name="connsiteX7" fmla="*/ 4171951 w 4171951"/>
                <a:gd name="connsiteY7" fmla="*/ 1938848 h 2376486"/>
                <a:gd name="connsiteX8" fmla="*/ 4162545 w 4171951"/>
                <a:gd name="connsiteY8" fmla="*/ 1948254 h 2376486"/>
                <a:gd name="connsiteX9" fmla="*/ 4162546 w 4171951"/>
                <a:gd name="connsiteY9" fmla="*/ 2309616 h 2376486"/>
                <a:gd name="connsiteX10" fmla="*/ 4106526 w 4171951"/>
                <a:gd name="connsiteY10" fmla="*/ 2365635 h 2376486"/>
                <a:gd name="connsiteX11" fmla="*/ 3714122 w 4171951"/>
                <a:gd name="connsiteY11" fmla="*/ 2365635 h 2376486"/>
                <a:gd name="connsiteX12" fmla="*/ 3724973 w 4171951"/>
                <a:gd name="connsiteY12" fmla="*/ 2376486 h 2376486"/>
                <a:gd name="connsiteX13" fmla="*/ 448880 w 4171951"/>
                <a:gd name="connsiteY13" fmla="*/ 2376486 h 2376486"/>
                <a:gd name="connsiteX14" fmla="*/ 459730 w 4171951"/>
                <a:gd name="connsiteY14" fmla="*/ 2365635 h 2376486"/>
                <a:gd name="connsiteX15" fmla="*/ 67326 w 4171951"/>
                <a:gd name="connsiteY15" fmla="*/ 2365635 h 2376486"/>
                <a:gd name="connsiteX16" fmla="*/ 11306 w 4171951"/>
                <a:gd name="connsiteY16" fmla="*/ 2309616 h 2376486"/>
                <a:gd name="connsiteX17" fmla="*/ 11307 w 4171951"/>
                <a:gd name="connsiteY17" fmla="*/ 1948254 h 2376486"/>
                <a:gd name="connsiteX18" fmla="*/ 0 w 4171951"/>
                <a:gd name="connsiteY18" fmla="*/ 1936947 h 2376486"/>
                <a:gd name="connsiteX19" fmla="*/ 0 w 4171951"/>
                <a:gd name="connsiteY19" fmla="*/ 441057 h 2376486"/>
                <a:gd name="connsiteX20" fmla="*/ 11307 w 4171951"/>
                <a:gd name="connsiteY20" fmla="*/ 429749 h 2376486"/>
                <a:gd name="connsiteX21" fmla="*/ 11306 w 4171951"/>
                <a:gd name="connsiteY21" fmla="*/ 68387 h 2376486"/>
                <a:gd name="connsiteX22" fmla="*/ 67326 w 4171951"/>
                <a:gd name="connsiteY22" fmla="*/ 12368 h 2376486"/>
                <a:gd name="connsiteX23" fmla="*/ 459730 w 4171951"/>
                <a:gd name="connsiteY23" fmla="*/ 12368 h 237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71951" h="2376486">
                  <a:moveTo>
                    <a:pt x="447363" y="0"/>
                  </a:moveTo>
                  <a:lnTo>
                    <a:pt x="3726490" y="0"/>
                  </a:lnTo>
                  <a:lnTo>
                    <a:pt x="3714122" y="12368"/>
                  </a:lnTo>
                  <a:lnTo>
                    <a:pt x="4106526" y="12368"/>
                  </a:lnTo>
                  <a:lnTo>
                    <a:pt x="4162546" y="68387"/>
                  </a:lnTo>
                  <a:lnTo>
                    <a:pt x="4162545" y="429749"/>
                  </a:lnTo>
                  <a:lnTo>
                    <a:pt x="4171951" y="439155"/>
                  </a:lnTo>
                  <a:lnTo>
                    <a:pt x="4171951" y="1938848"/>
                  </a:lnTo>
                  <a:lnTo>
                    <a:pt x="4162545" y="1948254"/>
                  </a:lnTo>
                  <a:lnTo>
                    <a:pt x="4162546" y="2309616"/>
                  </a:lnTo>
                  <a:lnTo>
                    <a:pt x="4106526" y="2365635"/>
                  </a:lnTo>
                  <a:lnTo>
                    <a:pt x="3714122" y="2365635"/>
                  </a:lnTo>
                  <a:lnTo>
                    <a:pt x="3724973" y="2376486"/>
                  </a:lnTo>
                  <a:lnTo>
                    <a:pt x="448880" y="2376486"/>
                  </a:lnTo>
                  <a:lnTo>
                    <a:pt x="459730" y="2365635"/>
                  </a:lnTo>
                  <a:lnTo>
                    <a:pt x="67326" y="2365635"/>
                  </a:lnTo>
                  <a:lnTo>
                    <a:pt x="11306" y="2309616"/>
                  </a:lnTo>
                  <a:lnTo>
                    <a:pt x="11307" y="1948254"/>
                  </a:lnTo>
                  <a:lnTo>
                    <a:pt x="0" y="1936947"/>
                  </a:lnTo>
                  <a:lnTo>
                    <a:pt x="0" y="441057"/>
                  </a:lnTo>
                  <a:lnTo>
                    <a:pt x="11307" y="429749"/>
                  </a:lnTo>
                  <a:lnTo>
                    <a:pt x="11306" y="68387"/>
                  </a:lnTo>
                  <a:lnTo>
                    <a:pt x="67326" y="12368"/>
                  </a:lnTo>
                  <a:lnTo>
                    <a:pt x="459730" y="12368"/>
                  </a:lnTo>
                  <a:close/>
                </a:path>
              </a:pathLst>
            </a:custGeom>
          </p:spPr>
        </p:pic>
        <p:sp>
          <p:nvSpPr>
            <p:cNvPr id="32" name="矩形 31"/>
            <p:cNvSpPr/>
            <p:nvPr/>
          </p:nvSpPr>
          <p:spPr>
            <a:xfrm>
              <a:off x="1177432" y="3793750"/>
              <a:ext cx="4171951" cy="2376486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任意多边形 101"/>
          <p:cNvSpPr/>
          <p:nvPr/>
        </p:nvSpPr>
        <p:spPr>
          <a:xfrm flipH="1">
            <a:off x="5179111" y="3462491"/>
            <a:ext cx="429100" cy="422724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>
            <a:noFill/>
          </a:ln>
          <a:effectLst>
            <a:outerShdw blurRad="635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102"/>
          <p:cNvSpPr/>
          <p:nvPr/>
        </p:nvSpPr>
        <p:spPr>
          <a:xfrm>
            <a:off x="1424011" y="3462491"/>
            <a:ext cx="429100" cy="422724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>
            <a:noFill/>
          </a:ln>
          <a:effectLst>
            <a:outerShdw blurRad="635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103"/>
          <p:cNvSpPr/>
          <p:nvPr/>
        </p:nvSpPr>
        <p:spPr>
          <a:xfrm flipH="1" flipV="1">
            <a:off x="5179111" y="5428889"/>
            <a:ext cx="429100" cy="422726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>
            <a:noFill/>
          </a:ln>
          <a:effectLst>
            <a:outerShdw blurRad="635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104"/>
          <p:cNvSpPr/>
          <p:nvPr/>
        </p:nvSpPr>
        <p:spPr>
          <a:xfrm flipV="1">
            <a:off x="1424011" y="5428889"/>
            <a:ext cx="429100" cy="422726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>
            <a:noFill/>
          </a:ln>
          <a:effectLst>
            <a:outerShdw blurRad="635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428976" y="1810237"/>
            <a:ext cx="3214284" cy="1107639"/>
            <a:chOff x="-2286766" y="1787957"/>
            <a:chExt cx="3214284" cy="1107639"/>
          </a:xfrm>
        </p:grpSpPr>
        <p:sp>
          <p:nvSpPr>
            <p:cNvPr id="38" name="矩形 37"/>
            <p:cNvSpPr/>
            <p:nvPr/>
          </p:nvSpPr>
          <p:spPr>
            <a:xfrm>
              <a:off x="-2286766" y="2140581"/>
              <a:ext cx="3214284" cy="7550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 panose="020B0604020202020204"/>
                  <a:ea typeface="微软雅黑" panose="020B0503020204020204" pitchFamily="34" charset="-122"/>
                </a:rPr>
                <a:t>通过智能合约，把锁仓、投票这些信息做为交易信息记录到了区块链上，保证了公开、不可篡改</a:t>
              </a:r>
              <a:endParaRPr lang="zh-CN" altLang="en-US" sz="1200" dirty="0">
                <a:solidFill>
                  <a:prstClr val="white">
                    <a:alpha val="80000"/>
                  </a:prst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-2286766" y="1787957"/>
              <a:ext cx="22402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去中心化的链上记录</a:t>
              </a:r>
              <a:endParaRPr lang="zh-CN" altLang="en-US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839549" y="4397986"/>
            <a:ext cx="3214284" cy="1328619"/>
            <a:chOff x="-2720278" y="1976598"/>
            <a:chExt cx="3214284" cy="1328619"/>
          </a:xfrm>
        </p:grpSpPr>
        <p:sp>
          <p:nvSpPr>
            <p:cNvPr id="41" name="矩形 40"/>
            <p:cNvSpPr/>
            <p:nvPr/>
          </p:nvSpPr>
          <p:spPr>
            <a:xfrm>
              <a:off x="-2720278" y="2329222"/>
              <a:ext cx="3214284" cy="9759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 panose="020B0604020202020204"/>
                  <a:ea typeface="微软雅黑" panose="020B0503020204020204" pitchFamily="34" charset="-122"/>
                </a:rPr>
                <a:t>报名参加的队名、宣言、昵称；队长和队员的关系这些文字信息记录在数据库。</a:t>
              </a:r>
              <a:endParaRPr lang="zh-CN" altLang="en-US" sz="1200" dirty="0">
                <a:solidFill>
                  <a:prstClr val="white">
                    <a:alpha val="80000"/>
                  </a:prstClr>
                </a:solidFill>
                <a:latin typeface="Arial" panose="020B0604020202020204"/>
                <a:ea typeface="微软雅黑" panose="020B0503020204020204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 panose="020B0604020202020204"/>
                  <a:ea typeface="微软雅黑" panose="020B0503020204020204" pitchFamily="34" charset="-122"/>
                </a:rPr>
                <a:t>保证了高效的访问、低成本的存储</a:t>
              </a:r>
              <a:endParaRPr lang="zh-CN" altLang="en-US" sz="1200" dirty="0">
                <a:solidFill>
                  <a:prstClr val="white">
                    <a:alpha val="80000"/>
                  </a:prstClr>
                </a:solidFill>
                <a:latin typeface="Arial" panose="020B0604020202020204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 panose="020B0604020202020204"/>
                  <a:ea typeface="微软雅黑" panose="020B0503020204020204" pitchFamily="34" charset="-122"/>
                </a:rPr>
                <a:t>关键敏感词的审查</a:t>
              </a:r>
              <a:endParaRPr lang="zh-CN" altLang="en-US" sz="1200" dirty="0">
                <a:solidFill>
                  <a:prstClr val="white">
                    <a:alpha val="80000"/>
                  </a:prst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-1746274" y="1976598"/>
              <a:ext cx="22402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中心化的数据库记录</a:t>
              </a:r>
              <a:endParaRPr lang="zh-CN" altLang="en-US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45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950"/>
                            </p:stCondLst>
                            <p:childTnLst>
                              <p:par>
                                <p:cTn id="8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45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 animBg="1"/>
      <p:bldP spid="19" grpId="0" animBg="1"/>
      <p:bldP spid="20" grpId="0" animBg="1"/>
      <p:bldP spid="21" grpId="0" animBg="1"/>
      <p:bldP spid="28" grpId="0" animBg="1"/>
      <p:bldP spid="29" grpId="0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矩形 5"/>
          <p:cNvSpPr/>
          <p:nvPr/>
        </p:nvSpPr>
        <p:spPr>
          <a:xfrm>
            <a:off x="4094974" y="2644170"/>
            <a:ext cx="40020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rgbClr val="50DFFF"/>
                </a:solidFill>
                <a:latin typeface="Agency FB" panose="020B0503020202020204" pitchFamily="34" charset="0"/>
              </a:rPr>
              <a:t>PART 04</a:t>
            </a:r>
            <a:endParaRPr lang="zh-CN" altLang="en-US" sz="9600" dirty="0">
              <a:solidFill>
                <a:srgbClr val="50DFFF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drape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0" y="35752"/>
            <a:ext cx="12192000" cy="6857999"/>
          </a:xfrm>
          <a:prstGeom prst="rect">
            <a:avLst/>
          </a:prstGeom>
          <a:solidFill>
            <a:srgbClr val="0B161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085649" y="1407642"/>
            <a:ext cx="10020701" cy="4349345"/>
            <a:chOff x="903586" y="1407643"/>
            <a:chExt cx="7285073" cy="3161984"/>
          </a:xfrm>
        </p:grpSpPr>
        <p:sp>
          <p:nvSpPr>
            <p:cNvPr id="56" name="矩形 55"/>
            <p:cNvSpPr/>
            <p:nvPr/>
          </p:nvSpPr>
          <p:spPr>
            <a:xfrm>
              <a:off x="903586" y="1407643"/>
              <a:ext cx="1987367" cy="1077751"/>
            </a:xfrm>
            <a:prstGeom prst="rect">
              <a:avLst/>
            </a:prstGeom>
          </p:spPr>
          <p:txBody>
            <a:bodyPr lIns="46774" tIns="46774" rIns="46774" bIns="46774" anchor="ctr"/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普通小白接触区块链，了解区块链的资讯工具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414828" y="3423517"/>
              <a:ext cx="1987367" cy="1146110"/>
            </a:xfrm>
            <a:prstGeom prst="rect">
              <a:avLst/>
            </a:prstGeom>
          </p:spPr>
          <p:txBody>
            <a:bodyPr lIns="46774" tIns="46774" rIns="46774" bIns="46774" anchor="ctr"/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通过接通去中心化的数字交易平台，实现不同的数字货币间的交互（币币交换）。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429818" y="1407643"/>
              <a:ext cx="1987367" cy="1077751"/>
            </a:xfrm>
            <a:prstGeom prst="rect">
              <a:avLst/>
            </a:prstGeom>
          </p:spPr>
          <p:txBody>
            <a:bodyPr lIns="46774" tIns="46774" rIns="46774" bIns="46774" anchor="ctr"/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后续会实现支持各种主链数字资产的管理（BTC、LTC等），更简洁的方便大家管理多种数字资产。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201292" y="3423517"/>
              <a:ext cx="1987367" cy="1146110"/>
            </a:xfrm>
            <a:prstGeom prst="rect">
              <a:avLst/>
            </a:prstGeom>
          </p:spPr>
          <p:txBody>
            <a:bodyPr lIns="46774" tIns="46774" rIns="46774" bIns="46774" anchor="ctr"/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类似于目前的微信小程序一样，是一个平台，一个DAPP的入口平台。以后的各种小的APP应用，都可以直接通过轻钱包做为入口，便捷的运行自己需要的应用。(例如投票、例如信息发布的签名等)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29"/>
            <p:cNvGrpSpPr/>
            <p:nvPr/>
          </p:nvGrpSpPr>
          <p:grpSpPr>
            <a:xfrm>
              <a:off x="6489147" y="2732816"/>
              <a:ext cx="1610297" cy="413166"/>
              <a:chOff x="6351617" y="2567188"/>
              <a:chExt cx="1611283" cy="413238"/>
            </a:xfrm>
          </p:grpSpPr>
          <p:sp>
            <p:nvSpPr>
              <p:cNvPr id="61" name="圆角矩形标注 8"/>
              <p:cNvSpPr/>
              <p:nvPr/>
            </p:nvSpPr>
            <p:spPr>
              <a:xfrm>
                <a:off x="6351617" y="2567188"/>
                <a:ext cx="1611283" cy="413238"/>
              </a:xfrm>
              <a:prstGeom prst="wedgeRoundRectCallout">
                <a:avLst>
                  <a:gd name="adj1" fmla="val -20833"/>
                  <a:gd name="adj2" fmla="val 101383"/>
                  <a:gd name="adj3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zh-CN" altLang="en-US" sz="1400" dirty="0">
                    <a:solidFill>
                      <a:srgbClr val="FFFFFF"/>
                    </a:solidFill>
                    <a:latin typeface="+mn-ea"/>
                  </a:rPr>
                  <a:t>统一入口</a:t>
                </a:r>
                <a:endParaRPr lang="zh-CN" altLang="en-US" sz="14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6489204" y="2657502"/>
                <a:ext cx="225922" cy="232610"/>
              </a:xfrm>
              <a:custGeom>
                <a:avLst/>
                <a:gdLst>
                  <a:gd name="T0" fmla="*/ 93 w 186"/>
                  <a:gd name="T1" fmla="*/ 191 h 191"/>
                  <a:gd name="T2" fmla="*/ 0 w 186"/>
                  <a:gd name="T3" fmla="*/ 161 h 191"/>
                  <a:gd name="T4" fmla="*/ 63 w 186"/>
                  <a:gd name="T5" fmla="*/ 132 h 191"/>
                  <a:gd name="T6" fmla="*/ 64 w 186"/>
                  <a:gd name="T7" fmla="*/ 143 h 191"/>
                  <a:gd name="T8" fmla="*/ 25 w 186"/>
                  <a:gd name="T9" fmla="*/ 161 h 191"/>
                  <a:gd name="T10" fmla="*/ 93 w 186"/>
                  <a:gd name="T11" fmla="*/ 180 h 191"/>
                  <a:gd name="T12" fmla="*/ 161 w 186"/>
                  <a:gd name="T13" fmla="*/ 161 h 191"/>
                  <a:gd name="T14" fmla="*/ 121 w 186"/>
                  <a:gd name="T15" fmla="*/ 143 h 191"/>
                  <a:gd name="T16" fmla="*/ 122 w 186"/>
                  <a:gd name="T17" fmla="*/ 132 h 191"/>
                  <a:gd name="T18" fmla="*/ 186 w 186"/>
                  <a:gd name="T19" fmla="*/ 161 h 191"/>
                  <a:gd name="T20" fmla="*/ 93 w 186"/>
                  <a:gd name="T21" fmla="*/ 191 h 191"/>
                  <a:gd name="T22" fmla="*/ 105 w 186"/>
                  <a:gd name="T23" fmla="*/ 168 h 191"/>
                  <a:gd name="T24" fmla="*/ 93 w 186"/>
                  <a:gd name="T25" fmla="*/ 168 h 191"/>
                  <a:gd name="T26" fmla="*/ 93 w 186"/>
                  <a:gd name="T27" fmla="*/ 168 h 191"/>
                  <a:gd name="T28" fmla="*/ 81 w 186"/>
                  <a:gd name="T29" fmla="*/ 168 h 191"/>
                  <a:gd name="T30" fmla="*/ 76 w 186"/>
                  <a:gd name="T31" fmla="*/ 108 h 191"/>
                  <a:gd name="T32" fmla="*/ 57 w 186"/>
                  <a:gd name="T33" fmla="*/ 108 h 191"/>
                  <a:gd name="T34" fmla="*/ 57 w 186"/>
                  <a:gd name="T35" fmla="*/ 60 h 191"/>
                  <a:gd name="T36" fmla="*/ 93 w 186"/>
                  <a:gd name="T37" fmla="*/ 49 h 191"/>
                  <a:gd name="T38" fmla="*/ 129 w 186"/>
                  <a:gd name="T39" fmla="*/ 60 h 191"/>
                  <a:gd name="T40" fmla="*/ 129 w 186"/>
                  <a:gd name="T41" fmla="*/ 108 h 191"/>
                  <a:gd name="T42" fmla="*/ 110 w 186"/>
                  <a:gd name="T43" fmla="*/ 108 h 191"/>
                  <a:gd name="T44" fmla="*/ 105 w 186"/>
                  <a:gd name="T45" fmla="*/ 168 h 191"/>
                  <a:gd name="T46" fmla="*/ 92 w 186"/>
                  <a:gd name="T47" fmla="*/ 40 h 191"/>
                  <a:gd name="T48" fmla="*/ 72 w 186"/>
                  <a:gd name="T49" fmla="*/ 20 h 191"/>
                  <a:gd name="T50" fmla="*/ 92 w 186"/>
                  <a:gd name="T51" fmla="*/ 0 h 191"/>
                  <a:gd name="T52" fmla="*/ 112 w 186"/>
                  <a:gd name="T53" fmla="*/ 20 h 191"/>
                  <a:gd name="T54" fmla="*/ 92 w 186"/>
                  <a:gd name="T55" fmla="*/ 4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6" h="191">
                    <a:moveTo>
                      <a:pt x="93" y="191"/>
                    </a:moveTo>
                    <a:cubicBezTo>
                      <a:pt x="42" y="191"/>
                      <a:pt x="0" y="177"/>
                      <a:pt x="0" y="161"/>
                    </a:cubicBezTo>
                    <a:cubicBezTo>
                      <a:pt x="0" y="148"/>
                      <a:pt x="27" y="136"/>
                      <a:pt x="63" y="132"/>
                    </a:cubicBezTo>
                    <a:cubicBezTo>
                      <a:pt x="64" y="143"/>
                      <a:pt x="64" y="143"/>
                      <a:pt x="64" y="143"/>
                    </a:cubicBezTo>
                    <a:cubicBezTo>
                      <a:pt x="42" y="147"/>
                      <a:pt x="25" y="153"/>
                      <a:pt x="25" y="161"/>
                    </a:cubicBezTo>
                    <a:cubicBezTo>
                      <a:pt x="25" y="172"/>
                      <a:pt x="60" y="180"/>
                      <a:pt x="93" y="180"/>
                    </a:cubicBezTo>
                    <a:cubicBezTo>
                      <a:pt x="126" y="180"/>
                      <a:pt x="161" y="172"/>
                      <a:pt x="161" y="161"/>
                    </a:cubicBezTo>
                    <a:cubicBezTo>
                      <a:pt x="161" y="153"/>
                      <a:pt x="143" y="147"/>
                      <a:pt x="121" y="143"/>
                    </a:cubicBezTo>
                    <a:cubicBezTo>
                      <a:pt x="122" y="132"/>
                      <a:pt x="122" y="132"/>
                      <a:pt x="122" y="132"/>
                    </a:cubicBezTo>
                    <a:cubicBezTo>
                      <a:pt x="159" y="136"/>
                      <a:pt x="186" y="148"/>
                      <a:pt x="186" y="161"/>
                    </a:cubicBezTo>
                    <a:cubicBezTo>
                      <a:pt x="186" y="177"/>
                      <a:pt x="144" y="191"/>
                      <a:pt x="93" y="191"/>
                    </a:cubicBezTo>
                    <a:close/>
                    <a:moveTo>
                      <a:pt x="105" y="168"/>
                    </a:moveTo>
                    <a:cubicBezTo>
                      <a:pt x="93" y="168"/>
                      <a:pt x="93" y="168"/>
                      <a:pt x="93" y="168"/>
                    </a:cubicBezTo>
                    <a:cubicBezTo>
                      <a:pt x="93" y="168"/>
                      <a:pt x="93" y="168"/>
                      <a:pt x="93" y="168"/>
                    </a:cubicBezTo>
                    <a:cubicBezTo>
                      <a:pt x="81" y="168"/>
                      <a:pt x="81" y="168"/>
                      <a:pt x="81" y="168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7" y="108"/>
                      <a:pt x="57" y="74"/>
                      <a:pt x="57" y="60"/>
                    </a:cubicBezTo>
                    <a:cubicBezTo>
                      <a:pt x="57" y="47"/>
                      <a:pt x="90" y="49"/>
                      <a:pt x="93" y="49"/>
                    </a:cubicBezTo>
                    <a:cubicBezTo>
                      <a:pt x="96" y="49"/>
                      <a:pt x="129" y="47"/>
                      <a:pt x="129" y="60"/>
                    </a:cubicBezTo>
                    <a:cubicBezTo>
                      <a:pt x="129" y="74"/>
                      <a:pt x="129" y="108"/>
                      <a:pt x="129" y="108"/>
                    </a:cubicBezTo>
                    <a:cubicBezTo>
                      <a:pt x="110" y="108"/>
                      <a:pt x="110" y="108"/>
                      <a:pt x="110" y="108"/>
                    </a:cubicBezTo>
                    <a:lnTo>
                      <a:pt x="105" y="168"/>
                    </a:lnTo>
                    <a:close/>
                    <a:moveTo>
                      <a:pt x="92" y="40"/>
                    </a:moveTo>
                    <a:cubicBezTo>
                      <a:pt x="81" y="40"/>
                      <a:pt x="72" y="31"/>
                      <a:pt x="72" y="20"/>
                    </a:cubicBezTo>
                    <a:cubicBezTo>
                      <a:pt x="72" y="9"/>
                      <a:pt x="81" y="0"/>
                      <a:pt x="92" y="0"/>
                    </a:cubicBezTo>
                    <a:cubicBezTo>
                      <a:pt x="103" y="0"/>
                      <a:pt x="112" y="9"/>
                      <a:pt x="112" y="20"/>
                    </a:cubicBezTo>
                    <a:cubicBezTo>
                      <a:pt x="112" y="31"/>
                      <a:pt x="103" y="40"/>
                      <a:pt x="92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396" tIns="45698" rIns="91396" bIns="45698" numCol="1" anchor="t" anchorCtr="0" compatLnSpc="1"/>
              <a:lstStyle/>
              <a:p>
                <a:endParaRPr lang="zh-CN" altLang="en-US" sz="1800"/>
              </a:p>
            </p:txBody>
          </p:sp>
        </p:grpSp>
        <p:grpSp>
          <p:nvGrpSpPr>
            <p:cNvPr id="63" name="组合 26"/>
            <p:cNvGrpSpPr/>
            <p:nvPr/>
          </p:nvGrpSpPr>
          <p:grpSpPr>
            <a:xfrm>
              <a:off x="1136726" y="2520764"/>
              <a:ext cx="1610297" cy="625221"/>
              <a:chOff x="1325116" y="2355096"/>
              <a:chExt cx="1611283" cy="625330"/>
            </a:xfrm>
          </p:grpSpPr>
          <p:sp>
            <p:nvSpPr>
              <p:cNvPr id="64" name="任意多边形 3"/>
              <p:cNvSpPr/>
              <p:nvPr/>
            </p:nvSpPr>
            <p:spPr>
              <a:xfrm>
                <a:off x="1325116" y="2355096"/>
                <a:ext cx="1611283" cy="625330"/>
              </a:xfrm>
              <a:custGeom>
                <a:avLst/>
                <a:gdLst>
                  <a:gd name="connsiteX0" fmla="*/ 425985 w 1460502"/>
                  <a:gd name="connsiteY0" fmla="*/ 0 h 725082"/>
                  <a:gd name="connsiteX1" fmla="*/ 608543 w 1460502"/>
                  <a:gd name="connsiteY1" fmla="*/ 246110 h 725082"/>
                  <a:gd name="connsiteX2" fmla="*/ 1380672 w 1460502"/>
                  <a:gd name="connsiteY2" fmla="*/ 246110 h 725082"/>
                  <a:gd name="connsiteX3" fmla="*/ 1460502 w 1460502"/>
                  <a:gd name="connsiteY3" fmla="*/ 325940 h 725082"/>
                  <a:gd name="connsiteX4" fmla="*/ 1460502 w 1460502"/>
                  <a:gd name="connsiteY4" fmla="*/ 445682 h 725082"/>
                  <a:gd name="connsiteX5" fmla="*/ 1460502 w 1460502"/>
                  <a:gd name="connsiteY5" fmla="*/ 645252 h 725082"/>
                  <a:gd name="connsiteX6" fmla="*/ 1380672 w 1460502"/>
                  <a:gd name="connsiteY6" fmla="*/ 725082 h 725082"/>
                  <a:gd name="connsiteX7" fmla="*/ 608543 w 1460502"/>
                  <a:gd name="connsiteY7" fmla="*/ 725082 h 725082"/>
                  <a:gd name="connsiteX8" fmla="*/ 243417 w 1460502"/>
                  <a:gd name="connsiteY8" fmla="*/ 725082 h 725082"/>
                  <a:gd name="connsiteX9" fmla="*/ 79830 w 1460502"/>
                  <a:gd name="connsiteY9" fmla="*/ 725082 h 725082"/>
                  <a:gd name="connsiteX10" fmla="*/ 0 w 1460502"/>
                  <a:gd name="connsiteY10" fmla="*/ 645252 h 725082"/>
                  <a:gd name="connsiteX11" fmla="*/ 0 w 1460502"/>
                  <a:gd name="connsiteY11" fmla="*/ 445682 h 725082"/>
                  <a:gd name="connsiteX12" fmla="*/ 0 w 1460502"/>
                  <a:gd name="connsiteY12" fmla="*/ 325940 h 725082"/>
                  <a:gd name="connsiteX13" fmla="*/ 79830 w 1460502"/>
                  <a:gd name="connsiteY13" fmla="*/ 246110 h 725082"/>
                  <a:gd name="connsiteX14" fmla="*/ 243417 w 1460502"/>
                  <a:gd name="connsiteY14" fmla="*/ 246110 h 725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0502" h="725082">
                    <a:moveTo>
                      <a:pt x="425985" y="0"/>
                    </a:moveTo>
                    <a:lnTo>
                      <a:pt x="608543" y="246110"/>
                    </a:lnTo>
                    <a:lnTo>
                      <a:pt x="1380672" y="246110"/>
                    </a:lnTo>
                    <a:cubicBezTo>
                      <a:pt x="1424761" y="246110"/>
                      <a:pt x="1460502" y="281851"/>
                      <a:pt x="1460502" y="325940"/>
                    </a:cubicBezTo>
                    <a:lnTo>
                      <a:pt x="1460502" y="445682"/>
                    </a:lnTo>
                    <a:lnTo>
                      <a:pt x="1460502" y="645252"/>
                    </a:lnTo>
                    <a:cubicBezTo>
                      <a:pt x="1460502" y="689341"/>
                      <a:pt x="1424761" y="725082"/>
                      <a:pt x="1380672" y="725082"/>
                    </a:cubicBezTo>
                    <a:lnTo>
                      <a:pt x="608543" y="725082"/>
                    </a:lnTo>
                    <a:lnTo>
                      <a:pt x="243417" y="725082"/>
                    </a:lnTo>
                    <a:lnTo>
                      <a:pt x="79830" y="725082"/>
                    </a:lnTo>
                    <a:cubicBezTo>
                      <a:pt x="35741" y="725082"/>
                      <a:pt x="0" y="689341"/>
                      <a:pt x="0" y="645252"/>
                    </a:cubicBezTo>
                    <a:lnTo>
                      <a:pt x="0" y="445682"/>
                    </a:lnTo>
                    <a:lnTo>
                      <a:pt x="0" y="325940"/>
                    </a:lnTo>
                    <a:cubicBezTo>
                      <a:pt x="0" y="281851"/>
                      <a:pt x="35741" y="246110"/>
                      <a:pt x="79830" y="246110"/>
                    </a:cubicBezTo>
                    <a:lnTo>
                      <a:pt x="243417" y="2461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7861" anchor="ctr"/>
              <a:lstStyle/>
              <a:p>
                <a:pPr algn="r">
                  <a:defRPr/>
                </a:pPr>
                <a:r>
                  <a:rPr lang="zh-CN" altLang="en-US" sz="1400" dirty="0">
                    <a:solidFill>
                      <a:srgbClr val="FFFFFF"/>
                    </a:solidFill>
                    <a:latin typeface="+mn-ea"/>
                  </a:rPr>
                  <a:t>工具</a:t>
                </a:r>
                <a:endParaRPr lang="zh-CN" altLang="en-US" sz="14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65" name="Freeform 11"/>
              <p:cNvSpPr>
                <a:spLocks noEditPoints="1"/>
              </p:cNvSpPr>
              <p:nvPr/>
            </p:nvSpPr>
            <p:spPr bwMode="auto">
              <a:xfrm>
                <a:off x="1417937" y="2657502"/>
                <a:ext cx="223318" cy="229976"/>
              </a:xfrm>
              <a:custGeom>
                <a:avLst/>
                <a:gdLst>
                  <a:gd name="T0" fmla="*/ 93 w 185"/>
                  <a:gd name="T1" fmla="*/ 190 h 190"/>
                  <a:gd name="T2" fmla="*/ 0 w 185"/>
                  <a:gd name="T3" fmla="*/ 160 h 190"/>
                  <a:gd name="T4" fmla="*/ 63 w 185"/>
                  <a:gd name="T5" fmla="*/ 132 h 190"/>
                  <a:gd name="T6" fmla="*/ 64 w 185"/>
                  <a:gd name="T7" fmla="*/ 143 h 190"/>
                  <a:gd name="T8" fmla="*/ 25 w 185"/>
                  <a:gd name="T9" fmla="*/ 160 h 190"/>
                  <a:gd name="T10" fmla="*/ 93 w 185"/>
                  <a:gd name="T11" fmla="*/ 180 h 190"/>
                  <a:gd name="T12" fmla="*/ 160 w 185"/>
                  <a:gd name="T13" fmla="*/ 160 h 190"/>
                  <a:gd name="T14" fmla="*/ 121 w 185"/>
                  <a:gd name="T15" fmla="*/ 143 h 190"/>
                  <a:gd name="T16" fmla="*/ 122 w 185"/>
                  <a:gd name="T17" fmla="*/ 132 h 190"/>
                  <a:gd name="T18" fmla="*/ 185 w 185"/>
                  <a:gd name="T19" fmla="*/ 160 h 190"/>
                  <a:gd name="T20" fmla="*/ 93 w 185"/>
                  <a:gd name="T21" fmla="*/ 190 h 190"/>
                  <a:gd name="T22" fmla="*/ 88 w 185"/>
                  <a:gd name="T23" fmla="*/ 168 h 190"/>
                  <a:gd name="T24" fmla="*/ 88 w 185"/>
                  <a:gd name="T25" fmla="*/ 116 h 190"/>
                  <a:gd name="T26" fmla="*/ 100 w 185"/>
                  <a:gd name="T27" fmla="*/ 116 h 190"/>
                  <a:gd name="T28" fmla="*/ 100 w 185"/>
                  <a:gd name="T29" fmla="*/ 168 h 190"/>
                  <a:gd name="T30" fmla="*/ 88 w 185"/>
                  <a:gd name="T31" fmla="*/ 168 h 190"/>
                  <a:gd name="T32" fmla="*/ 48 w 185"/>
                  <a:gd name="T33" fmla="*/ 72 h 190"/>
                  <a:gd name="T34" fmla="*/ 129 w 185"/>
                  <a:gd name="T35" fmla="*/ 72 h 190"/>
                  <a:gd name="T36" fmla="*/ 160 w 185"/>
                  <a:gd name="T37" fmla="*/ 92 h 190"/>
                  <a:gd name="T38" fmla="*/ 128 w 185"/>
                  <a:gd name="T39" fmla="*/ 112 h 190"/>
                  <a:gd name="T40" fmla="*/ 48 w 185"/>
                  <a:gd name="T41" fmla="*/ 112 h 190"/>
                  <a:gd name="T42" fmla="*/ 48 w 185"/>
                  <a:gd name="T43" fmla="*/ 72 h 190"/>
                  <a:gd name="T44" fmla="*/ 7 w 185"/>
                  <a:gd name="T45" fmla="*/ 44 h 190"/>
                  <a:gd name="T46" fmla="*/ 39 w 185"/>
                  <a:gd name="T47" fmla="*/ 24 h 190"/>
                  <a:gd name="T48" fmla="*/ 160 w 185"/>
                  <a:gd name="T49" fmla="*/ 24 h 190"/>
                  <a:gd name="T50" fmla="*/ 160 w 185"/>
                  <a:gd name="T51" fmla="*/ 64 h 190"/>
                  <a:gd name="T52" fmla="*/ 39 w 185"/>
                  <a:gd name="T53" fmla="*/ 64 h 190"/>
                  <a:gd name="T54" fmla="*/ 7 w 185"/>
                  <a:gd name="T55" fmla="*/ 44 h 190"/>
                  <a:gd name="T56" fmla="*/ 88 w 185"/>
                  <a:gd name="T57" fmla="*/ 0 h 190"/>
                  <a:gd name="T58" fmla="*/ 100 w 185"/>
                  <a:gd name="T59" fmla="*/ 0 h 190"/>
                  <a:gd name="T60" fmla="*/ 100 w 185"/>
                  <a:gd name="T61" fmla="*/ 19 h 190"/>
                  <a:gd name="T62" fmla="*/ 88 w 185"/>
                  <a:gd name="T63" fmla="*/ 19 h 190"/>
                  <a:gd name="T64" fmla="*/ 88 w 185"/>
                  <a:gd name="T6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5" h="190">
                    <a:moveTo>
                      <a:pt x="93" y="190"/>
                    </a:moveTo>
                    <a:cubicBezTo>
                      <a:pt x="41" y="190"/>
                      <a:pt x="0" y="177"/>
                      <a:pt x="0" y="160"/>
                    </a:cubicBezTo>
                    <a:cubicBezTo>
                      <a:pt x="0" y="147"/>
                      <a:pt x="26" y="136"/>
                      <a:pt x="63" y="132"/>
                    </a:cubicBezTo>
                    <a:cubicBezTo>
                      <a:pt x="64" y="143"/>
                      <a:pt x="64" y="143"/>
                      <a:pt x="64" y="143"/>
                    </a:cubicBezTo>
                    <a:cubicBezTo>
                      <a:pt x="42" y="146"/>
                      <a:pt x="25" y="153"/>
                      <a:pt x="25" y="160"/>
                    </a:cubicBezTo>
                    <a:cubicBezTo>
                      <a:pt x="25" y="171"/>
                      <a:pt x="59" y="180"/>
                      <a:pt x="93" y="180"/>
                    </a:cubicBezTo>
                    <a:cubicBezTo>
                      <a:pt x="126" y="180"/>
                      <a:pt x="160" y="171"/>
                      <a:pt x="160" y="160"/>
                    </a:cubicBezTo>
                    <a:cubicBezTo>
                      <a:pt x="160" y="153"/>
                      <a:pt x="143" y="146"/>
                      <a:pt x="121" y="143"/>
                    </a:cubicBezTo>
                    <a:cubicBezTo>
                      <a:pt x="122" y="132"/>
                      <a:pt x="122" y="132"/>
                      <a:pt x="122" y="132"/>
                    </a:cubicBezTo>
                    <a:cubicBezTo>
                      <a:pt x="159" y="136"/>
                      <a:pt x="185" y="147"/>
                      <a:pt x="185" y="160"/>
                    </a:cubicBezTo>
                    <a:cubicBezTo>
                      <a:pt x="185" y="177"/>
                      <a:pt x="144" y="190"/>
                      <a:pt x="93" y="190"/>
                    </a:cubicBezTo>
                    <a:close/>
                    <a:moveTo>
                      <a:pt x="88" y="168"/>
                    </a:moveTo>
                    <a:cubicBezTo>
                      <a:pt x="88" y="116"/>
                      <a:pt x="88" y="116"/>
                      <a:pt x="88" y="116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68"/>
                      <a:pt x="100" y="168"/>
                      <a:pt x="100" y="168"/>
                    </a:cubicBezTo>
                    <a:lnTo>
                      <a:pt x="88" y="168"/>
                    </a:lnTo>
                    <a:close/>
                    <a:moveTo>
                      <a:pt x="48" y="72"/>
                    </a:moveTo>
                    <a:cubicBezTo>
                      <a:pt x="129" y="72"/>
                      <a:pt x="129" y="72"/>
                      <a:pt x="129" y="72"/>
                    </a:cubicBezTo>
                    <a:cubicBezTo>
                      <a:pt x="160" y="92"/>
                      <a:pt x="160" y="92"/>
                      <a:pt x="160" y="9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48" y="112"/>
                      <a:pt x="48" y="112"/>
                      <a:pt x="48" y="112"/>
                    </a:cubicBezTo>
                    <a:lnTo>
                      <a:pt x="48" y="72"/>
                    </a:lnTo>
                    <a:close/>
                    <a:moveTo>
                      <a:pt x="7" y="44"/>
                    </a:moveTo>
                    <a:cubicBezTo>
                      <a:pt x="39" y="24"/>
                      <a:pt x="39" y="24"/>
                      <a:pt x="39" y="24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0" y="64"/>
                      <a:pt x="160" y="64"/>
                      <a:pt x="160" y="64"/>
                    </a:cubicBezTo>
                    <a:cubicBezTo>
                      <a:pt x="39" y="64"/>
                      <a:pt x="39" y="64"/>
                      <a:pt x="39" y="64"/>
                    </a:cubicBezTo>
                    <a:lnTo>
                      <a:pt x="7" y="44"/>
                    </a:lnTo>
                    <a:close/>
                    <a:moveTo>
                      <a:pt x="88" y="0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88" y="19"/>
                      <a:pt x="88" y="19"/>
                      <a:pt x="88" y="19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396" tIns="45698" rIns="91396" bIns="45698" numCol="1" anchor="t" anchorCtr="0" compatLnSpc="1"/>
              <a:lstStyle/>
              <a:p>
                <a:endParaRPr lang="zh-CN" altLang="en-US" sz="1800"/>
              </a:p>
            </p:txBody>
          </p:sp>
        </p:grpSp>
        <p:grpSp>
          <p:nvGrpSpPr>
            <p:cNvPr id="66" name="组合 3071"/>
            <p:cNvGrpSpPr/>
            <p:nvPr/>
          </p:nvGrpSpPr>
          <p:grpSpPr>
            <a:xfrm>
              <a:off x="2920867" y="2732816"/>
              <a:ext cx="1610297" cy="413166"/>
              <a:chOff x="3009957" y="2567188"/>
              <a:chExt cx="1611283" cy="413238"/>
            </a:xfrm>
          </p:grpSpPr>
          <p:sp>
            <p:nvSpPr>
              <p:cNvPr id="67" name="圆角矩形标注 2"/>
              <p:cNvSpPr/>
              <p:nvPr/>
            </p:nvSpPr>
            <p:spPr>
              <a:xfrm>
                <a:off x="3009957" y="2567188"/>
                <a:ext cx="1611283" cy="413238"/>
              </a:xfrm>
              <a:prstGeom prst="wedgeRoundRectCallout">
                <a:avLst>
                  <a:gd name="adj1" fmla="val -20833"/>
                  <a:gd name="adj2" fmla="val 101383"/>
                  <a:gd name="adj3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zh-CN" altLang="en-US" sz="1400" dirty="0">
                    <a:solidFill>
                      <a:srgbClr val="FFFFFF"/>
                    </a:solidFill>
                    <a:latin typeface="+mn-ea"/>
                  </a:rPr>
                  <a:t>交易</a:t>
                </a:r>
                <a:endParaRPr lang="zh-CN" altLang="en-US" sz="14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68" name="Freeform 16"/>
              <p:cNvSpPr>
                <a:spLocks noEditPoints="1"/>
              </p:cNvSpPr>
              <p:nvPr/>
            </p:nvSpPr>
            <p:spPr bwMode="auto">
              <a:xfrm>
                <a:off x="3116188" y="2664553"/>
                <a:ext cx="222326" cy="218508"/>
              </a:xfrm>
              <a:custGeom>
                <a:avLst/>
                <a:gdLst>
                  <a:gd name="T0" fmla="*/ 197 w 197"/>
                  <a:gd name="T1" fmla="*/ 95 h 194"/>
                  <a:gd name="T2" fmla="*/ 138 w 197"/>
                  <a:gd name="T3" fmla="*/ 89 h 194"/>
                  <a:gd name="T4" fmla="*/ 100 w 197"/>
                  <a:gd name="T5" fmla="*/ 76 h 194"/>
                  <a:gd name="T6" fmla="*/ 100 w 197"/>
                  <a:gd name="T7" fmla="*/ 172 h 194"/>
                  <a:gd name="T8" fmla="*/ 84 w 197"/>
                  <a:gd name="T9" fmla="*/ 172 h 194"/>
                  <a:gd name="T10" fmla="*/ 84 w 197"/>
                  <a:gd name="T11" fmla="*/ 0 h 194"/>
                  <a:gd name="T12" fmla="*/ 100 w 197"/>
                  <a:gd name="T13" fmla="*/ 0 h 194"/>
                  <a:gd name="T14" fmla="*/ 100 w 197"/>
                  <a:gd name="T15" fmla="*/ 10 h 194"/>
                  <a:gd name="T16" fmla="*/ 138 w 197"/>
                  <a:gd name="T17" fmla="*/ 23 h 194"/>
                  <a:gd name="T18" fmla="*/ 197 w 197"/>
                  <a:gd name="T19" fmla="*/ 30 h 194"/>
                  <a:gd name="T20" fmla="*/ 178 w 197"/>
                  <a:gd name="T21" fmla="*/ 63 h 194"/>
                  <a:gd name="T22" fmla="*/ 197 w 197"/>
                  <a:gd name="T23" fmla="*/ 95 h 194"/>
                  <a:gd name="T24" fmla="*/ 25 w 197"/>
                  <a:gd name="T25" fmla="*/ 164 h 194"/>
                  <a:gd name="T26" fmla="*/ 92 w 197"/>
                  <a:gd name="T27" fmla="*/ 184 h 194"/>
                  <a:gd name="T28" fmla="*/ 160 w 197"/>
                  <a:gd name="T29" fmla="*/ 164 h 194"/>
                  <a:gd name="T30" fmla="*/ 120 w 197"/>
                  <a:gd name="T31" fmla="*/ 147 h 194"/>
                  <a:gd name="T32" fmla="*/ 121 w 197"/>
                  <a:gd name="T33" fmla="*/ 136 h 194"/>
                  <a:gd name="T34" fmla="*/ 185 w 197"/>
                  <a:gd name="T35" fmla="*/ 164 h 194"/>
                  <a:gd name="T36" fmla="*/ 92 w 197"/>
                  <a:gd name="T37" fmla="*/ 194 h 194"/>
                  <a:gd name="T38" fmla="*/ 0 w 197"/>
                  <a:gd name="T39" fmla="*/ 164 h 194"/>
                  <a:gd name="T40" fmla="*/ 63 w 197"/>
                  <a:gd name="T41" fmla="*/ 136 h 194"/>
                  <a:gd name="T42" fmla="*/ 64 w 197"/>
                  <a:gd name="T43" fmla="*/ 147 h 194"/>
                  <a:gd name="T44" fmla="*/ 25 w 197"/>
                  <a:gd name="T45" fmla="*/ 16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7" h="194">
                    <a:moveTo>
                      <a:pt x="197" y="95"/>
                    </a:moveTo>
                    <a:cubicBezTo>
                      <a:pt x="197" y="95"/>
                      <a:pt x="164" y="89"/>
                      <a:pt x="138" y="89"/>
                    </a:cubicBezTo>
                    <a:cubicBezTo>
                      <a:pt x="112" y="89"/>
                      <a:pt x="100" y="76"/>
                      <a:pt x="100" y="76"/>
                    </a:cubicBezTo>
                    <a:cubicBezTo>
                      <a:pt x="100" y="172"/>
                      <a:pt x="100" y="172"/>
                      <a:pt x="100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10"/>
                      <a:pt x="112" y="23"/>
                      <a:pt x="138" y="23"/>
                    </a:cubicBezTo>
                    <a:cubicBezTo>
                      <a:pt x="164" y="23"/>
                      <a:pt x="197" y="30"/>
                      <a:pt x="197" y="30"/>
                    </a:cubicBezTo>
                    <a:cubicBezTo>
                      <a:pt x="178" y="63"/>
                      <a:pt x="178" y="63"/>
                      <a:pt x="178" y="63"/>
                    </a:cubicBezTo>
                    <a:lnTo>
                      <a:pt x="197" y="95"/>
                    </a:lnTo>
                    <a:close/>
                    <a:moveTo>
                      <a:pt x="25" y="164"/>
                    </a:moveTo>
                    <a:cubicBezTo>
                      <a:pt x="25" y="175"/>
                      <a:pt x="59" y="184"/>
                      <a:pt x="92" y="184"/>
                    </a:cubicBezTo>
                    <a:cubicBezTo>
                      <a:pt x="126" y="184"/>
                      <a:pt x="160" y="175"/>
                      <a:pt x="160" y="164"/>
                    </a:cubicBezTo>
                    <a:cubicBezTo>
                      <a:pt x="160" y="157"/>
                      <a:pt x="142" y="150"/>
                      <a:pt x="120" y="147"/>
                    </a:cubicBezTo>
                    <a:cubicBezTo>
                      <a:pt x="121" y="136"/>
                      <a:pt x="121" y="136"/>
                      <a:pt x="121" y="136"/>
                    </a:cubicBezTo>
                    <a:cubicBezTo>
                      <a:pt x="158" y="140"/>
                      <a:pt x="185" y="151"/>
                      <a:pt x="185" y="164"/>
                    </a:cubicBezTo>
                    <a:cubicBezTo>
                      <a:pt x="185" y="181"/>
                      <a:pt x="144" y="194"/>
                      <a:pt x="92" y="194"/>
                    </a:cubicBezTo>
                    <a:cubicBezTo>
                      <a:pt x="41" y="194"/>
                      <a:pt x="0" y="181"/>
                      <a:pt x="0" y="164"/>
                    </a:cubicBezTo>
                    <a:cubicBezTo>
                      <a:pt x="0" y="151"/>
                      <a:pt x="26" y="140"/>
                      <a:pt x="63" y="136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42" y="150"/>
                      <a:pt x="25" y="157"/>
                      <a:pt x="25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396" tIns="45698" rIns="91396" bIns="45698" numCol="1" anchor="t" anchorCtr="0" compatLnSpc="1"/>
              <a:lstStyle/>
              <a:p>
                <a:endParaRPr lang="zh-CN" altLang="en-US" sz="1800"/>
              </a:p>
            </p:txBody>
          </p:sp>
        </p:grpSp>
        <p:grpSp>
          <p:nvGrpSpPr>
            <p:cNvPr id="69" name="组合 3072"/>
            <p:cNvGrpSpPr/>
            <p:nvPr/>
          </p:nvGrpSpPr>
          <p:grpSpPr>
            <a:xfrm>
              <a:off x="4705007" y="2520764"/>
              <a:ext cx="1610297" cy="625221"/>
              <a:chOff x="4672905" y="2355096"/>
              <a:chExt cx="1611283" cy="625330"/>
            </a:xfrm>
          </p:grpSpPr>
          <p:sp>
            <p:nvSpPr>
              <p:cNvPr id="70" name="任意多边形 4"/>
              <p:cNvSpPr/>
              <p:nvPr/>
            </p:nvSpPr>
            <p:spPr>
              <a:xfrm>
                <a:off x="4672905" y="2355096"/>
                <a:ext cx="1611283" cy="625330"/>
              </a:xfrm>
              <a:custGeom>
                <a:avLst/>
                <a:gdLst>
                  <a:gd name="connsiteX0" fmla="*/ 425985 w 1460502"/>
                  <a:gd name="connsiteY0" fmla="*/ 0 h 725082"/>
                  <a:gd name="connsiteX1" fmla="*/ 608543 w 1460502"/>
                  <a:gd name="connsiteY1" fmla="*/ 246110 h 725082"/>
                  <a:gd name="connsiteX2" fmla="*/ 1380672 w 1460502"/>
                  <a:gd name="connsiteY2" fmla="*/ 246110 h 725082"/>
                  <a:gd name="connsiteX3" fmla="*/ 1460502 w 1460502"/>
                  <a:gd name="connsiteY3" fmla="*/ 325940 h 725082"/>
                  <a:gd name="connsiteX4" fmla="*/ 1460502 w 1460502"/>
                  <a:gd name="connsiteY4" fmla="*/ 445682 h 725082"/>
                  <a:gd name="connsiteX5" fmla="*/ 1460502 w 1460502"/>
                  <a:gd name="connsiteY5" fmla="*/ 645252 h 725082"/>
                  <a:gd name="connsiteX6" fmla="*/ 1380672 w 1460502"/>
                  <a:gd name="connsiteY6" fmla="*/ 725082 h 725082"/>
                  <a:gd name="connsiteX7" fmla="*/ 608543 w 1460502"/>
                  <a:gd name="connsiteY7" fmla="*/ 725082 h 725082"/>
                  <a:gd name="connsiteX8" fmla="*/ 243417 w 1460502"/>
                  <a:gd name="connsiteY8" fmla="*/ 725082 h 725082"/>
                  <a:gd name="connsiteX9" fmla="*/ 79830 w 1460502"/>
                  <a:gd name="connsiteY9" fmla="*/ 725082 h 725082"/>
                  <a:gd name="connsiteX10" fmla="*/ 0 w 1460502"/>
                  <a:gd name="connsiteY10" fmla="*/ 645252 h 725082"/>
                  <a:gd name="connsiteX11" fmla="*/ 0 w 1460502"/>
                  <a:gd name="connsiteY11" fmla="*/ 445682 h 725082"/>
                  <a:gd name="connsiteX12" fmla="*/ 0 w 1460502"/>
                  <a:gd name="connsiteY12" fmla="*/ 325940 h 725082"/>
                  <a:gd name="connsiteX13" fmla="*/ 79830 w 1460502"/>
                  <a:gd name="connsiteY13" fmla="*/ 246110 h 725082"/>
                  <a:gd name="connsiteX14" fmla="*/ 243417 w 1460502"/>
                  <a:gd name="connsiteY14" fmla="*/ 246110 h 725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0502" h="725082">
                    <a:moveTo>
                      <a:pt x="425985" y="0"/>
                    </a:moveTo>
                    <a:lnTo>
                      <a:pt x="608543" y="246110"/>
                    </a:lnTo>
                    <a:lnTo>
                      <a:pt x="1380672" y="246110"/>
                    </a:lnTo>
                    <a:cubicBezTo>
                      <a:pt x="1424761" y="246110"/>
                      <a:pt x="1460502" y="281851"/>
                      <a:pt x="1460502" y="325940"/>
                    </a:cubicBezTo>
                    <a:lnTo>
                      <a:pt x="1460502" y="445682"/>
                    </a:lnTo>
                    <a:lnTo>
                      <a:pt x="1460502" y="645252"/>
                    </a:lnTo>
                    <a:cubicBezTo>
                      <a:pt x="1460502" y="689341"/>
                      <a:pt x="1424761" y="725082"/>
                      <a:pt x="1380672" y="725082"/>
                    </a:cubicBezTo>
                    <a:lnTo>
                      <a:pt x="608543" y="725082"/>
                    </a:lnTo>
                    <a:lnTo>
                      <a:pt x="243417" y="725082"/>
                    </a:lnTo>
                    <a:lnTo>
                      <a:pt x="79830" y="725082"/>
                    </a:lnTo>
                    <a:cubicBezTo>
                      <a:pt x="35741" y="725082"/>
                      <a:pt x="0" y="689341"/>
                      <a:pt x="0" y="645252"/>
                    </a:cubicBezTo>
                    <a:lnTo>
                      <a:pt x="0" y="445682"/>
                    </a:lnTo>
                    <a:lnTo>
                      <a:pt x="0" y="325940"/>
                    </a:lnTo>
                    <a:cubicBezTo>
                      <a:pt x="0" y="281851"/>
                      <a:pt x="35741" y="246110"/>
                      <a:pt x="79830" y="246110"/>
                    </a:cubicBezTo>
                    <a:lnTo>
                      <a:pt x="243417" y="2461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7861" anchor="ctr"/>
              <a:lstStyle/>
              <a:p>
                <a:pPr algn="r">
                  <a:defRPr/>
                </a:pPr>
                <a:r>
                  <a:rPr lang="zh-CN" altLang="en-US" sz="1400" dirty="0">
                    <a:solidFill>
                      <a:srgbClr val="FFFFFF"/>
                    </a:solidFill>
                    <a:latin typeface="+mn-ea"/>
                  </a:rPr>
                  <a:t>多币种</a:t>
                </a:r>
                <a:endParaRPr lang="zh-CN" altLang="en-US" sz="14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grpSp>
            <p:nvGrpSpPr>
              <p:cNvPr id="71" name="组合 30"/>
              <p:cNvGrpSpPr/>
              <p:nvPr/>
            </p:nvGrpSpPr>
            <p:grpSpPr>
              <a:xfrm>
                <a:off x="4754994" y="2681581"/>
                <a:ext cx="327282" cy="204741"/>
                <a:chOff x="4748774" y="2700241"/>
                <a:chExt cx="327282" cy="204741"/>
              </a:xfrm>
            </p:grpSpPr>
            <p:sp>
              <p:nvSpPr>
                <p:cNvPr id="72" name="Freeform 21"/>
                <p:cNvSpPr>
                  <a:spLocks noEditPoints="1"/>
                </p:cNvSpPr>
                <p:nvPr/>
              </p:nvSpPr>
              <p:spPr bwMode="auto">
                <a:xfrm>
                  <a:off x="4803182" y="2700241"/>
                  <a:ext cx="189894" cy="161922"/>
                </a:xfrm>
                <a:custGeom>
                  <a:avLst/>
                  <a:gdLst>
                    <a:gd name="T0" fmla="*/ 175 w 204"/>
                    <a:gd name="T1" fmla="*/ 146 h 174"/>
                    <a:gd name="T2" fmla="*/ 169 w 204"/>
                    <a:gd name="T3" fmla="*/ 170 h 174"/>
                    <a:gd name="T4" fmla="*/ 147 w 204"/>
                    <a:gd name="T5" fmla="*/ 172 h 174"/>
                    <a:gd name="T6" fmla="*/ 144 w 204"/>
                    <a:gd name="T7" fmla="*/ 163 h 174"/>
                    <a:gd name="T8" fmla="*/ 116 w 204"/>
                    <a:gd name="T9" fmla="*/ 166 h 174"/>
                    <a:gd name="T10" fmla="*/ 104 w 204"/>
                    <a:gd name="T11" fmla="*/ 165 h 174"/>
                    <a:gd name="T12" fmla="*/ 100 w 204"/>
                    <a:gd name="T13" fmla="*/ 172 h 174"/>
                    <a:gd name="T14" fmla="*/ 84 w 204"/>
                    <a:gd name="T15" fmla="*/ 172 h 174"/>
                    <a:gd name="T16" fmla="*/ 78 w 204"/>
                    <a:gd name="T17" fmla="*/ 160 h 174"/>
                    <a:gd name="T18" fmla="*/ 74 w 204"/>
                    <a:gd name="T19" fmla="*/ 159 h 174"/>
                    <a:gd name="T20" fmla="*/ 72 w 204"/>
                    <a:gd name="T21" fmla="*/ 165 h 174"/>
                    <a:gd name="T22" fmla="*/ 48 w 204"/>
                    <a:gd name="T23" fmla="*/ 163 h 174"/>
                    <a:gd name="T24" fmla="*/ 50 w 204"/>
                    <a:gd name="T25" fmla="*/ 146 h 174"/>
                    <a:gd name="T26" fmla="*/ 31 w 204"/>
                    <a:gd name="T27" fmla="*/ 128 h 174"/>
                    <a:gd name="T28" fmla="*/ 5 w 204"/>
                    <a:gd name="T29" fmla="*/ 118 h 174"/>
                    <a:gd name="T30" fmla="*/ 6 w 204"/>
                    <a:gd name="T31" fmla="*/ 87 h 174"/>
                    <a:gd name="T32" fmla="*/ 16 w 204"/>
                    <a:gd name="T33" fmla="*/ 80 h 174"/>
                    <a:gd name="T34" fmla="*/ 41 w 204"/>
                    <a:gd name="T35" fmla="*/ 30 h 174"/>
                    <a:gd name="T36" fmla="*/ 36 w 204"/>
                    <a:gd name="T37" fmla="*/ 3 h 174"/>
                    <a:gd name="T38" fmla="*/ 79 w 204"/>
                    <a:gd name="T39" fmla="*/ 15 h 174"/>
                    <a:gd name="T40" fmla="*/ 114 w 204"/>
                    <a:gd name="T41" fmla="*/ 9 h 174"/>
                    <a:gd name="T42" fmla="*/ 204 w 204"/>
                    <a:gd name="T43" fmla="*/ 87 h 174"/>
                    <a:gd name="T44" fmla="*/ 175 w 204"/>
                    <a:gd name="T45" fmla="*/ 146 h 174"/>
                    <a:gd name="T46" fmla="*/ 56 w 204"/>
                    <a:gd name="T47" fmla="*/ 47 h 174"/>
                    <a:gd name="T48" fmla="*/ 45 w 204"/>
                    <a:gd name="T49" fmla="*/ 58 h 174"/>
                    <a:gd name="T50" fmla="*/ 56 w 204"/>
                    <a:gd name="T51" fmla="*/ 69 h 174"/>
                    <a:gd name="T52" fmla="*/ 67 w 204"/>
                    <a:gd name="T53" fmla="*/ 58 h 174"/>
                    <a:gd name="T54" fmla="*/ 56 w 204"/>
                    <a:gd name="T55" fmla="*/ 47 h 174"/>
                    <a:gd name="T56" fmla="*/ 154 w 204"/>
                    <a:gd name="T57" fmla="*/ 41 h 174"/>
                    <a:gd name="T58" fmla="*/ 110 w 204"/>
                    <a:gd name="T59" fmla="*/ 35 h 174"/>
                    <a:gd name="T60" fmla="*/ 104 w 204"/>
                    <a:gd name="T61" fmla="*/ 41 h 174"/>
                    <a:gd name="T62" fmla="*/ 110 w 204"/>
                    <a:gd name="T63" fmla="*/ 47 h 174"/>
                    <a:gd name="T64" fmla="*/ 154 w 204"/>
                    <a:gd name="T65" fmla="*/ 53 h 174"/>
                    <a:gd name="T66" fmla="*/ 160 w 204"/>
                    <a:gd name="T67" fmla="*/ 47 h 174"/>
                    <a:gd name="T68" fmla="*/ 154 w 204"/>
                    <a:gd name="T69" fmla="*/ 41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174">
                      <a:moveTo>
                        <a:pt x="175" y="146"/>
                      </a:moveTo>
                      <a:cubicBezTo>
                        <a:pt x="170" y="149"/>
                        <a:pt x="175" y="165"/>
                        <a:pt x="169" y="170"/>
                      </a:cubicBezTo>
                      <a:cubicBezTo>
                        <a:pt x="166" y="174"/>
                        <a:pt x="149" y="171"/>
                        <a:pt x="147" y="172"/>
                      </a:cubicBezTo>
                      <a:cubicBezTo>
                        <a:pt x="142" y="171"/>
                        <a:pt x="150" y="162"/>
                        <a:pt x="144" y="163"/>
                      </a:cubicBezTo>
                      <a:cubicBezTo>
                        <a:pt x="134" y="165"/>
                        <a:pt x="127" y="166"/>
                        <a:pt x="116" y="166"/>
                      </a:cubicBezTo>
                      <a:cubicBezTo>
                        <a:pt x="112" y="166"/>
                        <a:pt x="108" y="166"/>
                        <a:pt x="104" y="165"/>
                      </a:cubicBezTo>
                      <a:cubicBezTo>
                        <a:pt x="103" y="165"/>
                        <a:pt x="104" y="171"/>
                        <a:pt x="100" y="172"/>
                      </a:cubicBezTo>
                      <a:cubicBezTo>
                        <a:pt x="93" y="172"/>
                        <a:pt x="87" y="173"/>
                        <a:pt x="84" y="172"/>
                      </a:cubicBezTo>
                      <a:cubicBezTo>
                        <a:pt x="76" y="172"/>
                        <a:pt x="81" y="162"/>
                        <a:pt x="78" y="160"/>
                      </a:cubicBezTo>
                      <a:cubicBezTo>
                        <a:pt x="77" y="159"/>
                        <a:pt x="76" y="159"/>
                        <a:pt x="74" y="159"/>
                      </a:cubicBezTo>
                      <a:cubicBezTo>
                        <a:pt x="72" y="159"/>
                        <a:pt x="75" y="163"/>
                        <a:pt x="72" y="165"/>
                      </a:cubicBezTo>
                      <a:cubicBezTo>
                        <a:pt x="67" y="168"/>
                        <a:pt x="50" y="167"/>
                        <a:pt x="48" y="163"/>
                      </a:cubicBezTo>
                      <a:cubicBezTo>
                        <a:pt x="44" y="152"/>
                        <a:pt x="51" y="147"/>
                        <a:pt x="50" y="146"/>
                      </a:cubicBezTo>
                      <a:cubicBezTo>
                        <a:pt x="43" y="140"/>
                        <a:pt x="36" y="135"/>
                        <a:pt x="31" y="128"/>
                      </a:cubicBezTo>
                      <a:cubicBezTo>
                        <a:pt x="21" y="117"/>
                        <a:pt x="15" y="126"/>
                        <a:pt x="5" y="118"/>
                      </a:cubicBezTo>
                      <a:cubicBezTo>
                        <a:pt x="0" y="110"/>
                        <a:pt x="4" y="89"/>
                        <a:pt x="6" y="87"/>
                      </a:cubicBezTo>
                      <a:cubicBezTo>
                        <a:pt x="10" y="82"/>
                        <a:pt x="12" y="88"/>
                        <a:pt x="16" y="80"/>
                      </a:cubicBezTo>
                      <a:cubicBezTo>
                        <a:pt x="17" y="61"/>
                        <a:pt x="26" y="43"/>
                        <a:pt x="41" y="30"/>
                      </a:cubicBezTo>
                      <a:cubicBezTo>
                        <a:pt x="34" y="23"/>
                        <a:pt x="20" y="12"/>
                        <a:pt x="36" y="3"/>
                      </a:cubicBezTo>
                      <a:cubicBezTo>
                        <a:pt x="50" y="0"/>
                        <a:pt x="79" y="15"/>
                        <a:pt x="79" y="15"/>
                      </a:cubicBezTo>
                      <a:cubicBezTo>
                        <a:pt x="79" y="15"/>
                        <a:pt x="96" y="9"/>
                        <a:pt x="114" y="9"/>
                      </a:cubicBezTo>
                      <a:cubicBezTo>
                        <a:pt x="167" y="9"/>
                        <a:pt x="204" y="44"/>
                        <a:pt x="204" y="87"/>
                      </a:cubicBezTo>
                      <a:cubicBezTo>
                        <a:pt x="204" y="113"/>
                        <a:pt x="198" y="132"/>
                        <a:pt x="175" y="146"/>
                      </a:cubicBezTo>
                      <a:close/>
                      <a:moveTo>
                        <a:pt x="56" y="47"/>
                      </a:moveTo>
                      <a:cubicBezTo>
                        <a:pt x="50" y="47"/>
                        <a:pt x="45" y="52"/>
                        <a:pt x="45" y="58"/>
                      </a:cubicBezTo>
                      <a:cubicBezTo>
                        <a:pt x="45" y="64"/>
                        <a:pt x="50" y="69"/>
                        <a:pt x="56" y="69"/>
                      </a:cubicBezTo>
                      <a:cubicBezTo>
                        <a:pt x="62" y="69"/>
                        <a:pt x="67" y="64"/>
                        <a:pt x="67" y="58"/>
                      </a:cubicBezTo>
                      <a:cubicBezTo>
                        <a:pt x="67" y="52"/>
                        <a:pt x="62" y="47"/>
                        <a:pt x="56" y="47"/>
                      </a:cubicBezTo>
                      <a:close/>
                      <a:moveTo>
                        <a:pt x="154" y="41"/>
                      </a:moveTo>
                      <a:cubicBezTo>
                        <a:pt x="154" y="41"/>
                        <a:pt x="132" y="34"/>
                        <a:pt x="110" y="35"/>
                      </a:cubicBezTo>
                      <a:cubicBezTo>
                        <a:pt x="106" y="35"/>
                        <a:pt x="104" y="37"/>
                        <a:pt x="104" y="41"/>
                      </a:cubicBezTo>
                      <a:cubicBezTo>
                        <a:pt x="104" y="44"/>
                        <a:pt x="106" y="47"/>
                        <a:pt x="110" y="47"/>
                      </a:cubicBezTo>
                      <a:cubicBezTo>
                        <a:pt x="110" y="47"/>
                        <a:pt x="133" y="45"/>
                        <a:pt x="154" y="53"/>
                      </a:cubicBezTo>
                      <a:cubicBezTo>
                        <a:pt x="157" y="53"/>
                        <a:pt x="160" y="51"/>
                        <a:pt x="160" y="47"/>
                      </a:cubicBezTo>
                      <a:cubicBezTo>
                        <a:pt x="160" y="44"/>
                        <a:pt x="157" y="41"/>
                        <a:pt x="154" y="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396" tIns="45698" rIns="91396" bIns="45698" numCol="1" anchor="t" anchorCtr="0" compatLnSpc="1"/>
                <a:lstStyle/>
                <a:p>
                  <a:endParaRPr lang="zh-CN" altLang="en-US" sz="1800"/>
                </a:p>
              </p:txBody>
            </p:sp>
            <p:pic>
              <p:nvPicPr>
                <p:cNvPr id="73" name="Picture 22" descr="C:\Users\MDG\Desktop\图片2副本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48774" y="2801230"/>
                  <a:ext cx="327282" cy="1037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drape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06568" y="1247418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800" dirty="0">
                <a:solidFill>
                  <a:srgbClr val="50DFFF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开源代码！</a:t>
            </a:r>
            <a:endParaRPr lang="zh-CN" altLang="en-US" sz="4800" dirty="0">
              <a:solidFill>
                <a:srgbClr val="50DFFF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4514" y="2911773"/>
            <a:ext cx="535813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https://github.com/truechain/truechain-light-wallet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20" y="4309110"/>
            <a:ext cx="1733550" cy="1720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650" y="4207510"/>
            <a:ext cx="1612900" cy="182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64782" y="3302913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800" dirty="0">
                <a:solidFill>
                  <a:srgbClr val="50DFFF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感谢观看！</a:t>
            </a:r>
            <a:endParaRPr lang="zh-CN" altLang="en-US" sz="4800" dirty="0">
              <a:solidFill>
                <a:srgbClr val="50DFFF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83554" y="1450604"/>
            <a:ext cx="6024880" cy="186118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11500" dirty="0">
                <a:solidFill>
                  <a:srgbClr val="50DFFF"/>
                </a:solidFill>
                <a:latin typeface="Agency FB" panose="020B0503020202020204" pitchFamily="34" charset="0"/>
              </a:rPr>
              <a:t>初链钱包</a:t>
            </a:r>
            <a:endParaRPr lang="zh-CN" altLang="en-US" sz="11500" dirty="0">
              <a:solidFill>
                <a:srgbClr val="50DFF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15414" y="4241323"/>
            <a:ext cx="961157" cy="0"/>
          </a:xfrm>
          <a:prstGeom prst="line">
            <a:avLst/>
          </a:prstGeom>
          <a:ln w="38100">
            <a:solidFill>
              <a:srgbClr val="50D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38328" y="4564678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dirty="0">
                <a:solidFill>
                  <a:srgbClr val="50DFFF"/>
                </a:solidFill>
                <a:latin typeface="Agency FB" panose="020B0503020202020204" pitchFamily="34" charset="0"/>
              </a:rPr>
              <a:t>THIS TEMPLATE DESIGNED FOR FEI ER SHE JI</a:t>
            </a:r>
            <a:endParaRPr lang="en-US" altLang="zh-CN" dirty="0">
              <a:solidFill>
                <a:srgbClr val="50DFFF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图片 5" descr="初链公众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60" y="2749550"/>
            <a:ext cx="2184400" cy="218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矩形 6"/>
          <p:cNvSpPr/>
          <p:nvPr/>
        </p:nvSpPr>
        <p:spPr>
          <a:xfrm>
            <a:off x="5624816" y="1900372"/>
            <a:ext cx="1111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rgbClr val="50DFFF"/>
                </a:solidFill>
                <a:latin typeface="Arial Narrow" panose="020B0606020202030204" pitchFamily="34" charset="0"/>
              </a:rPr>
              <a:t>CONTENTS</a:t>
            </a:r>
            <a:endParaRPr lang="zh-CN" altLang="en-US" sz="1600" dirty="0">
              <a:solidFill>
                <a:srgbClr val="50DF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440788" y="1816482"/>
            <a:ext cx="1479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40788" y="981555"/>
            <a:ext cx="1714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50DFFF"/>
                </a:solidFill>
              </a:rPr>
              <a:t>目录</a:t>
            </a:r>
            <a:endParaRPr lang="zh-CN" altLang="en-US" sz="4800" dirty="0">
              <a:solidFill>
                <a:srgbClr val="50DFFF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055140" y="3950902"/>
            <a:ext cx="4458227" cy="628314"/>
            <a:chOff x="3683842" y="3615656"/>
            <a:chExt cx="3322574" cy="468262"/>
          </a:xfrm>
        </p:grpSpPr>
        <p:sp>
          <p:nvSpPr>
            <p:cNvPr id="13" name="Diamond 27"/>
            <p:cNvSpPr/>
            <p:nvPr/>
          </p:nvSpPr>
          <p:spPr>
            <a:xfrm>
              <a:off x="3683842" y="3615656"/>
              <a:ext cx="468262" cy="46826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4" name="Group 28"/>
            <p:cNvGrpSpPr/>
            <p:nvPr/>
          </p:nvGrpSpPr>
          <p:grpSpPr>
            <a:xfrm>
              <a:off x="4034486" y="3638575"/>
              <a:ext cx="2971930" cy="422424"/>
              <a:chOff x="6444107" y="1469392"/>
              <a:chExt cx="4232109" cy="563232"/>
            </a:xfrm>
          </p:grpSpPr>
          <p:sp>
            <p:nvSpPr>
              <p:cNvPr id="15" name="TextBox 41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4">
                        <a:lumMod val="100000"/>
                      </a:schemeClr>
                    </a:solidFill>
                  </a:rPr>
                  <a:t>后期的改进</a:t>
                </a:r>
                <a:endParaRPr lang="zh-CN" altLang="en-US" sz="1600" b="1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TextBox 42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bg1"/>
                    </a:solidFill>
                  </a:rPr>
                  <a:t>此部分内容作为文字排版占位显示 （建议使用主题字体）</a:t>
                </a:r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422455" y="3920149"/>
            <a:ext cx="4458227" cy="628314"/>
            <a:chOff x="3683842" y="2956724"/>
            <a:chExt cx="3322574" cy="468262"/>
          </a:xfrm>
        </p:grpSpPr>
        <p:sp>
          <p:nvSpPr>
            <p:cNvPr id="18" name="Diamond 29"/>
            <p:cNvSpPr/>
            <p:nvPr/>
          </p:nvSpPr>
          <p:spPr>
            <a:xfrm>
              <a:off x="3683842" y="2956724"/>
              <a:ext cx="468262" cy="46826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9" name="Group 30"/>
            <p:cNvGrpSpPr/>
            <p:nvPr/>
          </p:nvGrpSpPr>
          <p:grpSpPr>
            <a:xfrm>
              <a:off x="4034486" y="2979643"/>
              <a:ext cx="2971930" cy="422424"/>
              <a:chOff x="6444107" y="1469392"/>
              <a:chExt cx="4232109" cy="563232"/>
            </a:xfrm>
          </p:grpSpPr>
          <p:sp>
            <p:nvSpPr>
              <p:cNvPr id="20" name="TextBox 39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初链钱包的特点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40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bg1"/>
                    </a:solidFill>
                  </a:rPr>
                  <a:t>此部分内容作为文字排版占位显示 （建议使用主题字体）</a:t>
                </a:r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7055140" y="2647571"/>
            <a:ext cx="4458227" cy="628314"/>
            <a:chOff x="3683842" y="2297792"/>
            <a:chExt cx="3322574" cy="468262"/>
          </a:xfrm>
        </p:grpSpPr>
        <p:sp>
          <p:nvSpPr>
            <p:cNvPr id="23" name="Diamond 31"/>
            <p:cNvSpPr/>
            <p:nvPr/>
          </p:nvSpPr>
          <p:spPr>
            <a:xfrm>
              <a:off x="3683842" y="2297792"/>
              <a:ext cx="468262" cy="46826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4" name="Group 32"/>
            <p:cNvGrpSpPr/>
            <p:nvPr/>
          </p:nvGrpSpPr>
          <p:grpSpPr>
            <a:xfrm>
              <a:off x="4034486" y="2320711"/>
              <a:ext cx="2971930" cy="422424"/>
              <a:chOff x="6444107" y="1469392"/>
              <a:chExt cx="4232109" cy="563232"/>
            </a:xfrm>
          </p:grpSpPr>
          <p:sp>
            <p:nvSpPr>
              <p:cNvPr id="25" name="TextBox 37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en-US" altLang="zh-CN" sz="1600" b="1">
                    <a:solidFill>
                      <a:schemeClr val="accent2">
                        <a:lumMod val="100000"/>
                      </a:schemeClr>
                    </a:solidFill>
                  </a:rPr>
                  <a:t>DAPP</a:t>
                </a:r>
                <a:r>
                  <a:rPr lang="zh-CN" altLang="en-US" sz="1600" b="1">
                    <a:solidFill>
                      <a:schemeClr val="accent2">
                        <a:lumMod val="100000"/>
                      </a:schemeClr>
                    </a:solidFill>
                  </a:rPr>
                  <a:t>研发技术</a:t>
                </a:r>
                <a:endParaRPr lang="zh-CN" altLang="en-US" sz="1600" b="1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TextBox 38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bg1"/>
                    </a:solidFill>
                  </a:rPr>
                  <a:t>此部分内容作为文字排版占位显示 （建议使用主题字体）</a:t>
                </a:r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1422455" y="2647571"/>
            <a:ext cx="4458224" cy="628314"/>
            <a:chOff x="3683844" y="1638860"/>
            <a:chExt cx="3322572" cy="468262"/>
          </a:xfrm>
        </p:grpSpPr>
        <p:sp>
          <p:nvSpPr>
            <p:cNvPr id="28" name="Diamond 33"/>
            <p:cNvSpPr/>
            <p:nvPr/>
          </p:nvSpPr>
          <p:spPr>
            <a:xfrm>
              <a:off x="3683844" y="1638860"/>
              <a:ext cx="468262" cy="46826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9" name="Group 34"/>
            <p:cNvGrpSpPr/>
            <p:nvPr/>
          </p:nvGrpSpPr>
          <p:grpSpPr>
            <a:xfrm>
              <a:off x="4034486" y="1661779"/>
              <a:ext cx="2971930" cy="422424"/>
              <a:chOff x="6444107" y="1469392"/>
              <a:chExt cx="4232109" cy="563232"/>
            </a:xfrm>
          </p:grpSpPr>
          <p:sp>
            <p:nvSpPr>
              <p:cNvPr id="30" name="TextBox 35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区块链钱包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TextBox 36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bg1"/>
                    </a:solidFill>
                  </a:rPr>
                  <a:t>此部分内容作为文字排版占位显示 （建议使用主题字体）</a:t>
                </a:r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矩形 5"/>
          <p:cNvSpPr/>
          <p:nvPr/>
        </p:nvSpPr>
        <p:spPr>
          <a:xfrm>
            <a:off x="4094974" y="2644170"/>
            <a:ext cx="40020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rgbClr val="50DFFF"/>
                </a:solidFill>
                <a:latin typeface="Agency FB" panose="020B0503020202020204" pitchFamily="34" charset="0"/>
              </a:rPr>
              <a:t>PART 01</a:t>
            </a:r>
            <a:endParaRPr lang="zh-CN" altLang="en-US" sz="9600" dirty="0">
              <a:solidFill>
                <a:srgbClr val="50DFFF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0" y="35752"/>
            <a:ext cx="12192000" cy="6857999"/>
          </a:xfrm>
          <a:prstGeom prst="rect">
            <a:avLst/>
          </a:prstGeom>
          <a:solidFill>
            <a:srgbClr val="0B161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98079" y="1408803"/>
            <a:ext cx="9195842" cy="4460153"/>
            <a:chOff x="1195301" y="1054239"/>
            <a:chExt cx="6753399" cy="3275523"/>
          </a:xfrm>
        </p:grpSpPr>
        <p:sp>
          <p:nvSpPr>
            <p:cNvPr id="6" name="椭圆 5"/>
            <p:cNvSpPr/>
            <p:nvPr/>
          </p:nvSpPr>
          <p:spPr>
            <a:xfrm>
              <a:off x="4167621" y="3586667"/>
              <a:ext cx="743097" cy="743095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285" y="1056378"/>
              <a:ext cx="3014415" cy="27699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收款地址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67621" y="2285335"/>
              <a:ext cx="743097" cy="743095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285" y="1333377"/>
              <a:ext cx="3014415" cy="34624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此部分内容作为文字排版占位显示（建议使用主题字体）</a:t>
              </a:r>
              <a:br>
                <a:rPr lang="zh-CN" altLang="en-US" sz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如需更改请在（设置形状格式）菜单下（文本选项）中调整</a:t>
              </a:r>
              <a:endParaRPr lang="zh-CN" altLang="en-US" sz="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167621" y="1054239"/>
              <a:ext cx="743097" cy="7430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: 形状 10"/>
            <p:cNvSpPr/>
            <p:nvPr/>
          </p:nvSpPr>
          <p:spPr bwMode="auto">
            <a:xfrm>
              <a:off x="4338876" y="2456692"/>
              <a:ext cx="400587" cy="400382"/>
            </a:xfrm>
            <a:custGeom>
              <a:avLst/>
              <a:gdLst>
                <a:gd name="connsiteX0" fmla="*/ 92075 w 329801"/>
                <a:gd name="connsiteY0" fmla="*/ 220095 h 329633"/>
                <a:gd name="connsiteX1" fmla="*/ 92075 w 329801"/>
                <a:gd name="connsiteY1" fmla="*/ 228033 h 329633"/>
                <a:gd name="connsiteX2" fmla="*/ 100013 w 329801"/>
                <a:gd name="connsiteY2" fmla="*/ 228033 h 329633"/>
                <a:gd name="connsiteX3" fmla="*/ 92075 w 329801"/>
                <a:gd name="connsiteY3" fmla="*/ 202632 h 329633"/>
                <a:gd name="connsiteX4" fmla="*/ 92075 w 329801"/>
                <a:gd name="connsiteY4" fmla="*/ 210570 h 329633"/>
                <a:gd name="connsiteX5" fmla="*/ 107950 w 329801"/>
                <a:gd name="connsiteY5" fmla="*/ 228032 h 329633"/>
                <a:gd name="connsiteX6" fmla="*/ 117475 w 329801"/>
                <a:gd name="connsiteY6" fmla="*/ 228032 h 329633"/>
                <a:gd name="connsiteX7" fmla="*/ 92075 w 329801"/>
                <a:gd name="connsiteY7" fmla="*/ 185170 h 329633"/>
                <a:gd name="connsiteX8" fmla="*/ 92075 w 329801"/>
                <a:gd name="connsiteY8" fmla="*/ 194695 h 329633"/>
                <a:gd name="connsiteX9" fmla="*/ 117475 w 329801"/>
                <a:gd name="connsiteY9" fmla="*/ 220095 h 329633"/>
                <a:gd name="connsiteX10" fmla="*/ 117475 w 329801"/>
                <a:gd name="connsiteY10" fmla="*/ 210570 h 329633"/>
                <a:gd name="connsiteX11" fmla="*/ 32288 w 329801"/>
                <a:gd name="connsiteY11" fmla="*/ 177232 h 329633"/>
                <a:gd name="connsiteX12" fmla="*/ 152400 w 329801"/>
                <a:gd name="connsiteY12" fmla="*/ 298635 h 329633"/>
                <a:gd name="connsiteX13" fmla="*/ 149817 w 329801"/>
                <a:gd name="connsiteY13" fmla="*/ 329632 h 329633"/>
                <a:gd name="connsiteX14" fmla="*/ 0 w 329801"/>
                <a:gd name="connsiteY14" fmla="*/ 179815 h 329633"/>
                <a:gd name="connsiteX15" fmla="*/ 32288 w 329801"/>
                <a:gd name="connsiteY15" fmla="*/ 177232 h 329633"/>
                <a:gd name="connsiteX16" fmla="*/ 92075 w 329801"/>
                <a:gd name="connsiteY16" fmla="*/ 167707 h 329633"/>
                <a:gd name="connsiteX17" fmla="*/ 92075 w 329801"/>
                <a:gd name="connsiteY17" fmla="*/ 177232 h 329633"/>
                <a:gd name="connsiteX18" fmla="*/ 117475 w 329801"/>
                <a:gd name="connsiteY18" fmla="*/ 202632 h 329633"/>
                <a:gd name="connsiteX19" fmla="*/ 117475 w 329801"/>
                <a:gd name="connsiteY19" fmla="*/ 194695 h 329633"/>
                <a:gd name="connsiteX20" fmla="*/ 109538 w 329801"/>
                <a:gd name="connsiteY20" fmla="*/ 161357 h 329633"/>
                <a:gd name="connsiteX21" fmla="*/ 117476 w 329801"/>
                <a:gd name="connsiteY21" fmla="*/ 169295 h 329633"/>
                <a:gd name="connsiteX22" fmla="*/ 117476 w 329801"/>
                <a:gd name="connsiteY22" fmla="*/ 161357 h 329633"/>
                <a:gd name="connsiteX23" fmla="*/ 92075 w 329801"/>
                <a:gd name="connsiteY23" fmla="*/ 161357 h 329633"/>
                <a:gd name="connsiteX24" fmla="*/ 117475 w 329801"/>
                <a:gd name="connsiteY24" fmla="*/ 186757 h 329633"/>
                <a:gd name="connsiteX25" fmla="*/ 117475 w 329801"/>
                <a:gd name="connsiteY25" fmla="*/ 177232 h 329633"/>
                <a:gd name="connsiteX26" fmla="*/ 100012 w 329801"/>
                <a:gd name="connsiteY26" fmla="*/ 161357 h 329633"/>
                <a:gd name="connsiteX27" fmla="*/ 86111 w 329801"/>
                <a:gd name="connsiteY27" fmla="*/ 150245 h 329633"/>
                <a:gd name="connsiteX28" fmla="*/ 123439 w 329801"/>
                <a:gd name="connsiteY28" fmla="*/ 150245 h 329633"/>
                <a:gd name="connsiteX29" fmla="*/ 128588 w 329801"/>
                <a:gd name="connsiteY29" fmla="*/ 155381 h 329633"/>
                <a:gd name="connsiteX30" fmla="*/ 128588 w 329801"/>
                <a:gd name="connsiteY30" fmla="*/ 232422 h 329633"/>
                <a:gd name="connsiteX31" fmla="*/ 123439 w 329801"/>
                <a:gd name="connsiteY31" fmla="*/ 237558 h 329633"/>
                <a:gd name="connsiteX32" fmla="*/ 86111 w 329801"/>
                <a:gd name="connsiteY32" fmla="*/ 237558 h 329633"/>
                <a:gd name="connsiteX33" fmla="*/ 80963 w 329801"/>
                <a:gd name="connsiteY33" fmla="*/ 232422 h 329633"/>
                <a:gd name="connsiteX34" fmla="*/ 80963 w 329801"/>
                <a:gd name="connsiteY34" fmla="*/ 155381 h 329633"/>
                <a:gd name="connsiteX35" fmla="*/ 86111 w 329801"/>
                <a:gd name="connsiteY35" fmla="*/ 150245 h 329633"/>
                <a:gd name="connsiteX36" fmla="*/ 327661 w 329801"/>
                <a:gd name="connsiteY36" fmla="*/ 137545 h 329633"/>
                <a:gd name="connsiteX37" fmla="*/ 178802 w 329801"/>
                <a:gd name="connsiteY37" fmla="*/ 329633 h 329633"/>
                <a:gd name="connsiteX38" fmla="*/ 176213 w 329801"/>
                <a:gd name="connsiteY38" fmla="*/ 297404 h 329633"/>
                <a:gd name="connsiteX39" fmla="*/ 269412 w 329801"/>
                <a:gd name="connsiteY39" fmla="*/ 247125 h 329633"/>
                <a:gd name="connsiteX40" fmla="*/ 295300 w 329801"/>
                <a:gd name="connsiteY40" fmla="*/ 143991 h 329633"/>
                <a:gd name="connsiteX41" fmla="*/ 327661 w 329801"/>
                <a:gd name="connsiteY41" fmla="*/ 137545 h 329633"/>
                <a:gd name="connsiteX42" fmla="*/ 211138 w 329801"/>
                <a:gd name="connsiteY42" fmla="*/ 132782 h 329633"/>
                <a:gd name="connsiteX43" fmla="*/ 211138 w 329801"/>
                <a:gd name="connsiteY43" fmla="*/ 228032 h 329633"/>
                <a:gd name="connsiteX44" fmla="*/ 236538 w 329801"/>
                <a:gd name="connsiteY44" fmla="*/ 228032 h 329633"/>
                <a:gd name="connsiteX45" fmla="*/ 236538 w 329801"/>
                <a:gd name="connsiteY45" fmla="*/ 132782 h 329633"/>
                <a:gd name="connsiteX46" fmla="*/ 203587 w 329801"/>
                <a:gd name="connsiteY46" fmla="*/ 121670 h 329633"/>
                <a:gd name="connsiteX47" fmla="*/ 240915 w 329801"/>
                <a:gd name="connsiteY47" fmla="*/ 121670 h 329633"/>
                <a:gd name="connsiteX48" fmla="*/ 246063 w 329801"/>
                <a:gd name="connsiteY48" fmla="*/ 126821 h 329633"/>
                <a:gd name="connsiteX49" fmla="*/ 246063 w 329801"/>
                <a:gd name="connsiteY49" fmla="*/ 232407 h 329633"/>
                <a:gd name="connsiteX50" fmla="*/ 240915 w 329801"/>
                <a:gd name="connsiteY50" fmla="*/ 237558 h 329633"/>
                <a:gd name="connsiteX51" fmla="*/ 203587 w 329801"/>
                <a:gd name="connsiteY51" fmla="*/ 237558 h 329633"/>
                <a:gd name="connsiteX52" fmla="*/ 198438 w 329801"/>
                <a:gd name="connsiteY52" fmla="*/ 232407 h 329633"/>
                <a:gd name="connsiteX53" fmla="*/ 198438 w 329801"/>
                <a:gd name="connsiteY53" fmla="*/ 126821 h 329633"/>
                <a:gd name="connsiteX54" fmla="*/ 203587 w 329801"/>
                <a:gd name="connsiteY54" fmla="*/ 121670 h 329633"/>
                <a:gd name="connsiteX55" fmla="*/ 146403 w 329801"/>
                <a:gd name="connsiteY55" fmla="*/ 78807 h 329633"/>
                <a:gd name="connsiteX56" fmla="*/ 182211 w 329801"/>
                <a:gd name="connsiteY56" fmla="*/ 78807 h 329633"/>
                <a:gd name="connsiteX57" fmla="*/ 187326 w 329801"/>
                <a:gd name="connsiteY57" fmla="*/ 83970 h 329633"/>
                <a:gd name="connsiteX58" fmla="*/ 187326 w 329801"/>
                <a:gd name="connsiteY58" fmla="*/ 232394 h 329633"/>
                <a:gd name="connsiteX59" fmla="*/ 182211 w 329801"/>
                <a:gd name="connsiteY59" fmla="*/ 237557 h 329633"/>
                <a:gd name="connsiteX60" fmla="*/ 146403 w 329801"/>
                <a:gd name="connsiteY60" fmla="*/ 237557 h 329633"/>
                <a:gd name="connsiteX61" fmla="*/ 141288 w 329801"/>
                <a:gd name="connsiteY61" fmla="*/ 232394 h 329633"/>
                <a:gd name="connsiteX62" fmla="*/ 141288 w 329801"/>
                <a:gd name="connsiteY62" fmla="*/ 83970 h 329633"/>
                <a:gd name="connsiteX63" fmla="*/ 146403 w 329801"/>
                <a:gd name="connsiteY63" fmla="*/ 78807 h 329633"/>
                <a:gd name="connsiteX64" fmla="*/ 257930 w 329801"/>
                <a:gd name="connsiteY64" fmla="*/ 31182 h 329633"/>
                <a:gd name="connsiteX65" fmla="*/ 319088 w 329801"/>
                <a:gd name="connsiteY65" fmla="*/ 109775 h 329633"/>
                <a:gd name="connsiteX66" fmla="*/ 287859 w 329801"/>
                <a:gd name="connsiteY66" fmla="*/ 120082 h 329633"/>
                <a:gd name="connsiteX67" fmla="*/ 268340 w 329801"/>
                <a:gd name="connsiteY67" fmla="*/ 85295 h 329633"/>
                <a:gd name="connsiteX68" fmla="*/ 239713 w 329801"/>
                <a:gd name="connsiteY68" fmla="*/ 58238 h 329633"/>
                <a:gd name="connsiteX69" fmla="*/ 257930 w 329801"/>
                <a:gd name="connsiteY69" fmla="*/ 31182 h 329633"/>
                <a:gd name="connsiteX70" fmla="*/ 155199 w 329801"/>
                <a:gd name="connsiteY70" fmla="*/ 194 h 329633"/>
                <a:gd name="connsiteX71" fmla="*/ 233363 w 329801"/>
                <a:gd name="connsiteY71" fmla="*/ 15064 h 329633"/>
                <a:gd name="connsiteX72" fmla="*/ 219181 w 329801"/>
                <a:gd name="connsiteY72" fmla="*/ 46097 h 329633"/>
                <a:gd name="connsiteX73" fmla="*/ 32232 w 329801"/>
                <a:gd name="connsiteY73" fmla="*/ 153420 h 329633"/>
                <a:gd name="connsiteX74" fmla="*/ 0 w 329801"/>
                <a:gd name="connsiteY74" fmla="*/ 150834 h 329633"/>
                <a:gd name="connsiteX75" fmla="*/ 79936 w 329801"/>
                <a:gd name="connsiteY75" fmla="*/ 24115 h 329633"/>
                <a:gd name="connsiteX76" fmla="*/ 155199 w 329801"/>
                <a:gd name="connsiteY76" fmla="*/ 194 h 32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29801" h="329633">
                  <a:moveTo>
                    <a:pt x="92075" y="220095"/>
                  </a:moveTo>
                  <a:lnTo>
                    <a:pt x="92075" y="228033"/>
                  </a:lnTo>
                  <a:lnTo>
                    <a:pt x="100013" y="228033"/>
                  </a:lnTo>
                  <a:close/>
                  <a:moveTo>
                    <a:pt x="92075" y="202632"/>
                  </a:moveTo>
                  <a:lnTo>
                    <a:pt x="92075" y="210570"/>
                  </a:lnTo>
                  <a:lnTo>
                    <a:pt x="107950" y="228032"/>
                  </a:lnTo>
                  <a:lnTo>
                    <a:pt x="117475" y="228032"/>
                  </a:lnTo>
                  <a:close/>
                  <a:moveTo>
                    <a:pt x="92075" y="185170"/>
                  </a:moveTo>
                  <a:lnTo>
                    <a:pt x="92075" y="194695"/>
                  </a:lnTo>
                  <a:lnTo>
                    <a:pt x="117475" y="220095"/>
                  </a:lnTo>
                  <a:lnTo>
                    <a:pt x="117475" y="210570"/>
                  </a:lnTo>
                  <a:close/>
                  <a:moveTo>
                    <a:pt x="32288" y="177232"/>
                  </a:moveTo>
                  <a:cubicBezTo>
                    <a:pt x="43912" y="246974"/>
                    <a:pt x="83949" y="287012"/>
                    <a:pt x="152400" y="298635"/>
                  </a:cubicBezTo>
                  <a:cubicBezTo>
                    <a:pt x="151108" y="308968"/>
                    <a:pt x="151108" y="319300"/>
                    <a:pt x="149817" y="329632"/>
                  </a:cubicBezTo>
                  <a:cubicBezTo>
                    <a:pt x="61993" y="323174"/>
                    <a:pt x="2583" y="246974"/>
                    <a:pt x="0" y="179815"/>
                  </a:cubicBezTo>
                  <a:cubicBezTo>
                    <a:pt x="10332" y="179815"/>
                    <a:pt x="21956" y="178524"/>
                    <a:pt x="32288" y="177232"/>
                  </a:cubicBezTo>
                  <a:close/>
                  <a:moveTo>
                    <a:pt x="92075" y="167707"/>
                  </a:moveTo>
                  <a:lnTo>
                    <a:pt x="92075" y="177232"/>
                  </a:lnTo>
                  <a:lnTo>
                    <a:pt x="117475" y="202632"/>
                  </a:lnTo>
                  <a:lnTo>
                    <a:pt x="117475" y="194695"/>
                  </a:lnTo>
                  <a:close/>
                  <a:moveTo>
                    <a:pt x="109538" y="161357"/>
                  </a:moveTo>
                  <a:lnTo>
                    <a:pt x="117476" y="169295"/>
                  </a:lnTo>
                  <a:lnTo>
                    <a:pt x="117476" y="161357"/>
                  </a:lnTo>
                  <a:close/>
                  <a:moveTo>
                    <a:pt x="92075" y="161357"/>
                  </a:moveTo>
                  <a:lnTo>
                    <a:pt x="117475" y="186757"/>
                  </a:lnTo>
                  <a:lnTo>
                    <a:pt x="117475" y="177232"/>
                  </a:lnTo>
                  <a:lnTo>
                    <a:pt x="100012" y="161357"/>
                  </a:lnTo>
                  <a:close/>
                  <a:moveTo>
                    <a:pt x="86111" y="150245"/>
                  </a:moveTo>
                  <a:lnTo>
                    <a:pt x="123439" y="150245"/>
                  </a:lnTo>
                  <a:cubicBezTo>
                    <a:pt x="126013" y="150245"/>
                    <a:pt x="128588" y="152813"/>
                    <a:pt x="128588" y="155381"/>
                  </a:cubicBezTo>
                  <a:cubicBezTo>
                    <a:pt x="128588" y="155381"/>
                    <a:pt x="128588" y="155381"/>
                    <a:pt x="128588" y="232422"/>
                  </a:cubicBezTo>
                  <a:cubicBezTo>
                    <a:pt x="128588" y="236274"/>
                    <a:pt x="126013" y="237558"/>
                    <a:pt x="123439" y="237558"/>
                  </a:cubicBezTo>
                  <a:cubicBezTo>
                    <a:pt x="123439" y="237558"/>
                    <a:pt x="123439" y="237558"/>
                    <a:pt x="86111" y="237558"/>
                  </a:cubicBezTo>
                  <a:cubicBezTo>
                    <a:pt x="83537" y="237558"/>
                    <a:pt x="80963" y="236274"/>
                    <a:pt x="80963" y="232422"/>
                  </a:cubicBezTo>
                  <a:cubicBezTo>
                    <a:pt x="80963" y="232422"/>
                    <a:pt x="80963" y="232422"/>
                    <a:pt x="80963" y="155381"/>
                  </a:cubicBezTo>
                  <a:cubicBezTo>
                    <a:pt x="80963" y="152813"/>
                    <a:pt x="83537" y="150245"/>
                    <a:pt x="86111" y="150245"/>
                  </a:cubicBezTo>
                  <a:close/>
                  <a:moveTo>
                    <a:pt x="327661" y="137545"/>
                  </a:moveTo>
                  <a:cubicBezTo>
                    <a:pt x="344488" y="247125"/>
                    <a:pt x="259056" y="327055"/>
                    <a:pt x="178802" y="329633"/>
                  </a:cubicBezTo>
                  <a:cubicBezTo>
                    <a:pt x="177508" y="319320"/>
                    <a:pt x="177508" y="309006"/>
                    <a:pt x="176213" y="297404"/>
                  </a:cubicBezTo>
                  <a:cubicBezTo>
                    <a:pt x="213752" y="293536"/>
                    <a:pt x="246112" y="276777"/>
                    <a:pt x="269412" y="247125"/>
                  </a:cubicBezTo>
                  <a:cubicBezTo>
                    <a:pt x="292711" y="216185"/>
                    <a:pt x="300478" y="181377"/>
                    <a:pt x="295300" y="143991"/>
                  </a:cubicBezTo>
                  <a:cubicBezTo>
                    <a:pt x="305656" y="141413"/>
                    <a:pt x="316011" y="140123"/>
                    <a:pt x="327661" y="137545"/>
                  </a:cubicBezTo>
                  <a:close/>
                  <a:moveTo>
                    <a:pt x="211138" y="132782"/>
                  </a:moveTo>
                  <a:lnTo>
                    <a:pt x="211138" y="228032"/>
                  </a:lnTo>
                  <a:lnTo>
                    <a:pt x="236538" y="228032"/>
                  </a:lnTo>
                  <a:lnTo>
                    <a:pt x="236538" y="132782"/>
                  </a:lnTo>
                  <a:close/>
                  <a:moveTo>
                    <a:pt x="203587" y="121670"/>
                  </a:moveTo>
                  <a:lnTo>
                    <a:pt x="240915" y="121670"/>
                  </a:lnTo>
                  <a:cubicBezTo>
                    <a:pt x="243489" y="121670"/>
                    <a:pt x="246063" y="124245"/>
                    <a:pt x="246063" y="126821"/>
                  </a:cubicBezTo>
                  <a:cubicBezTo>
                    <a:pt x="246063" y="126821"/>
                    <a:pt x="246063" y="126821"/>
                    <a:pt x="246063" y="232407"/>
                  </a:cubicBezTo>
                  <a:cubicBezTo>
                    <a:pt x="246063" y="236270"/>
                    <a:pt x="243489" y="237558"/>
                    <a:pt x="240915" y="237558"/>
                  </a:cubicBezTo>
                  <a:cubicBezTo>
                    <a:pt x="240915" y="237558"/>
                    <a:pt x="240915" y="237558"/>
                    <a:pt x="203587" y="237558"/>
                  </a:cubicBezTo>
                  <a:cubicBezTo>
                    <a:pt x="201013" y="237558"/>
                    <a:pt x="198438" y="236270"/>
                    <a:pt x="198438" y="232407"/>
                  </a:cubicBezTo>
                  <a:cubicBezTo>
                    <a:pt x="198438" y="232407"/>
                    <a:pt x="198438" y="232407"/>
                    <a:pt x="198438" y="126821"/>
                  </a:cubicBezTo>
                  <a:cubicBezTo>
                    <a:pt x="198438" y="124245"/>
                    <a:pt x="201013" y="121670"/>
                    <a:pt x="203587" y="121670"/>
                  </a:cubicBezTo>
                  <a:close/>
                  <a:moveTo>
                    <a:pt x="146403" y="78807"/>
                  </a:moveTo>
                  <a:lnTo>
                    <a:pt x="182211" y="78807"/>
                  </a:lnTo>
                  <a:cubicBezTo>
                    <a:pt x="186047" y="78807"/>
                    <a:pt x="187326" y="80098"/>
                    <a:pt x="187326" y="83970"/>
                  </a:cubicBezTo>
                  <a:cubicBezTo>
                    <a:pt x="187326" y="83970"/>
                    <a:pt x="187326" y="83970"/>
                    <a:pt x="187326" y="232394"/>
                  </a:cubicBezTo>
                  <a:cubicBezTo>
                    <a:pt x="187326" y="236266"/>
                    <a:pt x="186047" y="237557"/>
                    <a:pt x="182211" y="237557"/>
                  </a:cubicBezTo>
                  <a:cubicBezTo>
                    <a:pt x="182211" y="237557"/>
                    <a:pt x="182211" y="237557"/>
                    <a:pt x="146403" y="237557"/>
                  </a:cubicBezTo>
                  <a:cubicBezTo>
                    <a:pt x="142567" y="237557"/>
                    <a:pt x="141288" y="236266"/>
                    <a:pt x="141288" y="232394"/>
                  </a:cubicBezTo>
                  <a:cubicBezTo>
                    <a:pt x="141288" y="232394"/>
                    <a:pt x="141288" y="232394"/>
                    <a:pt x="141288" y="83970"/>
                  </a:cubicBezTo>
                  <a:cubicBezTo>
                    <a:pt x="141288" y="80098"/>
                    <a:pt x="142567" y="78807"/>
                    <a:pt x="146403" y="78807"/>
                  </a:cubicBezTo>
                  <a:close/>
                  <a:moveTo>
                    <a:pt x="257930" y="31182"/>
                  </a:moveTo>
                  <a:cubicBezTo>
                    <a:pt x="286558" y="51796"/>
                    <a:pt x="306076" y="77565"/>
                    <a:pt x="319088" y="109775"/>
                  </a:cubicBezTo>
                  <a:cubicBezTo>
                    <a:pt x="308678" y="113640"/>
                    <a:pt x="298269" y="117505"/>
                    <a:pt x="287859" y="120082"/>
                  </a:cubicBezTo>
                  <a:cubicBezTo>
                    <a:pt x="282654" y="107198"/>
                    <a:pt x="276148" y="95602"/>
                    <a:pt x="268340" y="85295"/>
                  </a:cubicBezTo>
                  <a:cubicBezTo>
                    <a:pt x="259232" y="74988"/>
                    <a:pt x="250123" y="65969"/>
                    <a:pt x="239713" y="58238"/>
                  </a:cubicBezTo>
                  <a:cubicBezTo>
                    <a:pt x="244918" y="49220"/>
                    <a:pt x="251424" y="40201"/>
                    <a:pt x="257930" y="31182"/>
                  </a:cubicBezTo>
                  <a:close/>
                  <a:moveTo>
                    <a:pt x="155199" y="194"/>
                  </a:moveTo>
                  <a:cubicBezTo>
                    <a:pt x="180825" y="-1099"/>
                    <a:pt x="206933" y="4073"/>
                    <a:pt x="233363" y="15064"/>
                  </a:cubicBezTo>
                  <a:cubicBezTo>
                    <a:pt x="228206" y="25408"/>
                    <a:pt x="224338" y="35753"/>
                    <a:pt x="219181" y="46097"/>
                  </a:cubicBezTo>
                  <a:cubicBezTo>
                    <a:pt x="130219" y="6012"/>
                    <a:pt x="37389" y="69372"/>
                    <a:pt x="32232" y="153420"/>
                  </a:cubicBezTo>
                  <a:cubicBezTo>
                    <a:pt x="21918" y="153420"/>
                    <a:pt x="10314" y="152127"/>
                    <a:pt x="0" y="150834"/>
                  </a:cubicBezTo>
                  <a:cubicBezTo>
                    <a:pt x="6446" y="95233"/>
                    <a:pt x="32232" y="52562"/>
                    <a:pt x="79936" y="24115"/>
                  </a:cubicBezTo>
                  <a:cubicBezTo>
                    <a:pt x="104433" y="9245"/>
                    <a:pt x="129574" y="1487"/>
                    <a:pt x="155199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934285" y="2313169"/>
              <a:ext cx="3014415" cy="27699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私钥保管工具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934285" y="2590168"/>
              <a:ext cx="3014415" cy="34624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此部分内容作为文字排版占位显示（建议使用主题字体）</a:t>
              </a:r>
              <a:br>
                <a:rPr lang="zh-CN" altLang="en-US" sz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如需更改请在（设置形状格式）菜单下（文本选项）中调整</a:t>
              </a:r>
              <a:endParaRPr lang="zh-CN" altLang="en-US" sz="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34285" y="3624584"/>
              <a:ext cx="3014415" cy="27699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区块链世界的入口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934285" y="3901583"/>
              <a:ext cx="3014415" cy="34624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此部分内容作为文字排版占位显示（建议使用主题字体）</a:t>
              </a:r>
              <a:br>
                <a:rPr lang="zh-CN" altLang="en-US" sz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如需更改请在（设置形状格式）菜单下（文本选项）中调整</a:t>
              </a:r>
              <a:endParaRPr lang="zh-CN" altLang="en-US" sz="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95301" y="1734747"/>
              <a:ext cx="1844275" cy="1844272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钱包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10786" y="1850232"/>
              <a:ext cx="1613305" cy="1613302"/>
              <a:chOff x="989863" y="2466975"/>
              <a:chExt cx="2151074" cy="2151070"/>
            </a:xfrm>
          </p:grpSpPr>
          <p:sp>
            <p:nvSpPr>
              <p:cNvPr id="18" name="圆: 空心 17"/>
              <p:cNvSpPr/>
              <p:nvPr/>
            </p:nvSpPr>
            <p:spPr>
              <a:xfrm>
                <a:off x="989863" y="2466975"/>
                <a:ext cx="2151074" cy="2151070"/>
              </a:xfrm>
              <a:prstGeom prst="donut">
                <a:avLst>
                  <a:gd name="adj" fmla="val 17000"/>
                </a:avLst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空心弧 18"/>
              <p:cNvSpPr/>
              <p:nvPr/>
            </p:nvSpPr>
            <p:spPr>
              <a:xfrm>
                <a:off x="989863" y="2466975"/>
                <a:ext cx="2151074" cy="2151070"/>
              </a:xfrm>
              <a:prstGeom prst="blockArc">
                <a:avLst>
                  <a:gd name="adj1" fmla="val 21117331"/>
                  <a:gd name="adj2" fmla="val 9071983"/>
                  <a:gd name="adj3" fmla="val 17000"/>
                </a:avLst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空心弧 19"/>
              <p:cNvSpPr/>
              <p:nvPr/>
            </p:nvSpPr>
            <p:spPr>
              <a:xfrm>
                <a:off x="989863" y="2466975"/>
                <a:ext cx="2151074" cy="2151070"/>
              </a:xfrm>
              <a:prstGeom prst="blockArc">
                <a:avLst>
                  <a:gd name="adj1" fmla="val 17895101"/>
                  <a:gd name="adj2" fmla="val 2443215"/>
                  <a:gd name="adj3" fmla="val 17000"/>
                </a:avLst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1" name="直接连接符 20"/>
            <p:cNvCxnSpPr>
              <a:stCxn id="8" idx="2"/>
              <a:endCxn id="16" idx="6"/>
            </p:cNvCxnSpPr>
            <p:nvPr/>
          </p:nvCxnSpPr>
          <p:spPr>
            <a:xfrm flipH="1">
              <a:off x="3039576" y="2656883"/>
              <a:ext cx="11280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/>
            <p:cNvCxnSpPr>
              <a:stCxn id="10" idx="2"/>
              <a:endCxn id="16" idx="0"/>
            </p:cNvCxnSpPr>
            <p:nvPr/>
          </p:nvCxnSpPr>
          <p:spPr>
            <a:xfrm rot="10800000" flipV="1">
              <a:off x="2117439" y="1425786"/>
              <a:ext cx="2050183" cy="30896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/>
            <p:cNvCxnSpPr>
              <a:stCxn id="6" idx="2"/>
              <a:endCxn id="16" idx="4"/>
            </p:cNvCxnSpPr>
            <p:nvPr/>
          </p:nvCxnSpPr>
          <p:spPr>
            <a:xfrm rot="10800000">
              <a:off x="2117439" y="3579019"/>
              <a:ext cx="2050183" cy="37919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任意多边形: 形状 23"/>
            <p:cNvSpPr/>
            <p:nvPr/>
          </p:nvSpPr>
          <p:spPr bwMode="auto">
            <a:xfrm>
              <a:off x="4338876" y="1225596"/>
              <a:ext cx="400587" cy="400382"/>
            </a:xfrm>
            <a:custGeom>
              <a:avLst/>
              <a:gdLst>
                <a:gd name="connsiteX0" fmla="*/ 92075 w 329801"/>
                <a:gd name="connsiteY0" fmla="*/ 220095 h 329633"/>
                <a:gd name="connsiteX1" fmla="*/ 92075 w 329801"/>
                <a:gd name="connsiteY1" fmla="*/ 228033 h 329633"/>
                <a:gd name="connsiteX2" fmla="*/ 100013 w 329801"/>
                <a:gd name="connsiteY2" fmla="*/ 228033 h 329633"/>
                <a:gd name="connsiteX3" fmla="*/ 92075 w 329801"/>
                <a:gd name="connsiteY3" fmla="*/ 202632 h 329633"/>
                <a:gd name="connsiteX4" fmla="*/ 92075 w 329801"/>
                <a:gd name="connsiteY4" fmla="*/ 210570 h 329633"/>
                <a:gd name="connsiteX5" fmla="*/ 107950 w 329801"/>
                <a:gd name="connsiteY5" fmla="*/ 228032 h 329633"/>
                <a:gd name="connsiteX6" fmla="*/ 117475 w 329801"/>
                <a:gd name="connsiteY6" fmla="*/ 228032 h 329633"/>
                <a:gd name="connsiteX7" fmla="*/ 92075 w 329801"/>
                <a:gd name="connsiteY7" fmla="*/ 185170 h 329633"/>
                <a:gd name="connsiteX8" fmla="*/ 92075 w 329801"/>
                <a:gd name="connsiteY8" fmla="*/ 194695 h 329633"/>
                <a:gd name="connsiteX9" fmla="*/ 117475 w 329801"/>
                <a:gd name="connsiteY9" fmla="*/ 220095 h 329633"/>
                <a:gd name="connsiteX10" fmla="*/ 117475 w 329801"/>
                <a:gd name="connsiteY10" fmla="*/ 210570 h 329633"/>
                <a:gd name="connsiteX11" fmla="*/ 32288 w 329801"/>
                <a:gd name="connsiteY11" fmla="*/ 177232 h 329633"/>
                <a:gd name="connsiteX12" fmla="*/ 152400 w 329801"/>
                <a:gd name="connsiteY12" fmla="*/ 298635 h 329633"/>
                <a:gd name="connsiteX13" fmla="*/ 149817 w 329801"/>
                <a:gd name="connsiteY13" fmla="*/ 329632 h 329633"/>
                <a:gd name="connsiteX14" fmla="*/ 0 w 329801"/>
                <a:gd name="connsiteY14" fmla="*/ 179815 h 329633"/>
                <a:gd name="connsiteX15" fmla="*/ 32288 w 329801"/>
                <a:gd name="connsiteY15" fmla="*/ 177232 h 329633"/>
                <a:gd name="connsiteX16" fmla="*/ 92075 w 329801"/>
                <a:gd name="connsiteY16" fmla="*/ 167707 h 329633"/>
                <a:gd name="connsiteX17" fmla="*/ 92075 w 329801"/>
                <a:gd name="connsiteY17" fmla="*/ 177232 h 329633"/>
                <a:gd name="connsiteX18" fmla="*/ 117475 w 329801"/>
                <a:gd name="connsiteY18" fmla="*/ 202632 h 329633"/>
                <a:gd name="connsiteX19" fmla="*/ 117475 w 329801"/>
                <a:gd name="connsiteY19" fmla="*/ 194695 h 329633"/>
                <a:gd name="connsiteX20" fmla="*/ 109538 w 329801"/>
                <a:gd name="connsiteY20" fmla="*/ 161357 h 329633"/>
                <a:gd name="connsiteX21" fmla="*/ 117476 w 329801"/>
                <a:gd name="connsiteY21" fmla="*/ 169295 h 329633"/>
                <a:gd name="connsiteX22" fmla="*/ 117476 w 329801"/>
                <a:gd name="connsiteY22" fmla="*/ 161357 h 329633"/>
                <a:gd name="connsiteX23" fmla="*/ 92075 w 329801"/>
                <a:gd name="connsiteY23" fmla="*/ 161357 h 329633"/>
                <a:gd name="connsiteX24" fmla="*/ 117475 w 329801"/>
                <a:gd name="connsiteY24" fmla="*/ 186757 h 329633"/>
                <a:gd name="connsiteX25" fmla="*/ 117475 w 329801"/>
                <a:gd name="connsiteY25" fmla="*/ 177232 h 329633"/>
                <a:gd name="connsiteX26" fmla="*/ 100012 w 329801"/>
                <a:gd name="connsiteY26" fmla="*/ 161357 h 329633"/>
                <a:gd name="connsiteX27" fmla="*/ 86111 w 329801"/>
                <a:gd name="connsiteY27" fmla="*/ 150245 h 329633"/>
                <a:gd name="connsiteX28" fmla="*/ 123439 w 329801"/>
                <a:gd name="connsiteY28" fmla="*/ 150245 h 329633"/>
                <a:gd name="connsiteX29" fmla="*/ 128588 w 329801"/>
                <a:gd name="connsiteY29" fmla="*/ 155381 h 329633"/>
                <a:gd name="connsiteX30" fmla="*/ 128588 w 329801"/>
                <a:gd name="connsiteY30" fmla="*/ 232422 h 329633"/>
                <a:gd name="connsiteX31" fmla="*/ 123439 w 329801"/>
                <a:gd name="connsiteY31" fmla="*/ 237558 h 329633"/>
                <a:gd name="connsiteX32" fmla="*/ 86111 w 329801"/>
                <a:gd name="connsiteY32" fmla="*/ 237558 h 329633"/>
                <a:gd name="connsiteX33" fmla="*/ 80963 w 329801"/>
                <a:gd name="connsiteY33" fmla="*/ 232422 h 329633"/>
                <a:gd name="connsiteX34" fmla="*/ 80963 w 329801"/>
                <a:gd name="connsiteY34" fmla="*/ 155381 h 329633"/>
                <a:gd name="connsiteX35" fmla="*/ 86111 w 329801"/>
                <a:gd name="connsiteY35" fmla="*/ 150245 h 329633"/>
                <a:gd name="connsiteX36" fmla="*/ 327661 w 329801"/>
                <a:gd name="connsiteY36" fmla="*/ 137545 h 329633"/>
                <a:gd name="connsiteX37" fmla="*/ 178802 w 329801"/>
                <a:gd name="connsiteY37" fmla="*/ 329633 h 329633"/>
                <a:gd name="connsiteX38" fmla="*/ 176213 w 329801"/>
                <a:gd name="connsiteY38" fmla="*/ 297404 h 329633"/>
                <a:gd name="connsiteX39" fmla="*/ 269412 w 329801"/>
                <a:gd name="connsiteY39" fmla="*/ 247125 h 329633"/>
                <a:gd name="connsiteX40" fmla="*/ 295300 w 329801"/>
                <a:gd name="connsiteY40" fmla="*/ 143991 h 329633"/>
                <a:gd name="connsiteX41" fmla="*/ 327661 w 329801"/>
                <a:gd name="connsiteY41" fmla="*/ 137545 h 329633"/>
                <a:gd name="connsiteX42" fmla="*/ 211138 w 329801"/>
                <a:gd name="connsiteY42" fmla="*/ 132782 h 329633"/>
                <a:gd name="connsiteX43" fmla="*/ 211138 w 329801"/>
                <a:gd name="connsiteY43" fmla="*/ 228032 h 329633"/>
                <a:gd name="connsiteX44" fmla="*/ 236538 w 329801"/>
                <a:gd name="connsiteY44" fmla="*/ 228032 h 329633"/>
                <a:gd name="connsiteX45" fmla="*/ 236538 w 329801"/>
                <a:gd name="connsiteY45" fmla="*/ 132782 h 329633"/>
                <a:gd name="connsiteX46" fmla="*/ 203587 w 329801"/>
                <a:gd name="connsiteY46" fmla="*/ 121670 h 329633"/>
                <a:gd name="connsiteX47" fmla="*/ 240915 w 329801"/>
                <a:gd name="connsiteY47" fmla="*/ 121670 h 329633"/>
                <a:gd name="connsiteX48" fmla="*/ 246063 w 329801"/>
                <a:gd name="connsiteY48" fmla="*/ 126821 h 329633"/>
                <a:gd name="connsiteX49" fmla="*/ 246063 w 329801"/>
                <a:gd name="connsiteY49" fmla="*/ 232407 h 329633"/>
                <a:gd name="connsiteX50" fmla="*/ 240915 w 329801"/>
                <a:gd name="connsiteY50" fmla="*/ 237558 h 329633"/>
                <a:gd name="connsiteX51" fmla="*/ 203587 w 329801"/>
                <a:gd name="connsiteY51" fmla="*/ 237558 h 329633"/>
                <a:gd name="connsiteX52" fmla="*/ 198438 w 329801"/>
                <a:gd name="connsiteY52" fmla="*/ 232407 h 329633"/>
                <a:gd name="connsiteX53" fmla="*/ 198438 w 329801"/>
                <a:gd name="connsiteY53" fmla="*/ 126821 h 329633"/>
                <a:gd name="connsiteX54" fmla="*/ 203587 w 329801"/>
                <a:gd name="connsiteY54" fmla="*/ 121670 h 329633"/>
                <a:gd name="connsiteX55" fmla="*/ 146403 w 329801"/>
                <a:gd name="connsiteY55" fmla="*/ 78807 h 329633"/>
                <a:gd name="connsiteX56" fmla="*/ 182211 w 329801"/>
                <a:gd name="connsiteY56" fmla="*/ 78807 h 329633"/>
                <a:gd name="connsiteX57" fmla="*/ 187326 w 329801"/>
                <a:gd name="connsiteY57" fmla="*/ 83970 h 329633"/>
                <a:gd name="connsiteX58" fmla="*/ 187326 w 329801"/>
                <a:gd name="connsiteY58" fmla="*/ 232394 h 329633"/>
                <a:gd name="connsiteX59" fmla="*/ 182211 w 329801"/>
                <a:gd name="connsiteY59" fmla="*/ 237557 h 329633"/>
                <a:gd name="connsiteX60" fmla="*/ 146403 w 329801"/>
                <a:gd name="connsiteY60" fmla="*/ 237557 h 329633"/>
                <a:gd name="connsiteX61" fmla="*/ 141288 w 329801"/>
                <a:gd name="connsiteY61" fmla="*/ 232394 h 329633"/>
                <a:gd name="connsiteX62" fmla="*/ 141288 w 329801"/>
                <a:gd name="connsiteY62" fmla="*/ 83970 h 329633"/>
                <a:gd name="connsiteX63" fmla="*/ 146403 w 329801"/>
                <a:gd name="connsiteY63" fmla="*/ 78807 h 329633"/>
                <a:gd name="connsiteX64" fmla="*/ 257930 w 329801"/>
                <a:gd name="connsiteY64" fmla="*/ 31182 h 329633"/>
                <a:gd name="connsiteX65" fmla="*/ 319088 w 329801"/>
                <a:gd name="connsiteY65" fmla="*/ 109775 h 329633"/>
                <a:gd name="connsiteX66" fmla="*/ 287859 w 329801"/>
                <a:gd name="connsiteY66" fmla="*/ 120082 h 329633"/>
                <a:gd name="connsiteX67" fmla="*/ 268340 w 329801"/>
                <a:gd name="connsiteY67" fmla="*/ 85295 h 329633"/>
                <a:gd name="connsiteX68" fmla="*/ 239713 w 329801"/>
                <a:gd name="connsiteY68" fmla="*/ 58238 h 329633"/>
                <a:gd name="connsiteX69" fmla="*/ 257930 w 329801"/>
                <a:gd name="connsiteY69" fmla="*/ 31182 h 329633"/>
                <a:gd name="connsiteX70" fmla="*/ 155199 w 329801"/>
                <a:gd name="connsiteY70" fmla="*/ 194 h 329633"/>
                <a:gd name="connsiteX71" fmla="*/ 233363 w 329801"/>
                <a:gd name="connsiteY71" fmla="*/ 15064 h 329633"/>
                <a:gd name="connsiteX72" fmla="*/ 219181 w 329801"/>
                <a:gd name="connsiteY72" fmla="*/ 46097 h 329633"/>
                <a:gd name="connsiteX73" fmla="*/ 32232 w 329801"/>
                <a:gd name="connsiteY73" fmla="*/ 153420 h 329633"/>
                <a:gd name="connsiteX74" fmla="*/ 0 w 329801"/>
                <a:gd name="connsiteY74" fmla="*/ 150834 h 329633"/>
                <a:gd name="connsiteX75" fmla="*/ 79936 w 329801"/>
                <a:gd name="connsiteY75" fmla="*/ 24115 h 329633"/>
                <a:gd name="connsiteX76" fmla="*/ 155199 w 329801"/>
                <a:gd name="connsiteY76" fmla="*/ 194 h 32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29801" h="329633">
                  <a:moveTo>
                    <a:pt x="92075" y="220095"/>
                  </a:moveTo>
                  <a:lnTo>
                    <a:pt x="92075" y="228033"/>
                  </a:lnTo>
                  <a:lnTo>
                    <a:pt x="100013" y="228033"/>
                  </a:lnTo>
                  <a:close/>
                  <a:moveTo>
                    <a:pt x="92075" y="202632"/>
                  </a:moveTo>
                  <a:lnTo>
                    <a:pt x="92075" y="210570"/>
                  </a:lnTo>
                  <a:lnTo>
                    <a:pt x="107950" y="228032"/>
                  </a:lnTo>
                  <a:lnTo>
                    <a:pt x="117475" y="228032"/>
                  </a:lnTo>
                  <a:close/>
                  <a:moveTo>
                    <a:pt x="92075" y="185170"/>
                  </a:moveTo>
                  <a:lnTo>
                    <a:pt x="92075" y="194695"/>
                  </a:lnTo>
                  <a:lnTo>
                    <a:pt x="117475" y="220095"/>
                  </a:lnTo>
                  <a:lnTo>
                    <a:pt x="117475" y="210570"/>
                  </a:lnTo>
                  <a:close/>
                  <a:moveTo>
                    <a:pt x="32288" y="177232"/>
                  </a:moveTo>
                  <a:cubicBezTo>
                    <a:pt x="43912" y="246974"/>
                    <a:pt x="83949" y="287012"/>
                    <a:pt x="152400" y="298635"/>
                  </a:cubicBezTo>
                  <a:cubicBezTo>
                    <a:pt x="151108" y="308968"/>
                    <a:pt x="151108" y="319300"/>
                    <a:pt x="149817" y="329632"/>
                  </a:cubicBezTo>
                  <a:cubicBezTo>
                    <a:pt x="61993" y="323174"/>
                    <a:pt x="2583" y="246974"/>
                    <a:pt x="0" y="179815"/>
                  </a:cubicBezTo>
                  <a:cubicBezTo>
                    <a:pt x="10332" y="179815"/>
                    <a:pt x="21956" y="178524"/>
                    <a:pt x="32288" y="177232"/>
                  </a:cubicBezTo>
                  <a:close/>
                  <a:moveTo>
                    <a:pt x="92075" y="167707"/>
                  </a:moveTo>
                  <a:lnTo>
                    <a:pt x="92075" y="177232"/>
                  </a:lnTo>
                  <a:lnTo>
                    <a:pt x="117475" y="202632"/>
                  </a:lnTo>
                  <a:lnTo>
                    <a:pt x="117475" y="194695"/>
                  </a:lnTo>
                  <a:close/>
                  <a:moveTo>
                    <a:pt x="109538" y="161357"/>
                  </a:moveTo>
                  <a:lnTo>
                    <a:pt x="117476" y="169295"/>
                  </a:lnTo>
                  <a:lnTo>
                    <a:pt x="117476" y="161357"/>
                  </a:lnTo>
                  <a:close/>
                  <a:moveTo>
                    <a:pt x="92075" y="161357"/>
                  </a:moveTo>
                  <a:lnTo>
                    <a:pt x="117475" y="186757"/>
                  </a:lnTo>
                  <a:lnTo>
                    <a:pt x="117475" y="177232"/>
                  </a:lnTo>
                  <a:lnTo>
                    <a:pt x="100012" y="161357"/>
                  </a:lnTo>
                  <a:close/>
                  <a:moveTo>
                    <a:pt x="86111" y="150245"/>
                  </a:moveTo>
                  <a:lnTo>
                    <a:pt x="123439" y="150245"/>
                  </a:lnTo>
                  <a:cubicBezTo>
                    <a:pt x="126013" y="150245"/>
                    <a:pt x="128588" y="152813"/>
                    <a:pt x="128588" y="155381"/>
                  </a:cubicBezTo>
                  <a:cubicBezTo>
                    <a:pt x="128588" y="155381"/>
                    <a:pt x="128588" y="155381"/>
                    <a:pt x="128588" y="232422"/>
                  </a:cubicBezTo>
                  <a:cubicBezTo>
                    <a:pt x="128588" y="236274"/>
                    <a:pt x="126013" y="237558"/>
                    <a:pt x="123439" y="237558"/>
                  </a:cubicBezTo>
                  <a:cubicBezTo>
                    <a:pt x="123439" y="237558"/>
                    <a:pt x="123439" y="237558"/>
                    <a:pt x="86111" y="237558"/>
                  </a:cubicBezTo>
                  <a:cubicBezTo>
                    <a:pt x="83537" y="237558"/>
                    <a:pt x="80963" y="236274"/>
                    <a:pt x="80963" y="232422"/>
                  </a:cubicBezTo>
                  <a:cubicBezTo>
                    <a:pt x="80963" y="232422"/>
                    <a:pt x="80963" y="232422"/>
                    <a:pt x="80963" y="155381"/>
                  </a:cubicBezTo>
                  <a:cubicBezTo>
                    <a:pt x="80963" y="152813"/>
                    <a:pt x="83537" y="150245"/>
                    <a:pt x="86111" y="150245"/>
                  </a:cubicBezTo>
                  <a:close/>
                  <a:moveTo>
                    <a:pt x="327661" y="137545"/>
                  </a:moveTo>
                  <a:cubicBezTo>
                    <a:pt x="344488" y="247125"/>
                    <a:pt x="259056" y="327055"/>
                    <a:pt x="178802" y="329633"/>
                  </a:cubicBezTo>
                  <a:cubicBezTo>
                    <a:pt x="177508" y="319320"/>
                    <a:pt x="177508" y="309006"/>
                    <a:pt x="176213" y="297404"/>
                  </a:cubicBezTo>
                  <a:cubicBezTo>
                    <a:pt x="213752" y="293536"/>
                    <a:pt x="246112" y="276777"/>
                    <a:pt x="269412" y="247125"/>
                  </a:cubicBezTo>
                  <a:cubicBezTo>
                    <a:pt x="292711" y="216185"/>
                    <a:pt x="300478" y="181377"/>
                    <a:pt x="295300" y="143991"/>
                  </a:cubicBezTo>
                  <a:cubicBezTo>
                    <a:pt x="305656" y="141413"/>
                    <a:pt x="316011" y="140123"/>
                    <a:pt x="327661" y="137545"/>
                  </a:cubicBezTo>
                  <a:close/>
                  <a:moveTo>
                    <a:pt x="211138" y="132782"/>
                  </a:moveTo>
                  <a:lnTo>
                    <a:pt x="211138" y="228032"/>
                  </a:lnTo>
                  <a:lnTo>
                    <a:pt x="236538" y="228032"/>
                  </a:lnTo>
                  <a:lnTo>
                    <a:pt x="236538" y="132782"/>
                  </a:lnTo>
                  <a:close/>
                  <a:moveTo>
                    <a:pt x="203587" y="121670"/>
                  </a:moveTo>
                  <a:lnTo>
                    <a:pt x="240915" y="121670"/>
                  </a:lnTo>
                  <a:cubicBezTo>
                    <a:pt x="243489" y="121670"/>
                    <a:pt x="246063" y="124245"/>
                    <a:pt x="246063" y="126821"/>
                  </a:cubicBezTo>
                  <a:cubicBezTo>
                    <a:pt x="246063" y="126821"/>
                    <a:pt x="246063" y="126821"/>
                    <a:pt x="246063" y="232407"/>
                  </a:cubicBezTo>
                  <a:cubicBezTo>
                    <a:pt x="246063" y="236270"/>
                    <a:pt x="243489" y="237558"/>
                    <a:pt x="240915" y="237558"/>
                  </a:cubicBezTo>
                  <a:cubicBezTo>
                    <a:pt x="240915" y="237558"/>
                    <a:pt x="240915" y="237558"/>
                    <a:pt x="203587" y="237558"/>
                  </a:cubicBezTo>
                  <a:cubicBezTo>
                    <a:pt x="201013" y="237558"/>
                    <a:pt x="198438" y="236270"/>
                    <a:pt x="198438" y="232407"/>
                  </a:cubicBezTo>
                  <a:cubicBezTo>
                    <a:pt x="198438" y="232407"/>
                    <a:pt x="198438" y="232407"/>
                    <a:pt x="198438" y="126821"/>
                  </a:cubicBezTo>
                  <a:cubicBezTo>
                    <a:pt x="198438" y="124245"/>
                    <a:pt x="201013" y="121670"/>
                    <a:pt x="203587" y="121670"/>
                  </a:cubicBezTo>
                  <a:close/>
                  <a:moveTo>
                    <a:pt x="146403" y="78807"/>
                  </a:moveTo>
                  <a:lnTo>
                    <a:pt x="182211" y="78807"/>
                  </a:lnTo>
                  <a:cubicBezTo>
                    <a:pt x="186047" y="78807"/>
                    <a:pt x="187326" y="80098"/>
                    <a:pt x="187326" y="83970"/>
                  </a:cubicBezTo>
                  <a:cubicBezTo>
                    <a:pt x="187326" y="83970"/>
                    <a:pt x="187326" y="83970"/>
                    <a:pt x="187326" y="232394"/>
                  </a:cubicBezTo>
                  <a:cubicBezTo>
                    <a:pt x="187326" y="236266"/>
                    <a:pt x="186047" y="237557"/>
                    <a:pt x="182211" y="237557"/>
                  </a:cubicBezTo>
                  <a:cubicBezTo>
                    <a:pt x="182211" y="237557"/>
                    <a:pt x="182211" y="237557"/>
                    <a:pt x="146403" y="237557"/>
                  </a:cubicBezTo>
                  <a:cubicBezTo>
                    <a:pt x="142567" y="237557"/>
                    <a:pt x="141288" y="236266"/>
                    <a:pt x="141288" y="232394"/>
                  </a:cubicBezTo>
                  <a:cubicBezTo>
                    <a:pt x="141288" y="232394"/>
                    <a:pt x="141288" y="232394"/>
                    <a:pt x="141288" y="83970"/>
                  </a:cubicBezTo>
                  <a:cubicBezTo>
                    <a:pt x="141288" y="80098"/>
                    <a:pt x="142567" y="78807"/>
                    <a:pt x="146403" y="78807"/>
                  </a:cubicBezTo>
                  <a:close/>
                  <a:moveTo>
                    <a:pt x="257930" y="31182"/>
                  </a:moveTo>
                  <a:cubicBezTo>
                    <a:pt x="286558" y="51796"/>
                    <a:pt x="306076" y="77565"/>
                    <a:pt x="319088" y="109775"/>
                  </a:cubicBezTo>
                  <a:cubicBezTo>
                    <a:pt x="308678" y="113640"/>
                    <a:pt x="298269" y="117505"/>
                    <a:pt x="287859" y="120082"/>
                  </a:cubicBezTo>
                  <a:cubicBezTo>
                    <a:pt x="282654" y="107198"/>
                    <a:pt x="276148" y="95602"/>
                    <a:pt x="268340" y="85295"/>
                  </a:cubicBezTo>
                  <a:cubicBezTo>
                    <a:pt x="259232" y="74988"/>
                    <a:pt x="250123" y="65969"/>
                    <a:pt x="239713" y="58238"/>
                  </a:cubicBezTo>
                  <a:cubicBezTo>
                    <a:pt x="244918" y="49220"/>
                    <a:pt x="251424" y="40201"/>
                    <a:pt x="257930" y="31182"/>
                  </a:cubicBezTo>
                  <a:close/>
                  <a:moveTo>
                    <a:pt x="155199" y="194"/>
                  </a:moveTo>
                  <a:cubicBezTo>
                    <a:pt x="180825" y="-1099"/>
                    <a:pt x="206933" y="4073"/>
                    <a:pt x="233363" y="15064"/>
                  </a:cubicBezTo>
                  <a:cubicBezTo>
                    <a:pt x="228206" y="25408"/>
                    <a:pt x="224338" y="35753"/>
                    <a:pt x="219181" y="46097"/>
                  </a:cubicBezTo>
                  <a:cubicBezTo>
                    <a:pt x="130219" y="6012"/>
                    <a:pt x="37389" y="69372"/>
                    <a:pt x="32232" y="153420"/>
                  </a:cubicBezTo>
                  <a:cubicBezTo>
                    <a:pt x="21918" y="153420"/>
                    <a:pt x="10314" y="152127"/>
                    <a:pt x="0" y="150834"/>
                  </a:cubicBezTo>
                  <a:cubicBezTo>
                    <a:pt x="6446" y="95233"/>
                    <a:pt x="32232" y="52562"/>
                    <a:pt x="79936" y="24115"/>
                  </a:cubicBezTo>
                  <a:cubicBezTo>
                    <a:pt x="104433" y="9245"/>
                    <a:pt x="129574" y="1487"/>
                    <a:pt x="155199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 bwMode="auto">
            <a:xfrm>
              <a:off x="4338876" y="3758024"/>
              <a:ext cx="400587" cy="400382"/>
            </a:xfrm>
            <a:custGeom>
              <a:avLst/>
              <a:gdLst>
                <a:gd name="connsiteX0" fmla="*/ 92075 w 329801"/>
                <a:gd name="connsiteY0" fmla="*/ 220095 h 329633"/>
                <a:gd name="connsiteX1" fmla="*/ 92075 w 329801"/>
                <a:gd name="connsiteY1" fmla="*/ 228033 h 329633"/>
                <a:gd name="connsiteX2" fmla="*/ 100013 w 329801"/>
                <a:gd name="connsiteY2" fmla="*/ 228033 h 329633"/>
                <a:gd name="connsiteX3" fmla="*/ 92075 w 329801"/>
                <a:gd name="connsiteY3" fmla="*/ 202632 h 329633"/>
                <a:gd name="connsiteX4" fmla="*/ 92075 w 329801"/>
                <a:gd name="connsiteY4" fmla="*/ 210570 h 329633"/>
                <a:gd name="connsiteX5" fmla="*/ 107950 w 329801"/>
                <a:gd name="connsiteY5" fmla="*/ 228032 h 329633"/>
                <a:gd name="connsiteX6" fmla="*/ 117475 w 329801"/>
                <a:gd name="connsiteY6" fmla="*/ 228032 h 329633"/>
                <a:gd name="connsiteX7" fmla="*/ 92075 w 329801"/>
                <a:gd name="connsiteY7" fmla="*/ 185170 h 329633"/>
                <a:gd name="connsiteX8" fmla="*/ 92075 w 329801"/>
                <a:gd name="connsiteY8" fmla="*/ 194695 h 329633"/>
                <a:gd name="connsiteX9" fmla="*/ 117475 w 329801"/>
                <a:gd name="connsiteY9" fmla="*/ 220095 h 329633"/>
                <a:gd name="connsiteX10" fmla="*/ 117475 w 329801"/>
                <a:gd name="connsiteY10" fmla="*/ 210570 h 329633"/>
                <a:gd name="connsiteX11" fmla="*/ 32288 w 329801"/>
                <a:gd name="connsiteY11" fmla="*/ 177232 h 329633"/>
                <a:gd name="connsiteX12" fmla="*/ 152400 w 329801"/>
                <a:gd name="connsiteY12" fmla="*/ 298635 h 329633"/>
                <a:gd name="connsiteX13" fmla="*/ 149817 w 329801"/>
                <a:gd name="connsiteY13" fmla="*/ 329632 h 329633"/>
                <a:gd name="connsiteX14" fmla="*/ 0 w 329801"/>
                <a:gd name="connsiteY14" fmla="*/ 179815 h 329633"/>
                <a:gd name="connsiteX15" fmla="*/ 32288 w 329801"/>
                <a:gd name="connsiteY15" fmla="*/ 177232 h 329633"/>
                <a:gd name="connsiteX16" fmla="*/ 92075 w 329801"/>
                <a:gd name="connsiteY16" fmla="*/ 167707 h 329633"/>
                <a:gd name="connsiteX17" fmla="*/ 92075 w 329801"/>
                <a:gd name="connsiteY17" fmla="*/ 177232 h 329633"/>
                <a:gd name="connsiteX18" fmla="*/ 117475 w 329801"/>
                <a:gd name="connsiteY18" fmla="*/ 202632 h 329633"/>
                <a:gd name="connsiteX19" fmla="*/ 117475 w 329801"/>
                <a:gd name="connsiteY19" fmla="*/ 194695 h 329633"/>
                <a:gd name="connsiteX20" fmla="*/ 109538 w 329801"/>
                <a:gd name="connsiteY20" fmla="*/ 161357 h 329633"/>
                <a:gd name="connsiteX21" fmla="*/ 117476 w 329801"/>
                <a:gd name="connsiteY21" fmla="*/ 169295 h 329633"/>
                <a:gd name="connsiteX22" fmla="*/ 117476 w 329801"/>
                <a:gd name="connsiteY22" fmla="*/ 161357 h 329633"/>
                <a:gd name="connsiteX23" fmla="*/ 92075 w 329801"/>
                <a:gd name="connsiteY23" fmla="*/ 161357 h 329633"/>
                <a:gd name="connsiteX24" fmla="*/ 117475 w 329801"/>
                <a:gd name="connsiteY24" fmla="*/ 186757 h 329633"/>
                <a:gd name="connsiteX25" fmla="*/ 117475 w 329801"/>
                <a:gd name="connsiteY25" fmla="*/ 177232 h 329633"/>
                <a:gd name="connsiteX26" fmla="*/ 100012 w 329801"/>
                <a:gd name="connsiteY26" fmla="*/ 161357 h 329633"/>
                <a:gd name="connsiteX27" fmla="*/ 86111 w 329801"/>
                <a:gd name="connsiteY27" fmla="*/ 150245 h 329633"/>
                <a:gd name="connsiteX28" fmla="*/ 123439 w 329801"/>
                <a:gd name="connsiteY28" fmla="*/ 150245 h 329633"/>
                <a:gd name="connsiteX29" fmla="*/ 128588 w 329801"/>
                <a:gd name="connsiteY29" fmla="*/ 155381 h 329633"/>
                <a:gd name="connsiteX30" fmla="*/ 128588 w 329801"/>
                <a:gd name="connsiteY30" fmla="*/ 232422 h 329633"/>
                <a:gd name="connsiteX31" fmla="*/ 123439 w 329801"/>
                <a:gd name="connsiteY31" fmla="*/ 237558 h 329633"/>
                <a:gd name="connsiteX32" fmla="*/ 86111 w 329801"/>
                <a:gd name="connsiteY32" fmla="*/ 237558 h 329633"/>
                <a:gd name="connsiteX33" fmla="*/ 80963 w 329801"/>
                <a:gd name="connsiteY33" fmla="*/ 232422 h 329633"/>
                <a:gd name="connsiteX34" fmla="*/ 80963 w 329801"/>
                <a:gd name="connsiteY34" fmla="*/ 155381 h 329633"/>
                <a:gd name="connsiteX35" fmla="*/ 86111 w 329801"/>
                <a:gd name="connsiteY35" fmla="*/ 150245 h 329633"/>
                <a:gd name="connsiteX36" fmla="*/ 327661 w 329801"/>
                <a:gd name="connsiteY36" fmla="*/ 137545 h 329633"/>
                <a:gd name="connsiteX37" fmla="*/ 178802 w 329801"/>
                <a:gd name="connsiteY37" fmla="*/ 329633 h 329633"/>
                <a:gd name="connsiteX38" fmla="*/ 176213 w 329801"/>
                <a:gd name="connsiteY38" fmla="*/ 297404 h 329633"/>
                <a:gd name="connsiteX39" fmla="*/ 269412 w 329801"/>
                <a:gd name="connsiteY39" fmla="*/ 247125 h 329633"/>
                <a:gd name="connsiteX40" fmla="*/ 295300 w 329801"/>
                <a:gd name="connsiteY40" fmla="*/ 143991 h 329633"/>
                <a:gd name="connsiteX41" fmla="*/ 327661 w 329801"/>
                <a:gd name="connsiteY41" fmla="*/ 137545 h 329633"/>
                <a:gd name="connsiteX42" fmla="*/ 211138 w 329801"/>
                <a:gd name="connsiteY42" fmla="*/ 132782 h 329633"/>
                <a:gd name="connsiteX43" fmla="*/ 211138 w 329801"/>
                <a:gd name="connsiteY43" fmla="*/ 228032 h 329633"/>
                <a:gd name="connsiteX44" fmla="*/ 236538 w 329801"/>
                <a:gd name="connsiteY44" fmla="*/ 228032 h 329633"/>
                <a:gd name="connsiteX45" fmla="*/ 236538 w 329801"/>
                <a:gd name="connsiteY45" fmla="*/ 132782 h 329633"/>
                <a:gd name="connsiteX46" fmla="*/ 203587 w 329801"/>
                <a:gd name="connsiteY46" fmla="*/ 121670 h 329633"/>
                <a:gd name="connsiteX47" fmla="*/ 240915 w 329801"/>
                <a:gd name="connsiteY47" fmla="*/ 121670 h 329633"/>
                <a:gd name="connsiteX48" fmla="*/ 246063 w 329801"/>
                <a:gd name="connsiteY48" fmla="*/ 126821 h 329633"/>
                <a:gd name="connsiteX49" fmla="*/ 246063 w 329801"/>
                <a:gd name="connsiteY49" fmla="*/ 232407 h 329633"/>
                <a:gd name="connsiteX50" fmla="*/ 240915 w 329801"/>
                <a:gd name="connsiteY50" fmla="*/ 237558 h 329633"/>
                <a:gd name="connsiteX51" fmla="*/ 203587 w 329801"/>
                <a:gd name="connsiteY51" fmla="*/ 237558 h 329633"/>
                <a:gd name="connsiteX52" fmla="*/ 198438 w 329801"/>
                <a:gd name="connsiteY52" fmla="*/ 232407 h 329633"/>
                <a:gd name="connsiteX53" fmla="*/ 198438 w 329801"/>
                <a:gd name="connsiteY53" fmla="*/ 126821 h 329633"/>
                <a:gd name="connsiteX54" fmla="*/ 203587 w 329801"/>
                <a:gd name="connsiteY54" fmla="*/ 121670 h 329633"/>
                <a:gd name="connsiteX55" fmla="*/ 146403 w 329801"/>
                <a:gd name="connsiteY55" fmla="*/ 78807 h 329633"/>
                <a:gd name="connsiteX56" fmla="*/ 182211 w 329801"/>
                <a:gd name="connsiteY56" fmla="*/ 78807 h 329633"/>
                <a:gd name="connsiteX57" fmla="*/ 187326 w 329801"/>
                <a:gd name="connsiteY57" fmla="*/ 83970 h 329633"/>
                <a:gd name="connsiteX58" fmla="*/ 187326 w 329801"/>
                <a:gd name="connsiteY58" fmla="*/ 232394 h 329633"/>
                <a:gd name="connsiteX59" fmla="*/ 182211 w 329801"/>
                <a:gd name="connsiteY59" fmla="*/ 237557 h 329633"/>
                <a:gd name="connsiteX60" fmla="*/ 146403 w 329801"/>
                <a:gd name="connsiteY60" fmla="*/ 237557 h 329633"/>
                <a:gd name="connsiteX61" fmla="*/ 141288 w 329801"/>
                <a:gd name="connsiteY61" fmla="*/ 232394 h 329633"/>
                <a:gd name="connsiteX62" fmla="*/ 141288 w 329801"/>
                <a:gd name="connsiteY62" fmla="*/ 83970 h 329633"/>
                <a:gd name="connsiteX63" fmla="*/ 146403 w 329801"/>
                <a:gd name="connsiteY63" fmla="*/ 78807 h 329633"/>
                <a:gd name="connsiteX64" fmla="*/ 257930 w 329801"/>
                <a:gd name="connsiteY64" fmla="*/ 31182 h 329633"/>
                <a:gd name="connsiteX65" fmla="*/ 319088 w 329801"/>
                <a:gd name="connsiteY65" fmla="*/ 109775 h 329633"/>
                <a:gd name="connsiteX66" fmla="*/ 287859 w 329801"/>
                <a:gd name="connsiteY66" fmla="*/ 120082 h 329633"/>
                <a:gd name="connsiteX67" fmla="*/ 268340 w 329801"/>
                <a:gd name="connsiteY67" fmla="*/ 85295 h 329633"/>
                <a:gd name="connsiteX68" fmla="*/ 239713 w 329801"/>
                <a:gd name="connsiteY68" fmla="*/ 58238 h 329633"/>
                <a:gd name="connsiteX69" fmla="*/ 257930 w 329801"/>
                <a:gd name="connsiteY69" fmla="*/ 31182 h 329633"/>
                <a:gd name="connsiteX70" fmla="*/ 155199 w 329801"/>
                <a:gd name="connsiteY70" fmla="*/ 194 h 329633"/>
                <a:gd name="connsiteX71" fmla="*/ 233363 w 329801"/>
                <a:gd name="connsiteY71" fmla="*/ 15064 h 329633"/>
                <a:gd name="connsiteX72" fmla="*/ 219181 w 329801"/>
                <a:gd name="connsiteY72" fmla="*/ 46097 h 329633"/>
                <a:gd name="connsiteX73" fmla="*/ 32232 w 329801"/>
                <a:gd name="connsiteY73" fmla="*/ 153420 h 329633"/>
                <a:gd name="connsiteX74" fmla="*/ 0 w 329801"/>
                <a:gd name="connsiteY74" fmla="*/ 150834 h 329633"/>
                <a:gd name="connsiteX75" fmla="*/ 79936 w 329801"/>
                <a:gd name="connsiteY75" fmla="*/ 24115 h 329633"/>
                <a:gd name="connsiteX76" fmla="*/ 155199 w 329801"/>
                <a:gd name="connsiteY76" fmla="*/ 194 h 32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29801" h="329633">
                  <a:moveTo>
                    <a:pt x="92075" y="220095"/>
                  </a:moveTo>
                  <a:lnTo>
                    <a:pt x="92075" y="228033"/>
                  </a:lnTo>
                  <a:lnTo>
                    <a:pt x="100013" y="228033"/>
                  </a:lnTo>
                  <a:close/>
                  <a:moveTo>
                    <a:pt x="92075" y="202632"/>
                  </a:moveTo>
                  <a:lnTo>
                    <a:pt x="92075" y="210570"/>
                  </a:lnTo>
                  <a:lnTo>
                    <a:pt x="107950" y="228032"/>
                  </a:lnTo>
                  <a:lnTo>
                    <a:pt x="117475" y="228032"/>
                  </a:lnTo>
                  <a:close/>
                  <a:moveTo>
                    <a:pt x="92075" y="185170"/>
                  </a:moveTo>
                  <a:lnTo>
                    <a:pt x="92075" y="194695"/>
                  </a:lnTo>
                  <a:lnTo>
                    <a:pt x="117475" y="220095"/>
                  </a:lnTo>
                  <a:lnTo>
                    <a:pt x="117475" y="210570"/>
                  </a:lnTo>
                  <a:close/>
                  <a:moveTo>
                    <a:pt x="32288" y="177232"/>
                  </a:moveTo>
                  <a:cubicBezTo>
                    <a:pt x="43912" y="246974"/>
                    <a:pt x="83949" y="287012"/>
                    <a:pt x="152400" y="298635"/>
                  </a:cubicBezTo>
                  <a:cubicBezTo>
                    <a:pt x="151108" y="308968"/>
                    <a:pt x="151108" y="319300"/>
                    <a:pt x="149817" y="329632"/>
                  </a:cubicBezTo>
                  <a:cubicBezTo>
                    <a:pt x="61993" y="323174"/>
                    <a:pt x="2583" y="246974"/>
                    <a:pt x="0" y="179815"/>
                  </a:cubicBezTo>
                  <a:cubicBezTo>
                    <a:pt x="10332" y="179815"/>
                    <a:pt x="21956" y="178524"/>
                    <a:pt x="32288" y="177232"/>
                  </a:cubicBezTo>
                  <a:close/>
                  <a:moveTo>
                    <a:pt x="92075" y="167707"/>
                  </a:moveTo>
                  <a:lnTo>
                    <a:pt x="92075" y="177232"/>
                  </a:lnTo>
                  <a:lnTo>
                    <a:pt x="117475" y="202632"/>
                  </a:lnTo>
                  <a:lnTo>
                    <a:pt x="117475" y="194695"/>
                  </a:lnTo>
                  <a:close/>
                  <a:moveTo>
                    <a:pt x="109538" y="161357"/>
                  </a:moveTo>
                  <a:lnTo>
                    <a:pt x="117476" y="169295"/>
                  </a:lnTo>
                  <a:lnTo>
                    <a:pt x="117476" y="161357"/>
                  </a:lnTo>
                  <a:close/>
                  <a:moveTo>
                    <a:pt x="92075" y="161357"/>
                  </a:moveTo>
                  <a:lnTo>
                    <a:pt x="117475" y="186757"/>
                  </a:lnTo>
                  <a:lnTo>
                    <a:pt x="117475" y="177232"/>
                  </a:lnTo>
                  <a:lnTo>
                    <a:pt x="100012" y="161357"/>
                  </a:lnTo>
                  <a:close/>
                  <a:moveTo>
                    <a:pt x="86111" y="150245"/>
                  </a:moveTo>
                  <a:lnTo>
                    <a:pt x="123439" y="150245"/>
                  </a:lnTo>
                  <a:cubicBezTo>
                    <a:pt x="126013" y="150245"/>
                    <a:pt x="128588" y="152813"/>
                    <a:pt x="128588" y="155381"/>
                  </a:cubicBezTo>
                  <a:cubicBezTo>
                    <a:pt x="128588" y="155381"/>
                    <a:pt x="128588" y="155381"/>
                    <a:pt x="128588" y="232422"/>
                  </a:cubicBezTo>
                  <a:cubicBezTo>
                    <a:pt x="128588" y="236274"/>
                    <a:pt x="126013" y="237558"/>
                    <a:pt x="123439" y="237558"/>
                  </a:cubicBezTo>
                  <a:cubicBezTo>
                    <a:pt x="123439" y="237558"/>
                    <a:pt x="123439" y="237558"/>
                    <a:pt x="86111" y="237558"/>
                  </a:cubicBezTo>
                  <a:cubicBezTo>
                    <a:pt x="83537" y="237558"/>
                    <a:pt x="80963" y="236274"/>
                    <a:pt x="80963" y="232422"/>
                  </a:cubicBezTo>
                  <a:cubicBezTo>
                    <a:pt x="80963" y="232422"/>
                    <a:pt x="80963" y="232422"/>
                    <a:pt x="80963" y="155381"/>
                  </a:cubicBezTo>
                  <a:cubicBezTo>
                    <a:pt x="80963" y="152813"/>
                    <a:pt x="83537" y="150245"/>
                    <a:pt x="86111" y="150245"/>
                  </a:cubicBezTo>
                  <a:close/>
                  <a:moveTo>
                    <a:pt x="327661" y="137545"/>
                  </a:moveTo>
                  <a:cubicBezTo>
                    <a:pt x="344488" y="247125"/>
                    <a:pt x="259056" y="327055"/>
                    <a:pt x="178802" y="329633"/>
                  </a:cubicBezTo>
                  <a:cubicBezTo>
                    <a:pt x="177508" y="319320"/>
                    <a:pt x="177508" y="309006"/>
                    <a:pt x="176213" y="297404"/>
                  </a:cubicBezTo>
                  <a:cubicBezTo>
                    <a:pt x="213752" y="293536"/>
                    <a:pt x="246112" y="276777"/>
                    <a:pt x="269412" y="247125"/>
                  </a:cubicBezTo>
                  <a:cubicBezTo>
                    <a:pt x="292711" y="216185"/>
                    <a:pt x="300478" y="181377"/>
                    <a:pt x="295300" y="143991"/>
                  </a:cubicBezTo>
                  <a:cubicBezTo>
                    <a:pt x="305656" y="141413"/>
                    <a:pt x="316011" y="140123"/>
                    <a:pt x="327661" y="137545"/>
                  </a:cubicBezTo>
                  <a:close/>
                  <a:moveTo>
                    <a:pt x="211138" y="132782"/>
                  </a:moveTo>
                  <a:lnTo>
                    <a:pt x="211138" y="228032"/>
                  </a:lnTo>
                  <a:lnTo>
                    <a:pt x="236538" y="228032"/>
                  </a:lnTo>
                  <a:lnTo>
                    <a:pt x="236538" y="132782"/>
                  </a:lnTo>
                  <a:close/>
                  <a:moveTo>
                    <a:pt x="203587" y="121670"/>
                  </a:moveTo>
                  <a:lnTo>
                    <a:pt x="240915" y="121670"/>
                  </a:lnTo>
                  <a:cubicBezTo>
                    <a:pt x="243489" y="121670"/>
                    <a:pt x="246063" y="124245"/>
                    <a:pt x="246063" y="126821"/>
                  </a:cubicBezTo>
                  <a:cubicBezTo>
                    <a:pt x="246063" y="126821"/>
                    <a:pt x="246063" y="126821"/>
                    <a:pt x="246063" y="232407"/>
                  </a:cubicBezTo>
                  <a:cubicBezTo>
                    <a:pt x="246063" y="236270"/>
                    <a:pt x="243489" y="237558"/>
                    <a:pt x="240915" y="237558"/>
                  </a:cubicBezTo>
                  <a:cubicBezTo>
                    <a:pt x="240915" y="237558"/>
                    <a:pt x="240915" y="237558"/>
                    <a:pt x="203587" y="237558"/>
                  </a:cubicBezTo>
                  <a:cubicBezTo>
                    <a:pt x="201013" y="237558"/>
                    <a:pt x="198438" y="236270"/>
                    <a:pt x="198438" y="232407"/>
                  </a:cubicBezTo>
                  <a:cubicBezTo>
                    <a:pt x="198438" y="232407"/>
                    <a:pt x="198438" y="232407"/>
                    <a:pt x="198438" y="126821"/>
                  </a:cubicBezTo>
                  <a:cubicBezTo>
                    <a:pt x="198438" y="124245"/>
                    <a:pt x="201013" y="121670"/>
                    <a:pt x="203587" y="121670"/>
                  </a:cubicBezTo>
                  <a:close/>
                  <a:moveTo>
                    <a:pt x="146403" y="78807"/>
                  </a:moveTo>
                  <a:lnTo>
                    <a:pt x="182211" y="78807"/>
                  </a:lnTo>
                  <a:cubicBezTo>
                    <a:pt x="186047" y="78807"/>
                    <a:pt x="187326" y="80098"/>
                    <a:pt x="187326" y="83970"/>
                  </a:cubicBezTo>
                  <a:cubicBezTo>
                    <a:pt x="187326" y="83970"/>
                    <a:pt x="187326" y="83970"/>
                    <a:pt x="187326" y="232394"/>
                  </a:cubicBezTo>
                  <a:cubicBezTo>
                    <a:pt x="187326" y="236266"/>
                    <a:pt x="186047" y="237557"/>
                    <a:pt x="182211" y="237557"/>
                  </a:cubicBezTo>
                  <a:cubicBezTo>
                    <a:pt x="182211" y="237557"/>
                    <a:pt x="182211" y="237557"/>
                    <a:pt x="146403" y="237557"/>
                  </a:cubicBezTo>
                  <a:cubicBezTo>
                    <a:pt x="142567" y="237557"/>
                    <a:pt x="141288" y="236266"/>
                    <a:pt x="141288" y="232394"/>
                  </a:cubicBezTo>
                  <a:cubicBezTo>
                    <a:pt x="141288" y="232394"/>
                    <a:pt x="141288" y="232394"/>
                    <a:pt x="141288" y="83970"/>
                  </a:cubicBezTo>
                  <a:cubicBezTo>
                    <a:pt x="141288" y="80098"/>
                    <a:pt x="142567" y="78807"/>
                    <a:pt x="146403" y="78807"/>
                  </a:cubicBezTo>
                  <a:close/>
                  <a:moveTo>
                    <a:pt x="257930" y="31182"/>
                  </a:moveTo>
                  <a:cubicBezTo>
                    <a:pt x="286558" y="51796"/>
                    <a:pt x="306076" y="77565"/>
                    <a:pt x="319088" y="109775"/>
                  </a:cubicBezTo>
                  <a:cubicBezTo>
                    <a:pt x="308678" y="113640"/>
                    <a:pt x="298269" y="117505"/>
                    <a:pt x="287859" y="120082"/>
                  </a:cubicBezTo>
                  <a:cubicBezTo>
                    <a:pt x="282654" y="107198"/>
                    <a:pt x="276148" y="95602"/>
                    <a:pt x="268340" y="85295"/>
                  </a:cubicBezTo>
                  <a:cubicBezTo>
                    <a:pt x="259232" y="74988"/>
                    <a:pt x="250123" y="65969"/>
                    <a:pt x="239713" y="58238"/>
                  </a:cubicBezTo>
                  <a:cubicBezTo>
                    <a:pt x="244918" y="49220"/>
                    <a:pt x="251424" y="40201"/>
                    <a:pt x="257930" y="31182"/>
                  </a:cubicBezTo>
                  <a:close/>
                  <a:moveTo>
                    <a:pt x="155199" y="194"/>
                  </a:moveTo>
                  <a:cubicBezTo>
                    <a:pt x="180825" y="-1099"/>
                    <a:pt x="206933" y="4073"/>
                    <a:pt x="233363" y="15064"/>
                  </a:cubicBezTo>
                  <a:cubicBezTo>
                    <a:pt x="228206" y="25408"/>
                    <a:pt x="224338" y="35753"/>
                    <a:pt x="219181" y="46097"/>
                  </a:cubicBezTo>
                  <a:cubicBezTo>
                    <a:pt x="130219" y="6012"/>
                    <a:pt x="37389" y="69372"/>
                    <a:pt x="32232" y="153420"/>
                  </a:cubicBezTo>
                  <a:cubicBezTo>
                    <a:pt x="21918" y="153420"/>
                    <a:pt x="10314" y="152127"/>
                    <a:pt x="0" y="150834"/>
                  </a:cubicBezTo>
                  <a:cubicBezTo>
                    <a:pt x="6446" y="95233"/>
                    <a:pt x="32232" y="52562"/>
                    <a:pt x="79936" y="24115"/>
                  </a:cubicBezTo>
                  <a:cubicBezTo>
                    <a:pt x="104433" y="9245"/>
                    <a:pt x="129574" y="1487"/>
                    <a:pt x="155199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drape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0" y="35752"/>
            <a:ext cx="12192000" cy="6857999"/>
          </a:xfrm>
          <a:prstGeom prst="rect">
            <a:avLst/>
          </a:prstGeom>
          <a:solidFill>
            <a:srgbClr val="0B161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38200" y="2226537"/>
            <a:ext cx="9918586" cy="4095614"/>
            <a:chOff x="687962" y="1222835"/>
            <a:chExt cx="7853480" cy="3242884"/>
          </a:xfrm>
        </p:grpSpPr>
        <p:grpSp>
          <p:nvGrpSpPr>
            <p:cNvPr id="6" name="组合 5"/>
            <p:cNvGrpSpPr/>
            <p:nvPr/>
          </p:nvGrpSpPr>
          <p:grpSpPr>
            <a:xfrm>
              <a:off x="687962" y="1222835"/>
              <a:ext cx="5604816" cy="1608951"/>
              <a:chOff x="687962" y="1222835"/>
              <a:chExt cx="5604816" cy="1608951"/>
            </a:xfrm>
          </p:grpSpPr>
          <p:cxnSp>
            <p:nvCxnSpPr>
              <p:cNvPr id="7" name="Straight Connector 1"/>
              <p:cNvCxnSpPr/>
              <p:nvPr/>
            </p:nvCxnSpPr>
            <p:spPr>
              <a:xfrm>
                <a:off x="903693" y="1996606"/>
                <a:ext cx="913760" cy="0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2"/>
              <p:cNvSpPr txBox="1"/>
              <p:nvPr/>
            </p:nvSpPr>
            <p:spPr>
              <a:xfrm>
                <a:off x="1002781" y="1263473"/>
                <a:ext cx="715580" cy="692498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s-MX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es-MX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" name="Straight Connector 3"/>
              <p:cNvCxnSpPr/>
              <p:nvPr/>
            </p:nvCxnSpPr>
            <p:spPr>
              <a:xfrm>
                <a:off x="903693" y="1222835"/>
                <a:ext cx="913760" cy="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"/>
              <p:cNvCxnSpPr/>
              <p:nvPr/>
            </p:nvCxnSpPr>
            <p:spPr>
              <a:xfrm>
                <a:off x="2257662" y="1996606"/>
                <a:ext cx="913760" cy="0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5"/>
              <p:cNvSpPr txBox="1"/>
              <p:nvPr/>
            </p:nvSpPr>
            <p:spPr>
              <a:xfrm>
                <a:off x="2356750" y="1263473"/>
                <a:ext cx="715580" cy="692498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s-MX" sz="3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es-MX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" name="Straight Connector 6"/>
              <p:cNvCxnSpPr/>
              <p:nvPr/>
            </p:nvCxnSpPr>
            <p:spPr>
              <a:xfrm>
                <a:off x="2255484" y="1222835"/>
                <a:ext cx="913760" cy="0"/>
              </a:xfrm>
              <a:prstGeom prst="line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7"/>
              <p:cNvCxnSpPr/>
              <p:nvPr/>
            </p:nvCxnSpPr>
            <p:spPr>
              <a:xfrm>
                <a:off x="3640486" y="1996606"/>
                <a:ext cx="913760" cy="0"/>
              </a:xfrm>
              <a:prstGeom prst="line">
                <a:avLst/>
              </a:prstGeom>
              <a:ln w="508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8"/>
              <p:cNvSpPr txBox="1"/>
              <p:nvPr/>
            </p:nvSpPr>
            <p:spPr>
              <a:xfrm>
                <a:off x="3746887" y="1263473"/>
                <a:ext cx="715580" cy="692498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s-MX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es-MX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Straight Connector 9"/>
              <p:cNvCxnSpPr/>
              <p:nvPr/>
            </p:nvCxnSpPr>
            <p:spPr>
              <a:xfrm>
                <a:off x="3652736" y="1222835"/>
                <a:ext cx="913760" cy="0"/>
              </a:xfrm>
              <a:prstGeom prst="line">
                <a:avLst/>
              </a:prstGeom>
              <a:ln w="508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0"/>
              <p:cNvCxnSpPr/>
              <p:nvPr/>
            </p:nvCxnSpPr>
            <p:spPr>
              <a:xfrm>
                <a:off x="5117387" y="1996606"/>
                <a:ext cx="913760" cy="0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1"/>
              <p:cNvSpPr txBox="1"/>
              <p:nvPr/>
            </p:nvSpPr>
            <p:spPr>
              <a:xfrm>
                <a:off x="5216474" y="1263473"/>
                <a:ext cx="715580" cy="692498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s-MX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s-MX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Straight Connector 12"/>
              <p:cNvCxnSpPr/>
              <p:nvPr/>
            </p:nvCxnSpPr>
            <p:spPr>
              <a:xfrm>
                <a:off x="5129637" y="1222835"/>
                <a:ext cx="913760" cy="0"/>
              </a:xfrm>
              <a:prstGeom prst="line">
                <a:avLst/>
              </a:prstGeom>
              <a:ln w="508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25"/>
              <p:cNvGrpSpPr/>
              <p:nvPr/>
            </p:nvGrpSpPr>
            <p:grpSpPr>
              <a:xfrm>
                <a:off x="687962" y="2104249"/>
                <a:ext cx="1360643" cy="566823"/>
                <a:chOff x="543219" y="2716323"/>
                <a:chExt cx="1956034" cy="755764"/>
              </a:xfrm>
            </p:grpSpPr>
            <p:sp>
              <p:nvSpPr>
                <p:cNvPr id="29" name="TextBox 26"/>
                <p:cNvSpPr txBox="1"/>
                <p:nvPr/>
              </p:nvSpPr>
              <p:spPr>
                <a:xfrm>
                  <a:off x="1131327" y="2716323"/>
                  <a:ext cx="779824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000" b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私钥</a:t>
                  </a:r>
                  <a:endParaRPr lang="zh-CN" altLang="en-US" sz="10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TextBox 27"/>
                <p:cNvSpPr txBox="1"/>
                <p:nvPr/>
              </p:nvSpPr>
              <p:spPr>
                <a:xfrm>
                  <a:off x="543219" y="2964256"/>
                  <a:ext cx="1956034" cy="507831"/>
                </a:xfrm>
                <a:prstGeom prst="rect">
                  <a:avLst/>
                </a:prstGeom>
                <a:noFill/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6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此随机生成一个合法的私钥</a:t>
                  </a:r>
                  <a:br>
                    <a:rPr lang="zh-CN" altLang="en-US" sz="6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:r>
                    <a:rPr lang="zh-CN" altLang="en-US" sz="6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8F72F6B29E6E225A36B68DFE333C7CE5E55D83249D3D2CD6332671FA445C4DD3</a:t>
                  </a:r>
                  <a:endParaRPr lang="zh-CN" altLang="en-US" sz="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" name="Group 28"/>
              <p:cNvGrpSpPr/>
              <p:nvPr/>
            </p:nvGrpSpPr>
            <p:grpSpPr>
              <a:xfrm>
                <a:off x="2041906" y="2104249"/>
                <a:ext cx="1345465" cy="727537"/>
                <a:chOff x="2428642" y="2805660"/>
                <a:chExt cx="1934214" cy="970049"/>
              </a:xfrm>
            </p:grpSpPr>
            <p:sp>
              <p:nvSpPr>
                <p:cNvPr id="27" name="TextBox 29"/>
                <p:cNvSpPr txBox="1"/>
                <p:nvPr/>
              </p:nvSpPr>
              <p:spPr>
                <a:xfrm>
                  <a:off x="3005696" y="2805660"/>
                  <a:ext cx="779824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000" b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公钥</a:t>
                  </a:r>
                  <a:endParaRPr lang="zh-CN" altLang="en-US" sz="10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TextBox 30"/>
                <p:cNvSpPr txBox="1"/>
                <p:nvPr/>
              </p:nvSpPr>
              <p:spPr>
                <a:xfrm>
                  <a:off x="2428642" y="3053703"/>
                  <a:ext cx="1934214" cy="722006"/>
                </a:xfrm>
                <a:prstGeom prst="rect">
                  <a:avLst/>
                </a:prstGeom>
                <a:noFill/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6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使用椭圆曲线加密算法（ECDSA-secp256k1）计算私钥所对应的非压缩公钥</a:t>
                  </a:r>
                  <a:br>
                    <a:rPr lang="zh-CN" altLang="en-US" sz="6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:endParaRPr lang="zh-CN" altLang="en-US" sz="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" name="Group 31"/>
              <p:cNvGrpSpPr/>
              <p:nvPr/>
            </p:nvGrpSpPr>
            <p:grpSpPr>
              <a:xfrm>
                <a:off x="3428099" y="2104249"/>
                <a:ext cx="1347385" cy="566823"/>
                <a:chOff x="4421407" y="2805660"/>
                <a:chExt cx="1936974" cy="755764"/>
              </a:xfrm>
            </p:grpSpPr>
            <p:sp>
              <p:nvSpPr>
                <p:cNvPr id="25" name="TextBox 32"/>
                <p:cNvSpPr txBox="1"/>
                <p:nvPr/>
              </p:nvSpPr>
              <p:spPr>
                <a:xfrm>
                  <a:off x="4999984" y="2805660"/>
                  <a:ext cx="779824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000" b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公钥哈希技术</a:t>
                  </a:r>
                  <a:endParaRPr lang="zh-CN" altLang="en-US" sz="10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TextBox 33"/>
                <p:cNvSpPr txBox="1"/>
                <p:nvPr/>
              </p:nvSpPr>
              <p:spPr>
                <a:xfrm>
                  <a:off x="4421407" y="3053593"/>
                  <a:ext cx="1936974" cy="507831"/>
                </a:xfrm>
                <a:prstGeom prst="rect">
                  <a:avLst/>
                </a:prstGeom>
                <a:noFill/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6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此部分内容作为文字排版占位显示（建议使用主题字体）</a:t>
                  </a:r>
                  <a:endParaRPr lang="zh-CN" altLang="en-US" sz="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" name="Group 34"/>
              <p:cNvGrpSpPr/>
              <p:nvPr/>
            </p:nvGrpSpPr>
            <p:grpSpPr>
              <a:xfrm>
                <a:off x="4871500" y="2104249"/>
                <a:ext cx="1421278" cy="566823"/>
                <a:chOff x="6496409" y="2805660"/>
                <a:chExt cx="2043202" cy="755764"/>
              </a:xfrm>
            </p:grpSpPr>
            <p:sp>
              <p:nvSpPr>
                <p:cNvPr id="23" name="TextBox 35"/>
                <p:cNvSpPr txBox="1"/>
                <p:nvPr/>
              </p:nvSpPr>
              <p:spPr>
                <a:xfrm>
                  <a:off x="7128097" y="2805660"/>
                  <a:ext cx="779825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000" b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加入地址版本号</a:t>
                  </a:r>
                  <a:endParaRPr lang="zh-CN" altLang="en-US" sz="10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TextBox 36"/>
                <p:cNvSpPr txBox="1"/>
                <p:nvPr/>
              </p:nvSpPr>
              <p:spPr>
                <a:xfrm>
                  <a:off x="6496409" y="3053593"/>
                  <a:ext cx="2043202" cy="507831"/>
                </a:xfrm>
                <a:prstGeom prst="rect">
                  <a:avLst/>
                </a:prstGeom>
                <a:noFill/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7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比特币主网版本号“0x00”</a:t>
                  </a:r>
                  <a:endParaRPr lang="zh-CN" altLang="en-US" sz="7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3145651" y="2997380"/>
              <a:ext cx="5395791" cy="1468339"/>
              <a:chOff x="3145651" y="2997380"/>
              <a:chExt cx="5395791" cy="1468339"/>
            </a:xfrm>
          </p:grpSpPr>
          <p:cxnSp>
            <p:nvCxnSpPr>
              <p:cNvPr id="32" name="Straight Connector 13"/>
              <p:cNvCxnSpPr/>
              <p:nvPr/>
            </p:nvCxnSpPr>
            <p:spPr>
              <a:xfrm>
                <a:off x="3369096" y="3771150"/>
                <a:ext cx="913760" cy="0"/>
              </a:xfrm>
              <a:prstGeom prst="line">
                <a:avLst/>
              </a:prstGeom>
              <a:ln w="50800">
                <a:solidFill>
                  <a:schemeClr val="accent2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14"/>
              <p:cNvSpPr txBox="1"/>
              <p:nvPr/>
            </p:nvSpPr>
            <p:spPr>
              <a:xfrm>
                <a:off x="3468184" y="3038018"/>
                <a:ext cx="715580" cy="692498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s-MX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lang="es-MX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4" name="Straight Connector 15"/>
              <p:cNvCxnSpPr/>
              <p:nvPr/>
            </p:nvCxnSpPr>
            <p:spPr>
              <a:xfrm>
                <a:off x="3369096" y="2997380"/>
                <a:ext cx="913760" cy="0"/>
              </a:xfrm>
              <a:prstGeom prst="line">
                <a:avLst/>
              </a:prstGeom>
              <a:ln w="50800">
                <a:solidFill>
                  <a:schemeClr val="accent2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6"/>
              <p:cNvCxnSpPr/>
              <p:nvPr/>
            </p:nvCxnSpPr>
            <p:spPr>
              <a:xfrm>
                <a:off x="4712841" y="3771150"/>
                <a:ext cx="913760" cy="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17"/>
              <p:cNvSpPr txBox="1"/>
              <p:nvPr/>
            </p:nvSpPr>
            <p:spPr>
              <a:xfrm>
                <a:off x="4811929" y="3038018"/>
                <a:ext cx="715580" cy="692498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s-MX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lang="es-MX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7" name="Straight Connector 18"/>
              <p:cNvCxnSpPr/>
              <p:nvPr/>
            </p:nvCxnSpPr>
            <p:spPr>
              <a:xfrm>
                <a:off x="4712841" y="2997380"/>
                <a:ext cx="913760" cy="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9"/>
              <p:cNvCxnSpPr/>
              <p:nvPr/>
            </p:nvCxnSpPr>
            <p:spPr>
              <a:xfrm>
                <a:off x="6010315" y="3771150"/>
                <a:ext cx="913760" cy="0"/>
              </a:xfrm>
              <a:prstGeom prst="line">
                <a:avLst/>
              </a:prstGeom>
              <a:ln w="50800">
                <a:solidFill>
                  <a:schemeClr val="accent6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20"/>
              <p:cNvSpPr txBox="1"/>
              <p:nvPr/>
            </p:nvSpPr>
            <p:spPr>
              <a:xfrm>
                <a:off x="6116718" y="3038018"/>
                <a:ext cx="715580" cy="692498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s-MX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es-MX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Straight Connector 21"/>
              <p:cNvCxnSpPr/>
              <p:nvPr/>
            </p:nvCxnSpPr>
            <p:spPr>
              <a:xfrm>
                <a:off x="6024742" y="2997380"/>
                <a:ext cx="913760" cy="0"/>
              </a:xfrm>
              <a:prstGeom prst="line">
                <a:avLst/>
              </a:prstGeom>
              <a:ln w="50800">
                <a:solidFill>
                  <a:schemeClr val="accent6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22"/>
              <p:cNvCxnSpPr/>
              <p:nvPr/>
            </p:nvCxnSpPr>
            <p:spPr>
              <a:xfrm>
                <a:off x="7361373" y="3771150"/>
                <a:ext cx="913760" cy="0"/>
              </a:xfrm>
              <a:prstGeom prst="line">
                <a:avLst/>
              </a:prstGeom>
              <a:ln w="50800">
                <a:solidFill>
                  <a:schemeClr val="accent5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23"/>
              <p:cNvSpPr txBox="1"/>
              <p:nvPr/>
            </p:nvSpPr>
            <p:spPr>
              <a:xfrm>
                <a:off x="7460462" y="3038018"/>
                <a:ext cx="715580" cy="692498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s-MX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es-MX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3" name="Straight Connector 24"/>
              <p:cNvCxnSpPr/>
              <p:nvPr/>
            </p:nvCxnSpPr>
            <p:spPr>
              <a:xfrm>
                <a:off x="7375800" y="2997380"/>
                <a:ext cx="913760" cy="0"/>
              </a:xfrm>
              <a:prstGeom prst="line">
                <a:avLst/>
              </a:prstGeom>
              <a:ln w="50800">
                <a:solidFill>
                  <a:schemeClr val="accent5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37"/>
              <p:cNvGrpSpPr/>
              <p:nvPr/>
            </p:nvGrpSpPr>
            <p:grpSpPr>
              <a:xfrm>
                <a:off x="3145651" y="3898896"/>
                <a:ext cx="1360643" cy="566823"/>
                <a:chOff x="3694496" y="5198522"/>
                <a:chExt cx="1956034" cy="755764"/>
              </a:xfrm>
            </p:grpSpPr>
            <p:sp>
              <p:nvSpPr>
                <p:cNvPr id="54" name="TextBox 38"/>
                <p:cNvSpPr txBox="1"/>
                <p:nvPr/>
              </p:nvSpPr>
              <p:spPr>
                <a:xfrm>
                  <a:off x="4282603" y="5198522"/>
                  <a:ext cx="779824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000" b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用Base58编码变换地址</a:t>
                  </a:r>
                  <a:endParaRPr lang="zh-CN" altLang="en-US" sz="10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TextBox 39"/>
                <p:cNvSpPr txBox="1"/>
                <p:nvPr/>
              </p:nvSpPr>
              <p:spPr>
                <a:xfrm>
                  <a:off x="3694496" y="5446455"/>
                  <a:ext cx="1956034" cy="507831"/>
                </a:xfrm>
                <a:prstGeom prst="rect">
                  <a:avLst/>
                </a:prstGeom>
                <a:noFill/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6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此部分内容作为文字排版占位显示（建议使用主题字体）</a:t>
                  </a:r>
                  <a:endParaRPr lang="zh-CN" altLang="en-US" sz="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5" name="Group 40"/>
              <p:cNvGrpSpPr/>
              <p:nvPr/>
            </p:nvGrpSpPr>
            <p:grpSpPr>
              <a:xfrm>
                <a:off x="4497084" y="3898896"/>
                <a:ext cx="1345267" cy="566823"/>
                <a:chOff x="5579919" y="5198522"/>
                <a:chExt cx="1933930" cy="755764"/>
              </a:xfrm>
            </p:grpSpPr>
            <p:sp>
              <p:nvSpPr>
                <p:cNvPr id="52" name="TextBox 41"/>
                <p:cNvSpPr txBox="1"/>
                <p:nvPr/>
              </p:nvSpPr>
              <p:spPr>
                <a:xfrm>
                  <a:off x="6156974" y="5198522"/>
                  <a:ext cx="779824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000" b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加校验位</a:t>
                  </a:r>
                  <a:endParaRPr lang="zh-CN" altLang="en-US" sz="10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TextBox 42"/>
                <p:cNvSpPr txBox="1"/>
                <p:nvPr/>
              </p:nvSpPr>
              <p:spPr>
                <a:xfrm>
                  <a:off x="5579919" y="5446455"/>
                  <a:ext cx="1933930" cy="507831"/>
                </a:xfrm>
                <a:prstGeom prst="rect">
                  <a:avLst/>
                </a:prstGeom>
                <a:noFill/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6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此部分内容作为文字排版占位显示（建议使用主题字体）</a:t>
                  </a:r>
                  <a:endParaRPr lang="zh-CN" altLang="en-US" sz="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6" name="Group 43"/>
              <p:cNvGrpSpPr/>
              <p:nvPr/>
            </p:nvGrpSpPr>
            <p:grpSpPr>
              <a:xfrm>
                <a:off x="5798869" y="3898896"/>
                <a:ext cx="1347385" cy="566823"/>
                <a:chOff x="7572684" y="5198522"/>
                <a:chExt cx="1936974" cy="755764"/>
              </a:xfrm>
            </p:grpSpPr>
            <p:sp>
              <p:nvSpPr>
                <p:cNvPr id="50" name="TextBox 44"/>
                <p:cNvSpPr txBox="1"/>
                <p:nvPr/>
              </p:nvSpPr>
              <p:spPr>
                <a:xfrm>
                  <a:off x="8151261" y="5198522"/>
                  <a:ext cx="779824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000" b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取上一步结果的前4个字节</a:t>
                  </a:r>
                  <a:endParaRPr lang="zh-CN" altLang="en-US" sz="10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TextBox 45"/>
                <p:cNvSpPr txBox="1"/>
                <p:nvPr/>
              </p:nvSpPr>
              <p:spPr>
                <a:xfrm>
                  <a:off x="7572684" y="5446455"/>
                  <a:ext cx="1936974" cy="507831"/>
                </a:xfrm>
                <a:prstGeom prst="rect">
                  <a:avLst/>
                </a:prstGeom>
                <a:noFill/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6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</a:t>
                  </a:r>
                  <a:r>
                    <a:rPr lang="zh-CN" altLang="en-US" sz="6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位</a:t>
                  </a:r>
                  <a:r>
                    <a:rPr lang="en-US" altLang="zh-CN" sz="6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16</a:t>
                  </a:r>
                  <a:r>
                    <a:rPr lang="zh-CN" altLang="en-US" sz="6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进制</a:t>
                  </a:r>
                  <a:endParaRPr lang="zh-CN" altLang="en-US" sz="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120164" y="3898896"/>
                <a:ext cx="1421278" cy="566823"/>
                <a:chOff x="9776670" y="5198522"/>
                <a:chExt cx="2043202" cy="755764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10408361" y="5198522"/>
                  <a:ext cx="779825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000" b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计算 SHA-256 哈希值</a:t>
                  </a:r>
                  <a:endParaRPr lang="zh-CN" altLang="en-US" sz="10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776670" y="5446455"/>
                  <a:ext cx="2043202" cy="507831"/>
                </a:xfrm>
                <a:prstGeom prst="rect">
                  <a:avLst/>
                </a:prstGeom>
                <a:noFill/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70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取上一步结果，进行SHA-256计算</a:t>
                  </a:r>
                  <a:endParaRPr lang="zh-CN" altLang="en-US" sz="7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drape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0" y="35752"/>
            <a:ext cx="12192000" cy="6857999"/>
          </a:xfrm>
          <a:prstGeom prst="rect">
            <a:avLst/>
          </a:prstGeom>
          <a:solidFill>
            <a:srgbClr val="0B161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62884" y="2403941"/>
            <a:ext cx="9205332" cy="2746899"/>
            <a:chOff x="2109505" y="2588499"/>
            <a:chExt cx="7800668" cy="2327743"/>
          </a:xfrm>
        </p:grpSpPr>
        <p:grpSp>
          <p:nvGrpSpPr>
            <p:cNvPr id="32" name="组合 31"/>
            <p:cNvGrpSpPr/>
            <p:nvPr/>
          </p:nvGrpSpPr>
          <p:grpSpPr>
            <a:xfrm>
              <a:off x="2109505" y="2588499"/>
              <a:ext cx="7800668" cy="1664114"/>
              <a:chOff x="2657103" y="1006811"/>
              <a:chExt cx="10400891" cy="2218820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69300" y="1006811"/>
                <a:ext cx="1537077" cy="375740"/>
              </a:xfrm>
              <a:prstGeom prst="rect">
                <a:avLst/>
              </a:prstGeom>
            </p:spPr>
            <p:txBody>
              <a:bodyPr vert="horz" lIns="91440" tIns="45720" rIns="91440" bIns="45720" anchor="ctr">
                <a:noAutofit/>
              </a:bodyPr>
              <a:lstStyle/>
              <a:p>
                <a:pPr algn="l"/>
                <a:r>
                  <a:rPr lang="en-US" altLang="zh-CN" sz="105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keystore</a:t>
                </a:r>
                <a:endParaRPr lang="en-US" altLang="zh-CN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57103" y="1305743"/>
                <a:ext cx="2784648" cy="248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buClr>
                    <a:srgbClr val="E24848"/>
                  </a:buClr>
                  <a:defRPr/>
                </a:pPr>
                <a:r>
                  <a:rPr lang="zh-CN" altLang="en-US" sz="700" noProof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使用交易密码加密后的私有。有版本号的差异</a:t>
                </a:r>
                <a:endParaRPr lang="zh-CN" altLang="en-US" sz="70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657103" y="1839174"/>
                <a:ext cx="1537077" cy="375740"/>
              </a:xfrm>
              <a:prstGeom prst="rect">
                <a:avLst/>
              </a:prstGeom>
            </p:spPr>
            <p:txBody>
              <a:bodyPr vert="horz" lIns="91440" tIns="45720" rIns="91440" bIns="45720" anchor="ctr">
                <a:noAutofit/>
              </a:bodyPr>
              <a:lstStyle/>
              <a:p>
                <a:pPr algn="l"/>
                <a:r>
                  <a:rPr lang="zh-CN" altLang="en-US" sz="1050" b="1" dirty="0">
                    <a:solidFill>
                      <a:schemeClr val="bg1"/>
                    </a:solidFill>
                  </a:rPr>
                  <a:t>明文私钥</a:t>
                </a:r>
                <a:endParaRPr lang="zh-CN" altLang="en-US" sz="105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657103" y="2138106"/>
                <a:ext cx="2784648" cy="248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buClr>
                    <a:srgbClr val="E24848"/>
                  </a:buClr>
                  <a:defRPr/>
                </a:pPr>
                <a:r>
                  <a:rPr lang="zh-CN" altLang="en-US" sz="700" noProof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交易签名使私钥。从私钥可以推导出公钥、地址</a:t>
                </a:r>
                <a:endParaRPr lang="zh-CN" altLang="en-US" sz="70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669300" y="2671537"/>
                <a:ext cx="1537077" cy="375740"/>
              </a:xfrm>
              <a:prstGeom prst="rect">
                <a:avLst/>
              </a:prstGeom>
            </p:spPr>
            <p:txBody>
              <a:bodyPr vert="horz" lIns="91440" tIns="45720" rIns="91440" bIns="45720" anchor="ctr">
                <a:noAutofit/>
              </a:bodyPr>
              <a:lstStyle/>
              <a:p>
                <a:pPr algn="l"/>
                <a:r>
                  <a:rPr lang="en-US" altLang="zh-CN" sz="105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BIP39</a:t>
                </a:r>
                <a:r>
                  <a:rPr lang="zh-CN" altLang="en-US" sz="105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规范</a:t>
                </a:r>
                <a:endPara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57103" y="2970469"/>
                <a:ext cx="2784648" cy="248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buClr>
                    <a:srgbClr val="E24848"/>
                  </a:buClr>
                  <a:defRPr/>
                </a:pPr>
                <a:r>
                  <a:rPr lang="zh-CN" altLang="en-US" sz="700" noProof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助记词</a:t>
                </a:r>
                <a:r>
                  <a:rPr lang="en-US" altLang="zh-CN" sz="700" noProof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700" noProof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鹿就生成唯一的地址</a:t>
                </a:r>
                <a:endParaRPr lang="zh-CN" altLang="en-US" sz="70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69"/>
              <p:cNvSpPr txBox="1"/>
              <p:nvPr/>
            </p:nvSpPr>
            <p:spPr>
              <a:xfrm>
                <a:off x="10218006" y="1185165"/>
                <a:ext cx="1537077" cy="375740"/>
              </a:xfrm>
              <a:prstGeom prst="rect">
                <a:avLst/>
              </a:prstGeom>
            </p:spPr>
            <p:txBody>
              <a:bodyPr vert="horz" lIns="91440" tIns="45720" rIns="91440" bIns="45720" anchor="ctr">
                <a:noAutofit/>
              </a:bodyPr>
              <a:lstStyle/>
              <a:p>
                <a:pPr algn="l"/>
                <a:r>
                  <a:rPr lang="en-US" altLang="zh-CN" sz="105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keystore</a:t>
                </a:r>
                <a:endParaRPr lang="en-US" altLang="zh-CN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文本框 70"/>
              <p:cNvSpPr txBox="1"/>
              <p:nvPr/>
            </p:nvSpPr>
            <p:spPr>
              <a:xfrm>
                <a:off x="10877425" y="2017528"/>
                <a:ext cx="1537077" cy="375740"/>
              </a:xfrm>
              <a:prstGeom prst="rect">
                <a:avLst/>
              </a:prstGeom>
            </p:spPr>
            <p:txBody>
              <a:bodyPr vert="horz" lIns="91440" tIns="45720" rIns="91440" bIns="45720" anchor="ctr">
                <a:noAutofit/>
              </a:bodyPr>
              <a:lstStyle/>
              <a:p>
                <a:pPr algn="l"/>
                <a:r>
                  <a:rPr lang="zh-CN" altLang="en-US" sz="105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私钥</a:t>
                </a:r>
                <a:endPara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文本框 71"/>
              <p:cNvSpPr txBox="1"/>
              <p:nvPr/>
            </p:nvSpPr>
            <p:spPr>
              <a:xfrm>
                <a:off x="11520917" y="2849891"/>
                <a:ext cx="1537077" cy="375740"/>
              </a:xfrm>
              <a:prstGeom prst="rect">
                <a:avLst/>
              </a:prstGeom>
            </p:spPr>
            <p:txBody>
              <a:bodyPr vert="horz" lIns="91440" tIns="45720" rIns="91440" bIns="45720" anchor="ctr">
                <a:noAutofit/>
              </a:bodyPr>
              <a:lstStyle/>
              <a:p>
                <a:pPr algn="l"/>
                <a:r>
                  <a:rPr lang="zh-CN" altLang="en-US" sz="105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助记词</a:t>
                </a:r>
                <a:endPara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482995" y="2671913"/>
              <a:ext cx="4222444" cy="2244329"/>
              <a:chOff x="3165923" y="1791068"/>
              <a:chExt cx="4222444" cy="2244329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165923" y="1791068"/>
                <a:ext cx="4222444" cy="2244329"/>
                <a:chOff x="5477793" y="874712"/>
                <a:chExt cx="5629925" cy="2992439"/>
              </a:xfrm>
            </p:grpSpPr>
            <p:sp>
              <p:nvSpPr>
                <p:cNvPr id="50" name="箭头: 五边形 49"/>
                <p:cNvSpPr/>
                <p:nvPr/>
              </p:nvSpPr>
              <p:spPr>
                <a:xfrm flipH="1">
                  <a:off x="6682154" y="883920"/>
                  <a:ext cx="2670375" cy="689639"/>
                </a:xfrm>
                <a:prstGeom prst="homePlat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1" name="箭头: 五边形 50"/>
                <p:cNvSpPr/>
                <p:nvPr/>
              </p:nvSpPr>
              <p:spPr>
                <a:xfrm flipH="1">
                  <a:off x="5927851" y="1645921"/>
                  <a:ext cx="2952237" cy="729512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2" name="箭头: 五边形 51"/>
                <p:cNvSpPr/>
                <p:nvPr/>
              </p:nvSpPr>
              <p:spPr>
                <a:xfrm flipH="1">
                  <a:off x="5477793" y="2458262"/>
                  <a:ext cx="2952237" cy="649725"/>
                </a:xfrm>
                <a:prstGeom prst="homePlat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53" name="组合 52"/>
                <p:cNvGrpSpPr/>
                <p:nvPr/>
              </p:nvGrpSpPr>
              <p:grpSpPr>
                <a:xfrm>
                  <a:off x="7620369" y="2197651"/>
                  <a:ext cx="3487349" cy="1669500"/>
                  <a:chOff x="5329238" y="2793239"/>
                  <a:chExt cx="2651125" cy="1269174"/>
                </a:xfrm>
              </p:grpSpPr>
              <p:sp>
                <p:nvSpPr>
                  <p:cNvPr id="61" name="任意多边形: 形状 60"/>
                  <p:cNvSpPr/>
                  <p:nvPr/>
                </p:nvSpPr>
                <p:spPr bwMode="auto">
                  <a:xfrm>
                    <a:off x="5702845" y="2793239"/>
                    <a:ext cx="1897344" cy="471488"/>
                  </a:xfrm>
                  <a:custGeom>
                    <a:avLst/>
                    <a:gdLst/>
                    <a:ahLst/>
                    <a:cxnLst>
                      <a:cxn ang="0">
                        <a:pos x="586" y="297"/>
                      </a:cxn>
                      <a:cxn ang="0">
                        <a:pos x="0" y="126"/>
                      </a:cxn>
                      <a:cxn ang="0">
                        <a:pos x="586" y="0"/>
                      </a:cxn>
                      <a:cxn ang="0">
                        <a:pos x="1188" y="131"/>
                      </a:cxn>
                      <a:cxn ang="0">
                        <a:pos x="586" y="297"/>
                      </a:cxn>
                    </a:cxnLst>
                    <a:rect l="0" t="0" r="r" b="b"/>
                    <a:pathLst>
                      <a:path w="1188" h="297">
                        <a:moveTo>
                          <a:pt x="586" y="297"/>
                        </a:moveTo>
                        <a:lnTo>
                          <a:pt x="0" y="126"/>
                        </a:lnTo>
                        <a:lnTo>
                          <a:pt x="586" y="0"/>
                        </a:lnTo>
                        <a:lnTo>
                          <a:pt x="1188" y="131"/>
                        </a:lnTo>
                        <a:lnTo>
                          <a:pt x="586" y="29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40000"/>
                      <a:lumOff val="60000"/>
                      <a:alpha val="84000"/>
                    </a:schemeClr>
                  </a:solidFill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2" name="任意多边形: 形状 61"/>
                  <p:cNvSpPr/>
                  <p:nvPr/>
                </p:nvSpPr>
                <p:spPr bwMode="auto">
                  <a:xfrm>
                    <a:off x="6642100" y="2998788"/>
                    <a:ext cx="1338263" cy="1063625"/>
                  </a:xfrm>
                  <a:custGeom>
                    <a:avLst/>
                    <a:gdLst/>
                    <a:ahLst/>
                    <a:cxnLst>
                      <a:cxn ang="0">
                        <a:pos x="0" y="670"/>
                      </a:cxn>
                      <a:cxn ang="0">
                        <a:pos x="0" y="166"/>
                      </a:cxn>
                      <a:cxn ang="0">
                        <a:pos x="602" y="0"/>
                      </a:cxn>
                      <a:cxn ang="0">
                        <a:pos x="843" y="307"/>
                      </a:cxn>
                      <a:cxn ang="0">
                        <a:pos x="0" y="670"/>
                      </a:cxn>
                    </a:cxnLst>
                    <a:rect l="0" t="0" r="r" b="b"/>
                    <a:pathLst>
                      <a:path w="843" h="670">
                        <a:moveTo>
                          <a:pt x="0" y="670"/>
                        </a:moveTo>
                        <a:lnTo>
                          <a:pt x="0" y="166"/>
                        </a:lnTo>
                        <a:lnTo>
                          <a:pt x="602" y="0"/>
                        </a:lnTo>
                        <a:lnTo>
                          <a:pt x="843" y="307"/>
                        </a:lnTo>
                        <a:lnTo>
                          <a:pt x="0" y="67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3" name="任意多边形: 形状 62"/>
                  <p:cNvSpPr/>
                  <p:nvPr/>
                </p:nvSpPr>
                <p:spPr bwMode="auto">
                  <a:xfrm>
                    <a:off x="5329238" y="2990850"/>
                    <a:ext cx="1312863" cy="1071563"/>
                  </a:xfrm>
                  <a:custGeom>
                    <a:avLst/>
                    <a:gdLst/>
                    <a:ahLst/>
                    <a:cxnLst>
                      <a:cxn ang="0">
                        <a:pos x="827" y="675"/>
                      </a:cxn>
                      <a:cxn ang="0">
                        <a:pos x="0" y="312"/>
                      </a:cxn>
                      <a:cxn ang="0">
                        <a:pos x="241" y="0"/>
                      </a:cxn>
                      <a:cxn ang="0">
                        <a:pos x="827" y="171"/>
                      </a:cxn>
                      <a:cxn ang="0">
                        <a:pos x="827" y="675"/>
                      </a:cxn>
                    </a:cxnLst>
                    <a:rect l="0" t="0" r="r" b="b"/>
                    <a:pathLst>
                      <a:path w="827" h="675">
                        <a:moveTo>
                          <a:pt x="827" y="675"/>
                        </a:moveTo>
                        <a:lnTo>
                          <a:pt x="0" y="312"/>
                        </a:lnTo>
                        <a:lnTo>
                          <a:pt x="241" y="0"/>
                        </a:lnTo>
                        <a:lnTo>
                          <a:pt x="827" y="171"/>
                        </a:lnTo>
                        <a:lnTo>
                          <a:pt x="827" y="675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8188374" y="1547125"/>
                  <a:ext cx="2345087" cy="1158971"/>
                  <a:chOff x="5761038" y="2298700"/>
                  <a:chExt cx="1782762" cy="881063"/>
                </a:xfrm>
              </p:grpSpPr>
              <p:sp>
                <p:nvSpPr>
                  <p:cNvPr id="58" name="任意多边形: 形状 57"/>
                  <p:cNvSpPr/>
                  <p:nvPr/>
                </p:nvSpPr>
                <p:spPr bwMode="auto">
                  <a:xfrm>
                    <a:off x="6184900" y="2298700"/>
                    <a:ext cx="919163" cy="161925"/>
                  </a:xfrm>
                  <a:custGeom>
                    <a:avLst/>
                    <a:gdLst/>
                    <a:ahLst/>
                    <a:cxnLst>
                      <a:cxn ang="0">
                        <a:pos x="579" y="47"/>
                      </a:cxn>
                      <a:cxn ang="0">
                        <a:pos x="288" y="102"/>
                      </a:cxn>
                      <a:cxn ang="0">
                        <a:pos x="0" y="51"/>
                      </a:cxn>
                      <a:cxn ang="0">
                        <a:pos x="288" y="0"/>
                      </a:cxn>
                      <a:cxn ang="0">
                        <a:pos x="579" y="47"/>
                      </a:cxn>
                    </a:cxnLst>
                    <a:rect l="0" t="0" r="r" b="b"/>
                    <a:pathLst>
                      <a:path w="579" h="102">
                        <a:moveTo>
                          <a:pt x="579" y="47"/>
                        </a:moveTo>
                        <a:lnTo>
                          <a:pt x="288" y="102"/>
                        </a:lnTo>
                        <a:lnTo>
                          <a:pt x="0" y="51"/>
                        </a:lnTo>
                        <a:lnTo>
                          <a:pt x="288" y="0"/>
                        </a:lnTo>
                        <a:lnTo>
                          <a:pt x="579" y="4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40000"/>
                      <a:lumOff val="60000"/>
                      <a:alpha val="84000"/>
                    </a:schemeClr>
                  </a:solidFill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9" name="任意多边形: 形状 58"/>
                  <p:cNvSpPr/>
                  <p:nvPr/>
                </p:nvSpPr>
                <p:spPr bwMode="auto">
                  <a:xfrm>
                    <a:off x="5761038" y="2379663"/>
                    <a:ext cx="881063" cy="800100"/>
                  </a:xfrm>
                  <a:custGeom>
                    <a:avLst/>
                    <a:gdLst/>
                    <a:ahLst/>
                    <a:cxnLst>
                      <a:cxn ang="0">
                        <a:pos x="555" y="51"/>
                      </a:cxn>
                      <a:cxn ang="0">
                        <a:pos x="555" y="504"/>
                      </a:cxn>
                      <a:cxn ang="0">
                        <a:pos x="0" y="345"/>
                      </a:cxn>
                      <a:cxn ang="0">
                        <a:pos x="267" y="0"/>
                      </a:cxn>
                      <a:cxn ang="0">
                        <a:pos x="267" y="0"/>
                      </a:cxn>
                      <a:cxn ang="0">
                        <a:pos x="555" y="51"/>
                      </a:cxn>
                    </a:cxnLst>
                    <a:rect l="0" t="0" r="r" b="b"/>
                    <a:pathLst>
                      <a:path w="555" h="504">
                        <a:moveTo>
                          <a:pt x="555" y="51"/>
                        </a:moveTo>
                        <a:lnTo>
                          <a:pt x="555" y="504"/>
                        </a:lnTo>
                        <a:lnTo>
                          <a:pt x="0" y="345"/>
                        </a:lnTo>
                        <a:lnTo>
                          <a:pt x="267" y="0"/>
                        </a:lnTo>
                        <a:lnTo>
                          <a:pt x="267" y="0"/>
                        </a:lnTo>
                        <a:lnTo>
                          <a:pt x="555" y="51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0" name="任意多边形: 形状 59"/>
                  <p:cNvSpPr/>
                  <p:nvPr/>
                </p:nvSpPr>
                <p:spPr bwMode="auto">
                  <a:xfrm>
                    <a:off x="6642100" y="2373313"/>
                    <a:ext cx="901700" cy="806450"/>
                  </a:xfrm>
                  <a:custGeom>
                    <a:avLst/>
                    <a:gdLst/>
                    <a:ahLst/>
                    <a:cxnLst>
                      <a:cxn ang="0">
                        <a:pos x="0" y="508"/>
                      </a:cxn>
                      <a:cxn ang="0">
                        <a:pos x="0" y="55"/>
                      </a:cxn>
                      <a:cxn ang="0">
                        <a:pos x="291" y="0"/>
                      </a:cxn>
                      <a:cxn ang="0">
                        <a:pos x="291" y="0"/>
                      </a:cxn>
                      <a:cxn ang="0">
                        <a:pos x="568" y="352"/>
                      </a:cxn>
                      <a:cxn ang="0">
                        <a:pos x="0" y="508"/>
                      </a:cxn>
                    </a:cxnLst>
                    <a:rect l="0" t="0" r="r" b="b"/>
                    <a:pathLst>
                      <a:path w="568" h="508">
                        <a:moveTo>
                          <a:pt x="0" y="508"/>
                        </a:moveTo>
                        <a:lnTo>
                          <a:pt x="0" y="55"/>
                        </a:lnTo>
                        <a:lnTo>
                          <a:pt x="291" y="0"/>
                        </a:lnTo>
                        <a:lnTo>
                          <a:pt x="291" y="0"/>
                        </a:lnTo>
                        <a:lnTo>
                          <a:pt x="568" y="352"/>
                        </a:lnTo>
                        <a:lnTo>
                          <a:pt x="0" y="50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5" name="组合 54"/>
                <p:cNvGrpSpPr/>
                <p:nvPr/>
              </p:nvGrpSpPr>
              <p:grpSpPr>
                <a:xfrm>
                  <a:off x="8812760" y="874712"/>
                  <a:ext cx="1071265" cy="778911"/>
                  <a:chOff x="6235700" y="1787525"/>
                  <a:chExt cx="814388" cy="592138"/>
                </a:xfrm>
              </p:grpSpPr>
              <p:sp>
                <p:nvSpPr>
                  <p:cNvPr id="56" name="任意多边形: 形状 55"/>
                  <p:cNvSpPr/>
                  <p:nvPr/>
                </p:nvSpPr>
                <p:spPr bwMode="auto">
                  <a:xfrm>
                    <a:off x="6642100" y="1787525"/>
                    <a:ext cx="407988" cy="592138"/>
                  </a:xfrm>
                  <a:custGeom>
                    <a:avLst/>
                    <a:gdLst/>
                    <a:ahLst/>
                    <a:cxnLst>
                      <a:cxn ang="0">
                        <a:pos x="0" y="373"/>
                      </a:cxn>
                      <a:cxn ang="0">
                        <a:pos x="0" y="0"/>
                      </a:cxn>
                      <a:cxn ang="0">
                        <a:pos x="257" y="325"/>
                      </a:cxn>
                      <a:cxn ang="0">
                        <a:pos x="0" y="373"/>
                      </a:cxn>
                    </a:cxnLst>
                    <a:rect l="0" t="0" r="r" b="b"/>
                    <a:pathLst>
                      <a:path w="257" h="373">
                        <a:moveTo>
                          <a:pt x="0" y="373"/>
                        </a:moveTo>
                        <a:lnTo>
                          <a:pt x="0" y="0"/>
                        </a:lnTo>
                        <a:lnTo>
                          <a:pt x="257" y="325"/>
                        </a:lnTo>
                        <a:lnTo>
                          <a:pt x="0" y="37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7" name="任意多边形: 形状 56"/>
                  <p:cNvSpPr/>
                  <p:nvPr/>
                </p:nvSpPr>
                <p:spPr bwMode="auto">
                  <a:xfrm>
                    <a:off x="6235700" y="1787525"/>
                    <a:ext cx="406400" cy="592138"/>
                  </a:xfrm>
                  <a:custGeom>
                    <a:avLst/>
                    <a:gdLst/>
                    <a:ahLst/>
                    <a:cxnLst>
                      <a:cxn ang="0">
                        <a:pos x="256" y="373"/>
                      </a:cxn>
                      <a:cxn ang="0">
                        <a:pos x="0" y="330"/>
                      </a:cxn>
                      <a:cxn ang="0">
                        <a:pos x="256" y="0"/>
                      </a:cxn>
                      <a:cxn ang="0">
                        <a:pos x="256" y="373"/>
                      </a:cxn>
                    </a:cxnLst>
                    <a:rect l="0" t="0" r="r" b="b"/>
                    <a:pathLst>
                      <a:path w="256" h="373">
                        <a:moveTo>
                          <a:pt x="256" y="373"/>
                        </a:moveTo>
                        <a:lnTo>
                          <a:pt x="0" y="330"/>
                        </a:lnTo>
                        <a:lnTo>
                          <a:pt x="256" y="0"/>
                        </a:lnTo>
                        <a:lnTo>
                          <a:pt x="256" y="373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sp>
            <p:nvSpPr>
              <p:cNvPr id="44" name="文本框 6"/>
              <p:cNvSpPr txBox="1"/>
              <p:nvPr/>
            </p:nvSpPr>
            <p:spPr>
              <a:xfrm>
                <a:off x="4283259" y="1876896"/>
                <a:ext cx="312393" cy="369332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3200" spc="-151" dirty="0">
                    <a:solidFill>
                      <a:schemeClr val="bg1"/>
                    </a:solidFill>
                  </a:rPr>
                  <a:t>01</a:t>
                </a:r>
                <a:endParaRPr lang="en-US" sz="3200" spc="-1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文本框 7"/>
              <p:cNvSpPr txBox="1"/>
              <p:nvPr/>
            </p:nvSpPr>
            <p:spPr>
              <a:xfrm>
                <a:off x="3832136" y="2439667"/>
                <a:ext cx="312393" cy="369332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3200" spc="-151" dirty="0">
                    <a:solidFill>
                      <a:schemeClr val="bg1"/>
                    </a:solidFill>
                  </a:rPr>
                  <a:t>02</a:t>
                </a:r>
                <a:endParaRPr lang="en-US" sz="3200" spc="-1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文本框 8"/>
              <p:cNvSpPr txBox="1"/>
              <p:nvPr/>
            </p:nvSpPr>
            <p:spPr>
              <a:xfrm>
                <a:off x="3381011" y="3002436"/>
                <a:ext cx="312393" cy="369332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3200" spc="-151" dirty="0">
                    <a:solidFill>
                      <a:schemeClr val="bg1"/>
                    </a:solidFill>
                  </a:rPr>
                  <a:t>03</a:t>
                </a:r>
                <a:endParaRPr lang="en-US" sz="3200" spc="-1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 bwMode="auto">
              <a:xfrm>
                <a:off x="3816881" y="3041637"/>
                <a:ext cx="342900" cy="342900"/>
              </a:xfrm>
              <a:custGeom>
                <a:avLst/>
                <a:gdLst>
                  <a:gd name="connsiteX0" fmla="*/ 157638 w 338138"/>
                  <a:gd name="connsiteY0" fmla="*/ 144463 h 338138"/>
                  <a:gd name="connsiteX1" fmla="*/ 165544 w 338138"/>
                  <a:gd name="connsiteY1" fmla="*/ 148443 h 338138"/>
                  <a:gd name="connsiteX2" fmla="*/ 249865 w 338138"/>
                  <a:gd name="connsiteY2" fmla="*/ 233341 h 338138"/>
                  <a:gd name="connsiteX3" fmla="*/ 280167 w 338138"/>
                  <a:gd name="connsiteY3" fmla="*/ 232015 h 338138"/>
                  <a:gd name="connsiteX4" fmla="*/ 286755 w 338138"/>
                  <a:gd name="connsiteY4" fmla="*/ 234668 h 338138"/>
                  <a:gd name="connsiteX5" fmla="*/ 335503 w 338138"/>
                  <a:gd name="connsiteY5" fmla="*/ 283750 h 338138"/>
                  <a:gd name="connsiteX6" fmla="*/ 338138 w 338138"/>
                  <a:gd name="connsiteY6" fmla="*/ 293036 h 338138"/>
                  <a:gd name="connsiteX7" fmla="*/ 330233 w 338138"/>
                  <a:gd name="connsiteY7" fmla="*/ 298342 h 338138"/>
                  <a:gd name="connsiteX8" fmla="*/ 311788 w 338138"/>
                  <a:gd name="connsiteY8" fmla="*/ 303648 h 338138"/>
                  <a:gd name="connsiteX9" fmla="*/ 303883 w 338138"/>
                  <a:gd name="connsiteY9" fmla="*/ 310281 h 338138"/>
                  <a:gd name="connsiteX10" fmla="*/ 299930 w 338138"/>
                  <a:gd name="connsiteY10" fmla="*/ 331505 h 338138"/>
                  <a:gd name="connsiteX11" fmla="*/ 293343 w 338138"/>
                  <a:gd name="connsiteY11" fmla="*/ 338138 h 338138"/>
                  <a:gd name="connsiteX12" fmla="*/ 290708 w 338138"/>
                  <a:gd name="connsiteY12" fmla="*/ 338138 h 338138"/>
                  <a:gd name="connsiteX13" fmla="*/ 284120 w 338138"/>
                  <a:gd name="connsiteY13" fmla="*/ 335485 h 338138"/>
                  <a:gd name="connsiteX14" fmla="*/ 235372 w 338138"/>
                  <a:gd name="connsiteY14" fmla="*/ 286403 h 338138"/>
                  <a:gd name="connsiteX15" fmla="*/ 232737 w 338138"/>
                  <a:gd name="connsiteY15" fmla="*/ 279770 h 338138"/>
                  <a:gd name="connsiteX16" fmla="*/ 234054 w 338138"/>
                  <a:gd name="connsiteY16" fmla="*/ 249260 h 338138"/>
                  <a:gd name="connsiteX17" fmla="*/ 149733 w 338138"/>
                  <a:gd name="connsiteY17" fmla="*/ 164361 h 338138"/>
                  <a:gd name="connsiteX18" fmla="*/ 149733 w 338138"/>
                  <a:gd name="connsiteY18" fmla="*/ 148443 h 338138"/>
                  <a:gd name="connsiteX19" fmla="*/ 157638 w 338138"/>
                  <a:gd name="connsiteY19" fmla="*/ 144463 h 338138"/>
                  <a:gd name="connsiteX20" fmla="*/ 145922 w 338138"/>
                  <a:gd name="connsiteY20" fmla="*/ 120650 h 338138"/>
                  <a:gd name="connsiteX21" fmla="*/ 169863 w 338138"/>
                  <a:gd name="connsiteY21" fmla="*/ 137383 h 338138"/>
                  <a:gd name="connsiteX22" fmla="*/ 157893 w 338138"/>
                  <a:gd name="connsiteY22" fmla="*/ 133522 h 338138"/>
                  <a:gd name="connsiteX23" fmla="*/ 141931 w 338138"/>
                  <a:gd name="connsiteY23" fmla="*/ 141245 h 338138"/>
                  <a:gd name="connsiteX24" fmla="*/ 137941 w 338138"/>
                  <a:gd name="connsiteY24" fmla="*/ 168275 h 338138"/>
                  <a:gd name="connsiteX25" fmla="*/ 120650 w 338138"/>
                  <a:gd name="connsiteY25" fmla="*/ 145106 h 338138"/>
                  <a:gd name="connsiteX26" fmla="*/ 145922 w 338138"/>
                  <a:gd name="connsiteY26" fmla="*/ 120650 h 338138"/>
                  <a:gd name="connsiteX27" fmla="*/ 146051 w 338138"/>
                  <a:gd name="connsiteY27" fmla="*/ 60325 h 338138"/>
                  <a:gd name="connsiteX28" fmla="*/ 230188 w 338138"/>
                  <a:gd name="connsiteY28" fmla="*/ 145257 h 338138"/>
                  <a:gd name="connsiteX29" fmla="*/ 219671 w 338138"/>
                  <a:gd name="connsiteY29" fmla="*/ 186395 h 338138"/>
                  <a:gd name="connsiteX30" fmla="*/ 193378 w 338138"/>
                  <a:gd name="connsiteY30" fmla="*/ 161181 h 338138"/>
                  <a:gd name="connsiteX31" fmla="*/ 196007 w 338138"/>
                  <a:gd name="connsiteY31" fmla="*/ 145257 h 338138"/>
                  <a:gd name="connsiteX32" fmla="*/ 146051 w 338138"/>
                  <a:gd name="connsiteY32" fmla="*/ 94828 h 338138"/>
                  <a:gd name="connsiteX33" fmla="*/ 96094 w 338138"/>
                  <a:gd name="connsiteY33" fmla="*/ 145257 h 338138"/>
                  <a:gd name="connsiteX34" fmla="*/ 146051 w 338138"/>
                  <a:gd name="connsiteY34" fmla="*/ 195685 h 338138"/>
                  <a:gd name="connsiteX35" fmla="*/ 161827 w 338138"/>
                  <a:gd name="connsiteY35" fmla="*/ 193031 h 338138"/>
                  <a:gd name="connsiteX36" fmla="*/ 188119 w 338138"/>
                  <a:gd name="connsiteY36" fmla="*/ 219572 h 338138"/>
                  <a:gd name="connsiteX37" fmla="*/ 146051 w 338138"/>
                  <a:gd name="connsiteY37" fmla="*/ 230188 h 338138"/>
                  <a:gd name="connsiteX38" fmla="*/ 61913 w 338138"/>
                  <a:gd name="connsiteY38" fmla="*/ 145257 h 338138"/>
                  <a:gd name="connsiteX39" fmla="*/ 146051 w 338138"/>
                  <a:gd name="connsiteY39" fmla="*/ 60325 h 338138"/>
                  <a:gd name="connsiteX40" fmla="*/ 145257 w 338138"/>
                  <a:gd name="connsiteY40" fmla="*/ 0 h 338138"/>
                  <a:gd name="connsiteX41" fmla="*/ 290513 w 338138"/>
                  <a:gd name="connsiteY41" fmla="*/ 145257 h 338138"/>
                  <a:gd name="connsiteX42" fmla="*/ 269385 w 338138"/>
                  <a:gd name="connsiteY42" fmla="*/ 221846 h 338138"/>
                  <a:gd name="connsiteX43" fmla="*/ 254859 w 338138"/>
                  <a:gd name="connsiteY43" fmla="*/ 221846 h 338138"/>
                  <a:gd name="connsiteX44" fmla="*/ 239013 w 338138"/>
                  <a:gd name="connsiteY44" fmla="*/ 206000 h 338138"/>
                  <a:gd name="connsiteX45" fmla="*/ 256180 w 338138"/>
                  <a:gd name="connsiteY45" fmla="*/ 145257 h 338138"/>
                  <a:gd name="connsiteX46" fmla="*/ 145257 w 338138"/>
                  <a:gd name="connsiteY46" fmla="*/ 34333 h 338138"/>
                  <a:gd name="connsiteX47" fmla="*/ 34333 w 338138"/>
                  <a:gd name="connsiteY47" fmla="*/ 145257 h 338138"/>
                  <a:gd name="connsiteX48" fmla="*/ 145257 w 338138"/>
                  <a:gd name="connsiteY48" fmla="*/ 256180 h 338138"/>
                  <a:gd name="connsiteX49" fmla="*/ 206000 w 338138"/>
                  <a:gd name="connsiteY49" fmla="*/ 239013 h 338138"/>
                  <a:gd name="connsiteX50" fmla="*/ 221847 w 338138"/>
                  <a:gd name="connsiteY50" fmla="*/ 254859 h 338138"/>
                  <a:gd name="connsiteX51" fmla="*/ 221847 w 338138"/>
                  <a:gd name="connsiteY51" fmla="*/ 269385 h 338138"/>
                  <a:gd name="connsiteX52" fmla="*/ 145257 w 338138"/>
                  <a:gd name="connsiteY52" fmla="*/ 290513 h 338138"/>
                  <a:gd name="connsiteX53" fmla="*/ 0 w 338138"/>
                  <a:gd name="connsiteY53" fmla="*/ 145257 h 338138"/>
                  <a:gd name="connsiteX54" fmla="*/ 145257 w 338138"/>
                  <a:gd name="connsiteY5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38138" h="338138">
                    <a:moveTo>
                      <a:pt x="157638" y="144463"/>
                    </a:moveTo>
                    <a:cubicBezTo>
                      <a:pt x="160273" y="144463"/>
                      <a:pt x="162908" y="145790"/>
                      <a:pt x="165544" y="148443"/>
                    </a:cubicBezTo>
                    <a:cubicBezTo>
                      <a:pt x="165544" y="148443"/>
                      <a:pt x="165544" y="148443"/>
                      <a:pt x="249865" y="233341"/>
                    </a:cubicBezTo>
                    <a:cubicBezTo>
                      <a:pt x="249865" y="233341"/>
                      <a:pt x="249865" y="233341"/>
                      <a:pt x="280167" y="232015"/>
                    </a:cubicBezTo>
                    <a:cubicBezTo>
                      <a:pt x="282803" y="232015"/>
                      <a:pt x="285438" y="233341"/>
                      <a:pt x="286755" y="234668"/>
                    </a:cubicBezTo>
                    <a:cubicBezTo>
                      <a:pt x="286755" y="234668"/>
                      <a:pt x="286755" y="234668"/>
                      <a:pt x="335503" y="283750"/>
                    </a:cubicBezTo>
                    <a:cubicBezTo>
                      <a:pt x="338138" y="286403"/>
                      <a:pt x="338138" y="289056"/>
                      <a:pt x="338138" y="293036"/>
                    </a:cubicBezTo>
                    <a:cubicBezTo>
                      <a:pt x="336821" y="295689"/>
                      <a:pt x="334186" y="298342"/>
                      <a:pt x="330233" y="298342"/>
                    </a:cubicBezTo>
                    <a:cubicBezTo>
                      <a:pt x="330233" y="298342"/>
                      <a:pt x="330233" y="298342"/>
                      <a:pt x="311788" y="303648"/>
                    </a:cubicBezTo>
                    <a:cubicBezTo>
                      <a:pt x="307835" y="303648"/>
                      <a:pt x="305200" y="306301"/>
                      <a:pt x="303883" y="310281"/>
                    </a:cubicBezTo>
                    <a:cubicBezTo>
                      <a:pt x="303883" y="310281"/>
                      <a:pt x="303883" y="310281"/>
                      <a:pt x="299930" y="331505"/>
                    </a:cubicBezTo>
                    <a:cubicBezTo>
                      <a:pt x="298613" y="334158"/>
                      <a:pt x="295978" y="336812"/>
                      <a:pt x="293343" y="338138"/>
                    </a:cubicBezTo>
                    <a:cubicBezTo>
                      <a:pt x="292025" y="338138"/>
                      <a:pt x="292025" y="338138"/>
                      <a:pt x="290708" y="338138"/>
                    </a:cubicBezTo>
                    <a:cubicBezTo>
                      <a:pt x="288073" y="338138"/>
                      <a:pt x="285438" y="336812"/>
                      <a:pt x="284120" y="335485"/>
                    </a:cubicBezTo>
                    <a:cubicBezTo>
                      <a:pt x="284120" y="335485"/>
                      <a:pt x="284120" y="335485"/>
                      <a:pt x="235372" y="286403"/>
                    </a:cubicBezTo>
                    <a:cubicBezTo>
                      <a:pt x="232737" y="283750"/>
                      <a:pt x="232737" y="281097"/>
                      <a:pt x="232737" y="279770"/>
                    </a:cubicBezTo>
                    <a:cubicBezTo>
                      <a:pt x="232737" y="279770"/>
                      <a:pt x="232737" y="279770"/>
                      <a:pt x="234054" y="249260"/>
                    </a:cubicBezTo>
                    <a:cubicBezTo>
                      <a:pt x="234054" y="249260"/>
                      <a:pt x="234054" y="249260"/>
                      <a:pt x="149733" y="164361"/>
                    </a:cubicBezTo>
                    <a:cubicBezTo>
                      <a:pt x="144463" y="159055"/>
                      <a:pt x="144463" y="152422"/>
                      <a:pt x="149733" y="148443"/>
                    </a:cubicBezTo>
                    <a:cubicBezTo>
                      <a:pt x="151051" y="145790"/>
                      <a:pt x="155003" y="144463"/>
                      <a:pt x="157638" y="144463"/>
                    </a:cubicBezTo>
                    <a:close/>
                    <a:moveTo>
                      <a:pt x="145922" y="120650"/>
                    </a:moveTo>
                    <a:cubicBezTo>
                      <a:pt x="157893" y="120650"/>
                      <a:pt x="167203" y="128373"/>
                      <a:pt x="169863" y="137383"/>
                    </a:cubicBezTo>
                    <a:cubicBezTo>
                      <a:pt x="167203" y="134809"/>
                      <a:pt x="161883" y="133522"/>
                      <a:pt x="157893" y="133522"/>
                    </a:cubicBezTo>
                    <a:cubicBezTo>
                      <a:pt x="151242" y="133522"/>
                      <a:pt x="145922" y="136096"/>
                      <a:pt x="141931" y="141245"/>
                    </a:cubicBezTo>
                    <a:cubicBezTo>
                      <a:pt x="133951" y="147680"/>
                      <a:pt x="132620" y="160552"/>
                      <a:pt x="137941" y="168275"/>
                    </a:cubicBezTo>
                    <a:cubicBezTo>
                      <a:pt x="128630" y="165701"/>
                      <a:pt x="120650" y="156691"/>
                      <a:pt x="120650" y="145106"/>
                    </a:cubicBezTo>
                    <a:cubicBezTo>
                      <a:pt x="120650" y="132234"/>
                      <a:pt x="132620" y="120650"/>
                      <a:pt x="145922" y="120650"/>
                    </a:cubicBezTo>
                    <a:close/>
                    <a:moveTo>
                      <a:pt x="146051" y="60325"/>
                    </a:moveTo>
                    <a:cubicBezTo>
                      <a:pt x="192063" y="60325"/>
                      <a:pt x="230188" y="98810"/>
                      <a:pt x="230188" y="145257"/>
                    </a:cubicBezTo>
                    <a:cubicBezTo>
                      <a:pt x="230188" y="159854"/>
                      <a:pt x="226244" y="174452"/>
                      <a:pt x="219671" y="186395"/>
                    </a:cubicBezTo>
                    <a:lnTo>
                      <a:pt x="193378" y="161181"/>
                    </a:lnTo>
                    <a:cubicBezTo>
                      <a:pt x="196007" y="155873"/>
                      <a:pt x="196007" y="150565"/>
                      <a:pt x="196007" y="145257"/>
                    </a:cubicBezTo>
                    <a:cubicBezTo>
                      <a:pt x="196007" y="117388"/>
                      <a:pt x="173658" y="94828"/>
                      <a:pt x="146051" y="94828"/>
                    </a:cubicBezTo>
                    <a:cubicBezTo>
                      <a:pt x="118443" y="94828"/>
                      <a:pt x="96094" y="117388"/>
                      <a:pt x="96094" y="145257"/>
                    </a:cubicBezTo>
                    <a:cubicBezTo>
                      <a:pt x="96094" y="173125"/>
                      <a:pt x="118443" y="195685"/>
                      <a:pt x="146051" y="195685"/>
                    </a:cubicBezTo>
                    <a:cubicBezTo>
                      <a:pt x="151309" y="195685"/>
                      <a:pt x="156568" y="194358"/>
                      <a:pt x="161827" y="193031"/>
                    </a:cubicBezTo>
                    <a:cubicBezTo>
                      <a:pt x="161827" y="193031"/>
                      <a:pt x="161827" y="193031"/>
                      <a:pt x="188119" y="219572"/>
                    </a:cubicBezTo>
                    <a:cubicBezTo>
                      <a:pt x="174973" y="226207"/>
                      <a:pt x="161827" y="230188"/>
                      <a:pt x="146051" y="230188"/>
                    </a:cubicBezTo>
                    <a:cubicBezTo>
                      <a:pt x="100038" y="230188"/>
                      <a:pt x="61913" y="191703"/>
                      <a:pt x="61913" y="145257"/>
                    </a:cubicBezTo>
                    <a:cubicBezTo>
                      <a:pt x="61913" y="98810"/>
                      <a:pt x="100038" y="60325"/>
                      <a:pt x="146051" y="60325"/>
                    </a:cubicBezTo>
                    <a:close/>
                    <a:moveTo>
                      <a:pt x="145257" y="0"/>
                    </a:moveTo>
                    <a:cubicBezTo>
                      <a:pt x="225808" y="0"/>
                      <a:pt x="290513" y="64705"/>
                      <a:pt x="290513" y="145257"/>
                    </a:cubicBezTo>
                    <a:cubicBezTo>
                      <a:pt x="290513" y="172987"/>
                      <a:pt x="282590" y="199398"/>
                      <a:pt x="269385" y="221846"/>
                    </a:cubicBezTo>
                    <a:cubicBezTo>
                      <a:pt x="269385" y="221846"/>
                      <a:pt x="269385" y="221846"/>
                      <a:pt x="254859" y="221846"/>
                    </a:cubicBezTo>
                    <a:cubicBezTo>
                      <a:pt x="254859" y="221846"/>
                      <a:pt x="254859" y="221846"/>
                      <a:pt x="239013" y="206000"/>
                    </a:cubicBezTo>
                    <a:cubicBezTo>
                      <a:pt x="249577" y="188833"/>
                      <a:pt x="256180" y="167705"/>
                      <a:pt x="256180" y="145257"/>
                    </a:cubicBezTo>
                    <a:cubicBezTo>
                      <a:pt x="256180" y="84513"/>
                      <a:pt x="207321" y="34333"/>
                      <a:pt x="145257" y="34333"/>
                    </a:cubicBezTo>
                    <a:cubicBezTo>
                      <a:pt x="84513" y="34333"/>
                      <a:pt x="34333" y="84513"/>
                      <a:pt x="34333" y="145257"/>
                    </a:cubicBezTo>
                    <a:cubicBezTo>
                      <a:pt x="34333" y="207321"/>
                      <a:pt x="84513" y="256180"/>
                      <a:pt x="145257" y="256180"/>
                    </a:cubicBezTo>
                    <a:cubicBezTo>
                      <a:pt x="167705" y="256180"/>
                      <a:pt x="188834" y="249577"/>
                      <a:pt x="206000" y="239013"/>
                    </a:cubicBezTo>
                    <a:cubicBezTo>
                      <a:pt x="206000" y="239013"/>
                      <a:pt x="206000" y="239013"/>
                      <a:pt x="221847" y="254859"/>
                    </a:cubicBezTo>
                    <a:cubicBezTo>
                      <a:pt x="221847" y="254859"/>
                      <a:pt x="221847" y="254859"/>
                      <a:pt x="221847" y="269385"/>
                    </a:cubicBezTo>
                    <a:cubicBezTo>
                      <a:pt x="199398" y="282590"/>
                      <a:pt x="172988" y="290513"/>
                      <a:pt x="145257" y="290513"/>
                    </a:cubicBezTo>
                    <a:cubicBezTo>
                      <a:pt x="64705" y="290513"/>
                      <a:pt x="0" y="225808"/>
                      <a:pt x="0" y="145257"/>
                    </a:cubicBezTo>
                    <a:cubicBezTo>
                      <a:pt x="0" y="64705"/>
                      <a:pt x="64705" y="0"/>
                      <a:pt x="1452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任意多边形: 形状 47"/>
              <p:cNvSpPr/>
              <p:nvPr/>
            </p:nvSpPr>
            <p:spPr bwMode="auto">
              <a:xfrm>
                <a:off x="4348854" y="2455126"/>
                <a:ext cx="342900" cy="342900"/>
              </a:xfrm>
              <a:custGeom>
                <a:avLst/>
                <a:gdLst>
                  <a:gd name="connsiteX0" fmla="*/ 157638 w 338138"/>
                  <a:gd name="connsiteY0" fmla="*/ 144463 h 338138"/>
                  <a:gd name="connsiteX1" fmla="*/ 165544 w 338138"/>
                  <a:gd name="connsiteY1" fmla="*/ 148443 h 338138"/>
                  <a:gd name="connsiteX2" fmla="*/ 249865 w 338138"/>
                  <a:gd name="connsiteY2" fmla="*/ 233341 h 338138"/>
                  <a:gd name="connsiteX3" fmla="*/ 280167 w 338138"/>
                  <a:gd name="connsiteY3" fmla="*/ 232015 h 338138"/>
                  <a:gd name="connsiteX4" fmla="*/ 286755 w 338138"/>
                  <a:gd name="connsiteY4" fmla="*/ 234668 h 338138"/>
                  <a:gd name="connsiteX5" fmla="*/ 335503 w 338138"/>
                  <a:gd name="connsiteY5" fmla="*/ 283750 h 338138"/>
                  <a:gd name="connsiteX6" fmla="*/ 338138 w 338138"/>
                  <a:gd name="connsiteY6" fmla="*/ 293036 h 338138"/>
                  <a:gd name="connsiteX7" fmla="*/ 330233 w 338138"/>
                  <a:gd name="connsiteY7" fmla="*/ 298342 h 338138"/>
                  <a:gd name="connsiteX8" fmla="*/ 311788 w 338138"/>
                  <a:gd name="connsiteY8" fmla="*/ 303648 h 338138"/>
                  <a:gd name="connsiteX9" fmla="*/ 303883 w 338138"/>
                  <a:gd name="connsiteY9" fmla="*/ 310281 h 338138"/>
                  <a:gd name="connsiteX10" fmla="*/ 299930 w 338138"/>
                  <a:gd name="connsiteY10" fmla="*/ 331505 h 338138"/>
                  <a:gd name="connsiteX11" fmla="*/ 293343 w 338138"/>
                  <a:gd name="connsiteY11" fmla="*/ 338138 h 338138"/>
                  <a:gd name="connsiteX12" fmla="*/ 290708 w 338138"/>
                  <a:gd name="connsiteY12" fmla="*/ 338138 h 338138"/>
                  <a:gd name="connsiteX13" fmla="*/ 284120 w 338138"/>
                  <a:gd name="connsiteY13" fmla="*/ 335485 h 338138"/>
                  <a:gd name="connsiteX14" fmla="*/ 235372 w 338138"/>
                  <a:gd name="connsiteY14" fmla="*/ 286403 h 338138"/>
                  <a:gd name="connsiteX15" fmla="*/ 232737 w 338138"/>
                  <a:gd name="connsiteY15" fmla="*/ 279770 h 338138"/>
                  <a:gd name="connsiteX16" fmla="*/ 234054 w 338138"/>
                  <a:gd name="connsiteY16" fmla="*/ 249260 h 338138"/>
                  <a:gd name="connsiteX17" fmla="*/ 149733 w 338138"/>
                  <a:gd name="connsiteY17" fmla="*/ 164361 h 338138"/>
                  <a:gd name="connsiteX18" fmla="*/ 149733 w 338138"/>
                  <a:gd name="connsiteY18" fmla="*/ 148443 h 338138"/>
                  <a:gd name="connsiteX19" fmla="*/ 157638 w 338138"/>
                  <a:gd name="connsiteY19" fmla="*/ 144463 h 338138"/>
                  <a:gd name="connsiteX20" fmla="*/ 145922 w 338138"/>
                  <a:gd name="connsiteY20" fmla="*/ 120650 h 338138"/>
                  <a:gd name="connsiteX21" fmla="*/ 169863 w 338138"/>
                  <a:gd name="connsiteY21" fmla="*/ 137383 h 338138"/>
                  <a:gd name="connsiteX22" fmla="*/ 157893 w 338138"/>
                  <a:gd name="connsiteY22" fmla="*/ 133522 h 338138"/>
                  <a:gd name="connsiteX23" fmla="*/ 141931 w 338138"/>
                  <a:gd name="connsiteY23" fmla="*/ 141245 h 338138"/>
                  <a:gd name="connsiteX24" fmla="*/ 137941 w 338138"/>
                  <a:gd name="connsiteY24" fmla="*/ 168275 h 338138"/>
                  <a:gd name="connsiteX25" fmla="*/ 120650 w 338138"/>
                  <a:gd name="connsiteY25" fmla="*/ 145106 h 338138"/>
                  <a:gd name="connsiteX26" fmla="*/ 145922 w 338138"/>
                  <a:gd name="connsiteY26" fmla="*/ 120650 h 338138"/>
                  <a:gd name="connsiteX27" fmla="*/ 146051 w 338138"/>
                  <a:gd name="connsiteY27" fmla="*/ 60325 h 338138"/>
                  <a:gd name="connsiteX28" fmla="*/ 230188 w 338138"/>
                  <a:gd name="connsiteY28" fmla="*/ 145257 h 338138"/>
                  <a:gd name="connsiteX29" fmla="*/ 219671 w 338138"/>
                  <a:gd name="connsiteY29" fmla="*/ 186395 h 338138"/>
                  <a:gd name="connsiteX30" fmla="*/ 193378 w 338138"/>
                  <a:gd name="connsiteY30" fmla="*/ 161181 h 338138"/>
                  <a:gd name="connsiteX31" fmla="*/ 196007 w 338138"/>
                  <a:gd name="connsiteY31" fmla="*/ 145257 h 338138"/>
                  <a:gd name="connsiteX32" fmla="*/ 146051 w 338138"/>
                  <a:gd name="connsiteY32" fmla="*/ 94828 h 338138"/>
                  <a:gd name="connsiteX33" fmla="*/ 96094 w 338138"/>
                  <a:gd name="connsiteY33" fmla="*/ 145257 h 338138"/>
                  <a:gd name="connsiteX34" fmla="*/ 146051 w 338138"/>
                  <a:gd name="connsiteY34" fmla="*/ 195685 h 338138"/>
                  <a:gd name="connsiteX35" fmla="*/ 161827 w 338138"/>
                  <a:gd name="connsiteY35" fmla="*/ 193031 h 338138"/>
                  <a:gd name="connsiteX36" fmla="*/ 188119 w 338138"/>
                  <a:gd name="connsiteY36" fmla="*/ 219572 h 338138"/>
                  <a:gd name="connsiteX37" fmla="*/ 146051 w 338138"/>
                  <a:gd name="connsiteY37" fmla="*/ 230188 h 338138"/>
                  <a:gd name="connsiteX38" fmla="*/ 61913 w 338138"/>
                  <a:gd name="connsiteY38" fmla="*/ 145257 h 338138"/>
                  <a:gd name="connsiteX39" fmla="*/ 146051 w 338138"/>
                  <a:gd name="connsiteY39" fmla="*/ 60325 h 338138"/>
                  <a:gd name="connsiteX40" fmla="*/ 145257 w 338138"/>
                  <a:gd name="connsiteY40" fmla="*/ 0 h 338138"/>
                  <a:gd name="connsiteX41" fmla="*/ 290513 w 338138"/>
                  <a:gd name="connsiteY41" fmla="*/ 145257 h 338138"/>
                  <a:gd name="connsiteX42" fmla="*/ 269385 w 338138"/>
                  <a:gd name="connsiteY42" fmla="*/ 221846 h 338138"/>
                  <a:gd name="connsiteX43" fmla="*/ 254859 w 338138"/>
                  <a:gd name="connsiteY43" fmla="*/ 221846 h 338138"/>
                  <a:gd name="connsiteX44" fmla="*/ 239013 w 338138"/>
                  <a:gd name="connsiteY44" fmla="*/ 206000 h 338138"/>
                  <a:gd name="connsiteX45" fmla="*/ 256180 w 338138"/>
                  <a:gd name="connsiteY45" fmla="*/ 145257 h 338138"/>
                  <a:gd name="connsiteX46" fmla="*/ 145257 w 338138"/>
                  <a:gd name="connsiteY46" fmla="*/ 34333 h 338138"/>
                  <a:gd name="connsiteX47" fmla="*/ 34333 w 338138"/>
                  <a:gd name="connsiteY47" fmla="*/ 145257 h 338138"/>
                  <a:gd name="connsiteX48" fmla="*/ 145257 w 338138"/>
                  <a:gd name="connsiteY48" fmla="*/ 256180 h 338138"/>
                  <a:gd name="connsiteX49" fmla="*/ 206000 w 338138"/>
                  <a:gd name="connsiteY49" fmla="*/ 239013 h 338138"/>
                  <a:gd name="connsiteX50" fmla="*/ 221847 w 338138"/>
                  <a:gd name="connsiteY50" fmla="*/ 254859 h 338138"/>
                  <a:gd name="connsiteX51" fmla="*/ 221847 w 338138"/>
                  <a:gd name="connsiteY51" fmla="*/ 269385 h 338138"/>
                  <a:gd name="connsiteX52" fmla="*/ 145257 w 338138"/>
                  <a:gd name="connsiteY52" fmla="*/ 290513 h 338138"/>
                  <a:gd name="connsiteX53" fmla="*/ 0 w 338138"/>
                  <a:gd name="connsiteY53" fmla="*/ 145257 h 338138"/>
                  <a:gd name="connsiteX54" fmla="*/ 145257 w 338138"/>
                  <a:gd name="connsiteY5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38138" h="338138">
                    <a:moveTo>
                      <a:pt x="157638" y="144463"/>
                    </a:moveTo>
                    <a:cubicBezTo>
                      <a:pt x="160273" y="144463"/>
                      <a:pt x="162908" y="145790"/>
                      <a:pt x="165544" y="148443"/>
                    </a:cubicBezTo>
                    <a:cubicBezTo>
                      <a:pt x="165544" y="148443"/>
                      <a:pt x="165544" y="148443"/>
                      <a:pt x="249865" y="233341"/>
                    </a:cubicBezTo>
                    <a:cubicBezTo>
                      <a:pt x="249865" y="233341"/>
                      <a:pt x="249865" y="233341"/>
                      <a:pt x="280167" y="232015"/>
                    </a:cubicBezTo>
                    <a:cubicBezTo>
                      <a:pt x="282803" y="232015"/>
                      <a:pt x="285438" y="233341"/>
                      <a:pt x="286755" y="234668"/>
                    </a:cubicBezTo>
                    <a:cubicBezTo>
                      <a:pt x="286755" y="234668"/>
                      <a:pt x="286755" y="234668"/>
                      <a:pt x="335503" y="283750"/>
                    </a:cubicBezTo>
                    <a:cubicBezTo>
                      <a:pt x="338138" y="286403"/>
                      <a:pt x="338138" y="289056"/>
                      <a:pt x="338138" y="293036"/>
                    </a:cubicBezTo>
                    <a:cubicBezTo>
                      <a:pt x="336821" y="295689"/>
                      <a:pt x="334186" y="298342"/>
                      <a:pt x="330233" y="298342"/>
                    </a:cubicBezTo>
                    <a:cubicBezTo>
                      <a:pt x="330233" y="298342"/>
                      <a:pt x="330233" y="298342"/>
                      <a:pt x="311788" y="303648"/>
                    </a:cubicBezTo>
                    <a:cubicBezTo>
                      <a:pt x="307835" y="303648"/>
                      <a:pt x="305200" y="306301"/>
                      <a:pt x="303883" y="310281"/>
                    </a:cubicBezTo>
                    <a:cubicBezTo>
                      <a:pt x="303883" y="310281"/>
                      <a:pt x="303883" y="310281"/>
                      <a:pt x="299930" y="331505"/>
                    </a:cubicBezTo>
                    <a:cubicBezTo>
                      <a:pt x="298613" y="334158"/>
                      <a:pt x="295978" y="336812"/>
                      <a:pt x="293343" y="338138"/>
                    </a:cubicBezTo>
                    <a:cubicBezTo>
                      <a:pt x="292025" y="338138"/>
                      <a:pt x="292025" y="338138"/>
                      <a:pt x="290708" y="338138"/>
                    </a:cubicBezTo>
                    <a:cubicBezTo>
                      <a:pt x="288073" y="338138"/>
                      <a:pt x="285438" y="336812"/>
                      <a:pt x="284120" y="335485"/>
                    </a:cubicBezTo>
                    <a:cubicBezTo>
                      <a:pt x="284120" y="335485"/>
                      <a:pt x="284120" y="335485"/>
                      <a:pt x="235372" y="286403"/>
                    </a:cubicBezTo>
                    <a:cubicBezTo>
                      <a:pt x="232737" y="283750"/>
                      <a:pt x="232737" y="281097"/>
                      <a:pt x="232737" y="279770"/>
                    </a:cubicBezTo>
                    <a:cubicBezTo>
                      <a:pt x="232737" y="279770"/>
                      <a:pt x="232737" y="279770"/>
                      <a:pt x="234054" y="249260"/>
                    </a:cubicBezTo>
                    <a:cubicBezTo>
                      <a:pt x="234054" y="249260"/>
                      <a:pt x="234054" y="249260"/>
                      <a:pt x="149733" y="164361"/>
                    </a:cubicBezTo>
                    <a:cubicBezTo>
                      <a:pt x="144463" y="159055"/>
                      <a:pt x="144463" y="152422"/>
                      <a:pt x="149733" y="148443"/>
                    </a:cubicBezTo>
                    <a:cubicBezTo>
                      <a:pt x="151051" y="145790"/>
                      <a:pt x="155003" y="144463"/>
                      <a:pt x="157638" y="144463"/>
                    </a:cubicBezTo>
                    <a:close/>
                    <a:moveTo>
                      <a:pt x="145922" y="120650"/>
                    </a:moveTo>
                    <a:cubicBezTo>
                      <a:pt x="157893" y="120650"/>
                      <a:pt x="167203" y="128373"/>
                      <a:pt x="169863" y="137383"/>
                    </a:cubicBezTo>
                    <a:cubicBezTo>
                      <a:pt x="167203" y="134809"/>
                      <a:pt x="161883" y="133522"/>
                      <a:pt x="157893" y="133522"/>
                    </a:cubicBezTo>
                    <a:cubicBezTo>
                      <a:pt x="151242" y="133522"/>
                      <a:pt x="145922" y="136096"/>
                      <a:pt x="141931" y="141245"/>
                    </a:cubicBezTo>
                    <a:cubicBezTo>
                      <a:pt x="133951" y="147680"/>
                      <a:pt x="132620" y="160552"/>
                      <a:pt x="137941" y="168275"/>
                    </a:cubicBezTo>
                    <a:cubicBezTo>
                      <a:pt x="128630" y="165701"/>
                      <a:pt x="120650" y="156691"/>
                      <a:pt x="120650" y="145106"/>
                    </a:cubicBezTo>
                    <a:cubicBezTo>
                      <a:pt x="120650" y="132234"/>
                      <a:pt x="132620" y="120650"/>
                      <a:pt x="145922" y="120650"/>
                    </a:cubicBezTo>
                    <a:close/>
                    <a:moveTo>
                      <a:pt x="146051" y="60325"/>
                    </a:moveTo>
                    <a:cubicBezTo>
                      <a:pt x="192063" y="60325"/>
                      <a:pt x="230188" y="98810"/>
                      <a:pt x="230188" y="145257"/>
                    </a:cubicBezTo>
                    <a:cubicBezTo>
                      <a:pt x="230188" y="159854"/>
                      <a:pt x="226244" y="174452"/>
                      <a:pt x="219671" y="186395"/>
                    </a:cubicBezTo>
                    <a:lnTo>
                      <a:pt x="193378" y="161181"/>
                    </a:lnTo>
                    <a:cubicBezTo>
                      <a:pt x="196007" y="155873"/>
                      <a:pt x="196007" y="150565"/>
                      <a:pt x="196007" y="145257"/>
                    </a:cubicBezTo>
                    <a:cubicBezTo>
                      <a:pt x="196007" y="117388"/>
                      <a:pt x="173658" y="94828"/>
                      <a:pt x="146051" y="94828"/>
                    </a:cubicBezTo>
                    <a:cubicBezTo>
                      <a:pt x="118443" y="94828"/>
                      <a:pt x="96094" y="117388"/>
                      <a:pt x="96094" y="145257"/>
                    </a:cubicBezTo>
                    <a:cubicBezTo>
                      <a:pt x="96094" y="173125"/>
                      <a:pt x="118443" y="195685"/>
                      <a:pt x="146051" y="195685"/>
                    </a:cubicBezTo>
                    <a:cubicBezTo>
                      <a:pt x="151309" y="195685"/>
                      <a:pt x="156568" y="194358"/>
                      <a:pt x="161827" y="193031"/>
                    </a:cubicBezTo>
                    <a:cubicBezTo>
                      <a:pt x="161827" y="193031"/>
                      <a:pt x="161827" y="193031"/>
                      <a:pt x="188119" y="219572"/>
                    </a:cubicBezTo>
                    <a:cubicBezTo>
                      <a:pt x="174973" y="226207"/>
                      <a:pt x="161827" y="230188"/>
                      <a:pt x="146051" y="230188"/>
                    </a:cubicBezTo>
                    <a:cubicBezTo>
                      <a:pt x="100038" y="230188"/>
                      <a:pt x="61913" y="191703"/>
                      <a:pt x="61913" y="145257"/>
                    </a:cubicBezTo>
                    <a:cubicBezTo>
                      <a:pt x="61913" y="98810"/>
                      <a:pt x="100038" y="60325"/>
                      <a:pt x="146051" y="60325"/>
                    </a:cubicBezTo>
                    <a:close/>
                    <a:moveTo>
                      <a:pt x="145257" y="0"/>
                    </a:moveTo>
                    <a:cubicBezTo>
                      <a:pt x="225808" y="0"/>
                      <a:pt x="290513" y="64705"/>
                      <a:pt x="290513" y="145257"/>
                    </a:cubicBezTo>
                    <a:cubicBezTo>
                      <a:pt x="290513" y="172987"/>
                      <a:pt x="282590" y="199398"/>
                      <a:pt x="269385" y="221846"/>
                    </a:cubicBezTo>
                    <a:cubicBezTo>
                      <a:pt x="269385" y="221846"/>
                      <a:pt x="269385" y="221846"/>
                      <a:pt x="254859" y="221846"/>
                    </a:cubicBezTo>
                    <a:cubicBezTo>
                      <a:pt x="254859" y="221846"/>
                      <a:pt x="254859" y="221846"/>
                      <a:pt x="239013" y="206000"/>
                    </a:cubicBezTo>
                    <a:cubicBezTo>
                      <a:pt x="249577" y="188833"/>
                      <a:pt x="256180" y="167705"/>
                      <a:pt x="256180" y="145257"/>
                    </a:cubicBezTo>
                    <a:cubicBezTo>
                      <a:pt x="256180" y="84513"/>
                      <a:pt x="207321" y="34333"/>
                      <a:pt x="145257" y="34333"/>
                    </a:cubicBezTo>
                    <a:cubicBezTo>
                      <a:pt x="84513" y="34333"/>
                      <a:pt x="34333" y="84513"/>
                      <a:pt x="34333" y="145257"/>
                    </a:cubicBezTo>
                    <a:cubicBezTo>
                      <a:pt x="34333" y="207321"/>
                      <a:pt x="84513" y="256180"/>
                      <a:pt x="145257" y="256180"/>
                    </a:cubicBezTo>
                    <a:cubicBezTo>
                      <a:pt x="167705" y="256180"/>
                      <a:pt x="188834" y="249577"/>
                      <a:pt x="206000" y="239013"/>
                    </a:cubicBezTo>
                    <a:cubicBezTo>
                      <a:pt x="206000" y="239013"/>
                      <a:pt x="206000" y="239013"/>
                      <a:pt x="221847" y="254859"/>
                    </a:cubicBezTo>
                    <a:cubicBezTo>
                      <a:pt x="221847" y="254859"/>
                      <a:pt x="221847" y="254859"/>
                      <a:pt x="221847" y="269385"/>
                    </a:cubicBezTo>
                    <a:cubicBezTo>
                      <a:pt x="199398" y="282590"/>
                      <a:pt x="172988" y="290513"/>
                      <a:pt x="145257" y="290513"/>
                    </a:cubicBezTo>
                    <a:cubicBezTo>
                      <a:pt x="64705" y="290513"/>
                      <a:pt x="0" y="225808"/>
                      <a:pt x="0" y="145257"/>
                    </a:cubicBezTo>
                    <a:cubicBezTo>
                      <a:pt x="0" y="64705"/>
                      <a:pt x="64705" y="0"/>
                      <a:pt x="1452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任意多边形: 形状 48"/>
              <p:cNvSpPr/>
              <p:nvPr/>
            </p:nvSpPr>
            <p:spPr bwMode="auto">
              <a:xfrm>
                <a:off x="4678920" y="1903365"/>
                <a:ext cx="311944" cy="311944"/>
              </a:xfrm>
              <a:custGeom>
                <a:avLst/>
                <a:gdLst>
                  <a:gd name="connsiteX0" fmla="*/ 157638 w 338138"/>
                  <a:gd name="connsiteY0" fmla="*/ 144463 h 338138"/>
                  <a:gd name="connsiteX1" fmla="*/ 165544 w 338138"/>
                  <a:gd name="connsiteY1" fmla="*/ 148443 h 338138"/>
                  <a:gd name="connsiteX2" fmla="*/ 249865 w 338138"/>
                  <a:gd name="connsiteY2" fmla="*/ 233341 h 338138"/>
                  <a:gd name="connsiteX3" fmla="*/ 280167 w 338138"/>
                  <a:gd name="connsiteY3" fmla="*/ 232015 h 338138"/>
                  <a:gd name="connsiteX4" fmla="*/ 286755 w 338138"/>
                  <a:gd name="connsiteY4" fmla="*/ 234668 h 338138"/>
                  <a:gd name="connsiteX5" fmla="*/ 335503 w 338138"/>
                  <a:gd name="connsiteY5" fmla="*/ 283750 h 338138"/>
                  <a:gd name="connsiteX6" fmla="*/ 338138 w 338138"/>
                  <a:gd name="connsiteY6" fmla="*/ 293036 h 338138"/>
                  <a:gd name="connsiteX7" fmla="*/ 330233 w 338138"/>
                  <a:gd name="connsiteY7" fmla="*/ 298342 h 338138"/>
                  <a:gd name="connsiteX8" fmla="*/ 311788 w 338138"/>
                  <a:gd name="connsiteY8" fmla="*/ 303648 h 338138"/>
                  <a:gd name="connsiteX9" fmla="*/ 303883 w 338138"/>
                  <a:gd name="connsiteY9" fmla="*/ 310281 h 338138"/>
                  <a:gd name="connsiteX10" fmla="*/ 299930 w 338138"/>
                  <a:gd name="connsiteY10" fmla="*/ 331505 h 338138"/>
                  <a:gd name="connsiteX11" fmla="*/ 293343 w 338138"/>
                  <a:gd name="connsiteY11" fmla="*/ 338138 h 338138"/>
                  <a:gd name="connsiteX12" fmla="*/ 290708 w 338138"/>
                  <a:gd name="connsiteY12" fmla="*/ 338138 h 338138"/>
                  <a:gd name="connsiteX13" fmla="*/ 284120 w 338138"/>
                  <a:gd name="connsiteY13" fmla="*/ 335485 h 338138"/>
                  <a:gd name="connsiteX14" fmla="*/ 235372 w 338138"/>
                  <a:gd name="connsiteY14" fmla="*/ 286403 h 338138"/>
                  <a:gd name="connsiteX15" fmla="*/ 232737 w 338138"/>
                  <a:gd name="connsiteY15" fmla="*/ 279770 h 338138"/>
                  <a:gd name="connsiteX16" fmla="*/ 234054 w 338138"/>
                  <a:gd name="connsiteY16" fmla="*/ 249260 h 338138"/>
                  <a:gd name="connsiteX17" fmla="*/ 149733 w 338138"/>
                  <a:gd name="connsiteY17" fmla="*/ 164361 h 338138"/>
                  <a:gd name="connsiteX18" fmla="*/ 149733 w 338138"/>
                  <a:gd name="connsiteY18" fmla="*/ 148443 h 338138"/>
                  <a:gd name="connsiteX19" fmla="*/ 157638 w 338138"/>
                  <a:gd name="connsiteY19" fmla="*/ 144463 h 338138"/>
                  <a:gd name="connsiteX20" fmla="*/ 145922 w 338138"/>
                  <a:gd name="connsiteY20" fmla="*/ 120650 h 338138"/>
                  <a:gd name="connsiteX21" fmla="*/ 169863 w 338138"/>
                  <a:gd name="connsiteY21" fmla="*/ 137383 h 338138"/>
                  <a:gd name="connsiteX22" fmla="*/ 157893 w 338138"/>
                  <a:gd name="connsiteY22" fmla="*/ 133522 h 338138"/>
                  <a:gd name="connsiteX23" fmla="*/ 141931 w 338138"/>
                  <a:gd name="connsiteY23" fmla="*/ 141245 h 338138"/>
                  <a:gd name="connsiteX24" fmla="*/ 137941 w 338138"/>
                  <a:gd name="connsiteY24" fmla="*/ 168275 h 338138"/>
                  <a:gd name="connsiteX25" fmla="*/ 120650 w 338138"/>
                  <a:gd name="connsiteY25" fmla="*/ 145106 h 338138"/>
                  <a:gd name="connsiteX26" fmla="*/ 145922 w 338138"/>
                  <a:gd name="connsiteY26" fmla="*/ 120650 h 338138"/>
                  <a:gd name="connsiteX27" fmla="*/ 146051 w 338138"/>
                  <a:gd name="connsiteY27" fmla="*/ 60325 h 338138"/>
                  <a:gd name="connsiteX28" fmla="*/ 230188 w 338138"/>
                  <a:gd name="connsiteY28" fmla="*/ 145257 h 338138"/>
                  <a:gd name="connsiteX29" fmla="*/ 219671 w 338138"/>
                  <a:gd name="connsiteY29" fmla="*/ 186395 h 338138"/>
                  <a:gd name="connsiteX30" fmla="*/ 193378 w 338138"/>
                  <a:gd name="connsiteY30" fmla="*/ 161181 h 338138"/>
                  <a:gd name="connsiteX31" fmla="*/ 196007 w 338138"/>
                  <a:gd name="connsiteY31" fmla="*/ 145257 h 338138"/>
                  <a:gd name="connsiteX32" fmla="*/ 146051 w 338138"/>
                  <a:gd name="connsiteY32" fmla="*/ 94828 h 338138"/>
                  <a:gd name="connsiteX33" fmla="*/ 96094 w 338138"/>
                  <a:gd name="connsiteY33" fmla="*/ 145257 h 338138"/>
                  <a:gd name="connsiteX34" fmla="*/ 146051 w 338138"/>
                  <a:gd name="connsiteY34" fmla="*/ 195685 h 338138"/>
                  <a:gd name="connsiteX35" fmla="*/ 161827 w 338138"/>
                  <a:gd name="connsiteY35" fmla="*/ 193031 h 338138"/>
                  <a:gd name="connsiteX36" fmla="*/ 188119 w 338138"/>
                  <a:gd name="connsiteY36" fmla="*/ 219572 h 338138"/>
                  <a:gd name="connsiteX37" fmla="*/ 146051 w 338138"/>
                  <a:gd name="connsiteY37" fmla="*/ 230188 h 338138"/>
                  <a:gd name="connsiteX38" fmla="*/ 61913 w 338138"/>
                  <a:gd name="connsiteY38" fmla="*/ 145257 h 338138"/>
                  <a:gd name="connsiteX39" fmla="*/ 146051 w 338138"/>
                  <a:gd name="connsiteY39" fmla="*/ 60325 h 338138"/>
                  <a:gd name="connsiteX40" fmla="*/ 145257 w 338138"/>
                  <a:gd name="connsiteY40" fmla="*/ 0 h 338138"/>
                  <a:gd name="connsiteX41" fmla="*/ 290513 w 338138"/>
                  <a:gd name="connsiteY41" fmla="*/ 145257 h 338138"/>
                  <a:gd name="connsiteX42" fmla="*/ 269385 w 338138"/>
                  <a:gd name="connsiteY42" fmla="*/ 221846 h 338138"/>
                  <a:gd name="connsiteX43" fmla="*/ 254859 w 338138"/>
                  <a:gd name="connsiteY43" fmla="*/ 221846 h 338138"/>
                  <a:gd name="connsiteX44" fmla="*/ 239013 w 338138"/>
                  <a:gd name="connsiteY44" fmla="*/ 206000 h 338138"/>
                  <a:gd name="connsiteX45" fmla="*/ 256180 w 338138"/>
                  <a:gd name="connsiteY45" fmla="*/ 145257 h 338138"/>
                  <a:gd name="connsiteX46" fmla="*/ 145257 w 338138"/>
                  <a:gd name="connsiteY46" fmla="*/ 34333 h 338138"/>
                  <a:gd name="connsiteX47" fmla="*/ 34333 w 338138"/>
                  <a:gd name="connsiteY47" fmla="*/ 145257 h 338138"/>
                  <a:gd name="connsiteX48" fmla="*/ 145257 w 338138"/>
                  <a:gd name="connsiteY48" fmla="*/ 256180 h 338138"/>
                  <a:gd name="connsiteX49" fmla="*/ 206000 w 338138"/>
                  <a:gd name="connsiteY49" fmla="*/ 239013 h 338138"/>
                  <a:gd name="connsiteX50" fmla="*/ 221847 w 338138"/>
                  <a:gd name="connsiteY50" fmla="*/ 254859 h 338138"/>
                  <a:gd name="connsiteX51" fmla="*/ 221847 w 338138"/>
                  <a:gd name="connsiteY51" fmla="*/ 269385 h 338138"/>
                  <a:gd name="connsiteX52" fmla="*/ 145257 w 338138"/>
                  <a:gd name="connsiteY52" fmla="*/ 290513 h 338138"/>
                  <a:gd name="connsiteX53" fmla="*/ 0 w 338138"/>
                  <a:gd name="connsiteY53" fmla="*/ 145257 h 338138"/>
                  <a:gd name="connsiteX54" fmla="*/ 145257 w 338138"/>
                  <a:gd name="connsiteY5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38138" h="338138">
                    <a:moveTo>
                      <a:pt x="157638" y="144463"/>
                    </a:moveTo>
                    <a:cubicBezTo>
                      <a:pt x="160273" y="144463"/>
                      <a:pt x="162908" y="145790"/>
                      <a:pt x="165544" y="148443"/>
                    </a:cubicBezTo>
                    <a:cubicBezTo>
                      <a:pt x="165544" y="148443"/>
                      <a:pt x="165544" y="148443"/>
                      <a:pt x="249865" y="233341"/>
                    </a:cubicBezTo>
                    <a:cubicBezTo>
                      <a:pt x="249865" y="233341"/>
                      <a:pt x="249865" y="233341"/>
                      <a:pt x="280167" y="232015"/>
                    </a:cubicBezTo>
                    <a:cubicBezTo>
                      <a:pt x="282803" y="232015"/>
                      <a:pt x="285438" y="233341"/>
                      <a:pt x="286755" y="234668"/>
                    </a:cubicBezTo>
                    <a:cubicBezTo>
                      <a:pt x="286755" y="234668"/>
                      <a:pt x="286755" y="234668"/>
                      <a:pt x="335503" y="283750"/>
                    </a:cubicBezTo>
                    <a:cubicBezTo>
                      <a:pt x="338138" y="286403"/>
                      <a:pt x="338138" y="289056"/>
                      <a:pt x="338138" y="293036"/>
                    </a:cubicBezTo>
                    <a:cubicBezTo>
                      <a:pt x="336821" y="295689"/>
                      <a:pt x="334186" y="298342"/>
                      <a:pt x="330233" y="298342"/>
                    </a:cubicBezTo>
                    <a:cubicBezTo>
                      <a:pt x="330233" y="298342"/>
                      <a:pt x="330233" y="298342"/>
                      <a:pt x="311788" y="303648"/>
                    </a:cubicBezTo>
                    <a:cubicBezTo>
                      <a:pt x="307835" y="303648"/>
                      <a:pt x="305200" y="306301"/>
                      <a:pt x="303883" y="310281"/>
                    </a:cubicBezTo>
                    <a:cubicBezTo>
                      <a:pt x="303883" y="310281"/>
                      <a:pt x="303883" y="310281"/>
                      <a:pt x="299930" y="331505"/>
                    </a:cubicBezTo>
                    <a:cubicBezTo>
                      <a:pt x="298613" y="334158"/>
                      <a:pt x="295978" y="336812"/>
                      <a:pt x="293343" y="338138"/>
                    </a:cubicBezTo>
                    <a:cubicBezTo>
                      <a:pt x="292025" y="338138"/>
                      <a:pt x="292025" y="338138"/>
                      <a:pt x="290708" y="338138"/>
                    </a:cubicBezTo>
                    <a:cubicBezTo>
                      <a:pt x="288073" y="338138"/>
                      <a:pt x="285438" y="336812"/>
                      <a:pt x="284120" y="335485"/>
                    </a:cubicBezTo>
                    <a:cubicBezTo>
                      <a:pt x="284120" y="335485"/>
                      <a:pt x="284120" y="335485"/>
                      <a:pt x="235372" y="286403"/>
                    </a:cubicBezTo>
                    <a:cubicBezTo>
                      <a:pt x="232737" y="283750"/>
                      <a:pt x="232737" y="281097"/>
                      <a:pt x="232737" y="279770"/>
                    </a:cubicBezTo>
                    <a:cubicBezTo>
                      <a:pt x="232737" y="279770"/>
                      <a:pt x="232737" y="279770"/>
                      <a:pt x="234054" y="249260"/>
                    </a:cubicBezTo>
                    <a:cubicBezTo>
                      <a:pt x="234054" y="249260"/>
                      <a:pt x="234054" y="249260"/>
                      <a:pt x="149733" y="164361"/>
                    </a:cubicBezTo>
                    <a:cubicBezTo>
                      <a:pt x="144463" y="159055"/>
                      <a:pt x="144463" y="152422"/>
                      <a:pt x="149733" y="148443"/>
                    </a:cubicBezTo>
                    <a:cubicBezTo>
                      <a:pt x="151051" y="145790"/>
                      <a:pt x="155003" y="144463"/>
                      <a:pt x="157638" y="144463"/>
                    </a:cubicBezTo>
                    <a:close/>
                    <a:moveTo>
                      <a:pt x="145922" y="120650"/>
                    </a:moveTo>
                    <a:cubicBezTo>
                      <a:pt x="157893" y="120650"/>
                      <a:pt x="167203" y="128373"/>
                      <a:pt x="169863" y="137383"/>
                    </a:cubicBezTo>
                    <a:cubicBezTo>
                      <a:pt x="167203" y="134809"/>
                      <a:pt x="161883" y="133522"/>
                      <a:pt x="157893" y="133522"/>
                    </a:cubicBezTo>
                    <a:cubicBezTo>
                      <a:pt x="151242" y="133522"/>
                      <a:pt x="145922" y="136096"/>
                      <a:pt x="141931" y="141245"/>
                    </a:cubicBezTo>
                    <a:cubicBezTo>
                      <a:pt x="133951" y="147680"/>
                      <a:pt x="132620" y="160552"/>
                      <a:pt x="137941" y="168275"/>
                    </a:cubicBezTo>
                    <a:cubicBezTo>
                      <a:pt x="128630" y="165701"/>
                      <a:pt x="120650" y="156691"/>
                      <a:pt x="120650" y="145106"/>
                    </a:cubicBezTo>
                    <a:cubicBezTo>
                      <a:pt x="120650" y="132234"/>
                      <a:pt x="132620" y="120650"/>
                      <a:pt x="145922" y="120650"/>
                    </a:cubicBezTo>
                    <a:close/>
                    <a:moveTo>
                      <a:pt x="146051" y="60325"/>
                    </a:moveTo>
                    <a:cubicBezTo>
                      <a:pt x="192063" y="60325"/>
                      <a:pt x="230188" y="98810"/>
                      <a:pt x="230188" y="145257"/>
                    </a:cubicBezTo>
                    <a:cubicBezTo>
                      <a:pt x="230188" y="159854"/>
                      <a:pt x="226244" y="174452"/>
                      <a:pt x="219671" y="186395"/>
                    </a:cubicBezTo>
                    <a:lnTo>
                      <a:pt x="193378" y="161181"/>
                    </a:lnTo>
                    <a:cubicBezTo>
                      <a:pt x="196007" y="155873"/>
                      <a:pt x="196007" y="150565"/>
                      <a:pt x="196007" y="145257"/>
                    </a:cubicBezTo>
                    <a:cubicBezTo>
                      <a:pt x="196007" y="117388"/>
                      <a:pt x="173658" y="94828"/>
                      <a:pt x="146051" y="94828"/>
                    </a:cubicBezTo>
                    <a:cubicBezTo>
                      <a:pt x="118443" y="94828"/>
                      <a:pt x="96094" y="117388"/>
                      <a:pt x="96094" y="145257"/>
                    </a:cubicBezTo>
                    <a:cubicBezTo>
                      <a:pt x="96094" y="173125"/>
                      <a:pt x="118443" y="195685"/>
                      <a:pt x="146051" y="195685"/>
                    </a:cubicBezTo>
                    <a:cubicBezTo>
                      <a:pt x="151309" y="195685"/>
                      <a:pt x="156568" y="194358"/>
                      <a:pt x="161827" y="193031"/>
                    </a:cubicBezTo>
                    <a:cubicBezTo>
                      <a:pt x="161827" y="193031"/>
                      <a:pt x="161827" y="193031"/>
                      <a:pt x="188119" y="219572"/>
                    </a:cubicBezTo>
                    <a:cubicBezTo>
                      <a:pt x="174973" y="226207"/>
                      <a:pt x="161827" y="230188"/>
                      <a:pt x="146051" y="230188"/>
                    </a:cubicBezTo>
                    <a:cubicBezTo>
                      <a:pt x="100038" y="230188"/>
                      <a:pt x="61913" y="191703"/>
                      <a:pt x="61913" y="145257"/>
                    </a:cubicBezTo>
                    <a:cubicBezTo>
                      <a:pt x="61913" y="98810"/>
                      <a:pt x="100038" y="60325"/>
                      <a:pt x="146051" y="60325"/>
                    </a:cubicBezTo>
                    <a:close/>
                    <a:moveTo>
                      <a:pt x="145257" y="0"/>
                    </a:moveTo>
                    <a:cubicBezTo>
                      <a:pt x="225808" y="0"/>
                      <a:pt x="290513" y="64705"/>
                      <a:pt x="290513" y="145257"/>
                    </a:cubicBezTo>
                    <a:cubicBezTo>
                      <a:pt x="290513" y="172987"/>
                      <a:pt x="282590" y="199398"/>
                      <a:pt x="269385" y="221846"/>
                    </a:cubicBezTo>
                    <a:cubicBezTo>
                      <a:pt x="269385" y="221846"/>
                      <a:pt x="269385" y="221846"/>
                      <a:pt x="254859" y="221846"/>
                    </a:cubicBezTo>
                    <a:cubicBezTo>
                      <a:pt x="254859" y="221846"/>
                      <a:pt x="254859" y="221846"/>
                      <a:pt x="239013" y="206000"/>
                    </a:cubicBezTo>
                    <a:cubicBezTo>
                      <a:pt x="249577" y="188833"/>
                      <a:pt x="256180" y="167705"/>
                      <a:pt x="256180" y="145257"/>
                    </a:cubicBezTo>
                    <a:cubicBezTo>
                      <a:pt x="256180" y="84513"/>
                      <a:pt x="207321" y="34333"/>
                      <a:pt x="145257" y="34333"/>
                    </a:cubicBezTo>
                    <a:cubicBezTo>
                      <a:pt x="84513" y="34333"/>
                      <a:pt x="34333" y="84513"/>
                      <a:pt x="34333" y="145257"/>
                    </a:cubicBezTo>
                    <a:cubicBezTo>
                      <a:pt x="34333" y="207321"/>
                      <a:pt x="84513" y="256180"/>
                      <a:pt x="145257" y="256180"/>
                    </a:cubicBezTo>
                    <a:cubicBezTo>
                      <a:pt x="167705" y="256180"/>
                      <a:pt x="188834" y="249577"/>
                      <a:pt x="206000" y="239013"/>
                    </a:cubicBezTo>
                    <a:cubicBezTo>
                      <a:pt x="206000" y="239013"/>
                      <a:pt x="206000" y="239013"/>
                      <a:pt x="221847" y="254859"/>
                    </a:cubicBezTo>
                    <a:cubicBezTo>
                      <a:pt x="221847" y="254859"/>
                      <a:pt x="221847" y="254859"/>
                      <a:pt x="221847" y="269385"/>
                    </a:cubicBezTo>
                    <a:cubicBezTo>
                      <a:pt x="199398" y="282590"/>
                      <a:pt x="172988" y="290513"/>
                      <a:pt x="145257" y="290513"/>
                    </a:cubicBezTo>
                    <a:cubicBezTo>
                      <a:pt x="64705" y="290513"/>
                      <a:pt x="0" y="225808"/>
                      <a:pt x="0" y="145257"/>
                    </a:cubicBezTo>
                    <a:cubicBezTo>
                      <a:pt x="0" y="64705"/>
                      <a:pt x="64705" y="0"/>
                      <a:pt x="1452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矩形 5"/>
          <p:cNvSpPr/>
          <p:nvPr/>
        </p:nvSpPr>
        <p:spPr>
          <a:xfrm>
            <a:off x="4094974" y="2644170"/>
            <a:ext cx="40020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rgbClr val="50DFFF"/>
                </a:solidFill>
                <a:latin typeface="Agency FB" panose="020B0503020202020204" pitchFamily="34" charset="0"/>
              </a:rPr>
              <a:t>PART 02</a:t>
            </a:r>
            <a:endParaRPr lang="zh-CN" altLang="en-US" sz="9600" dirty="0">
              <a:solidFill>
                <a:srgbClr val="50DFFF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0" y="35752"/>
            <a:ext cx="12192000" cy="6857999"/>
          </a:xfrm>
          <a:prstGeom prst="rect">
            <a:avLst/>
          </a:prstGeom>
          <a:solidFill>
            <a:srgbClr val="0B161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691247" y="816555"/>
            <a:ext cx="6574051" cy="5488642"/>
            <a:chOff x="2168733" y="816555"/>
            <a:chExt cx="4689734" cy="3915435"/>
          </a:xfrm>
        </p:grpSpPr>
        <p:sp>
          <p:nvSpPr>
            <p:cNvPr id="6" name="Rectangle 51"/>
            <p:cNvSpPr/>
            <p:nvPr/>
          </p:nvSpPr>
          <p:spPr>
            <a:xfrm>
              <a:off x="4490991" y="816555"/>
              <a:ext cx="34289" cy="3915435"/>
            </a:xfrm>
            <a:prstGeom prst="rect">
              <a:avLst/>
            </a:prstGeom>
            <a:solidFill>
              <a:schemeClr val="bg2">
                <a:lumMod val="10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68733" y="1923634"/>
              <a:ext cx="2708229" cy="728454"/>
              <a:chOff x="2168733" y="1923634"/>
              <a:chExt cx="2708229" cy="728454"/>
            </a:xfrm>
          </p:grpSpPr>
          <p:grpSp>
            <p:nvGrpSpPr>
              <p:cNvPr id="8" name="Group 36"/>
              <p:cNvGrpSpPr/>
              <p:nvPr/>
            </p:nvGrpSpPr>
            <p:grpSpPr>
              <a:xfrm>
                <a:off x="4148508" y="1923634"/>
                <a:ext cx="728454" cy="728454"/>
                <a:chOff x="4876779" y="2512148"/>
                <a:chExt cx="971272" cy="971272"/>
              </a:xfrm>
            </p:grpSpPr>
            <p:sp>
              <p:nvSpPr>
                <p:cNvPr id="12" name="Oval 8"/>
                <p:cNvSpPr/>
                <p:nvPr/>
              </p:nvSpPr>
              <p:spPr>
                <a:xfrm>
                  <a:off x="4876779" y="2512148"/>
                  <a:ext cx="971272" cy="971272"/>
                </a:xfrm>
                <a:prstGeom prst="ellipse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Oval 10"/>
                <p:cNvSpPr/>
                <p:nvPr/>
              </p:nvSpPr>
              <p:spPr>
                <a:xfrm>
                  <a:off x="4993478" y="2628847"/>
                  <a:ext cx="737874" cy="73787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: Shape 24"/>
                <p:cNvSpPr/>
                <p:nvPr/>
              </p:nvSpPr>
              <p:spPr>
                <a:xfrm>
                  <a:off x="5223727" y="2794880"/>
                  <a:ext cx="277375" cy="405807"/>
                </a:xfrm>
                <a:custGeom>
                  <a:avLst/>
                  <a:gdLst>
                    <a:gd name="connsiteX0" fmla="*/ 102012 w 208031"/>
                    <a:gd name="connsiteY0" fmla="*/ 264985 h 304355"/>
                    <a:gd name="connsiteX1" fmla="*/ 85817 w 208031"/>
                    <a:gd name="connsiteY1" fmla="*/ 283502 h 304355"/>
                    <a:gd name="connsiteX2" fmla="*/ 102012 w 208031"/>
                    <a:gd name="connsiteY2" fmla="*/ 302019 h 304355"/>
                    <a:gd name="connsiteX3" fmla="*/ 118207 w 208031"/>
                    <a:gd name="connsiteY3" fmla="*/ 283502 h 304355"/>
                    <a:gd name="connsiteX4" fmla="*/ 102012 w 208031"/>
                    <a:gd name="connsiteY4" fmla="*/ 264985 h 304355"/>
                    <a:gd name="connsiteX5" fmla="*/ 56997 w 208031"/>
                    <a:gd name="connsiteY5" fmla="*/ 57673 h 304355"/>
                    <a:gd name="connsiteX6" fmla="*/ 33778 w 208031"/>
                    <a:gd name="connsiteY6" fmla="*/ 80892 h 304355"/>
                    <a:gd name="connsiteX7" fmla="*/ 33778 w 208031"/>
                    <a:gd name="connsiteY7" fmla="*/ 231129 h 304355"/>
                    <a:gd name="connsiteX8" fmla="*/ 56997 w 208031"/>
                    <a:gd name="connsiteY8" fmla="*/ 254348 h 304355"/>
                    <a:gd name="connsiteX9" fmla="*/ 149871 w 208031"/>
                    <a:gd name="connsiteY9" fmla="*/ 254348 h 304355"/>
                    <a:gd name="connsiteX10" fmla="*/ 173090 w 208031"/>
                    <a:gd name="connsiteY10" fmla="*/ 231129 h 304355"/>
                    <a:gd name="connsiteX11" fmla="*/ 173090 w 208031"/>
                    <a:gd name="connsiteY11" fmla="*/ 80892 h 304355"/>
                    <a:gd name="connsiteX12" fmla="*/ 149871 w 208031"/>
                    <a:gd name="connsiteY12" fmla="*/ 57673 h 304355"/>
                    <a:gd name="connsiteX13" fmla="*/ 66050 w 208031"/>
                    <a:gd name="connsiteY13" fmla="*/ 20948 h 304355"/>
                    <a:gd name="connsiteX14" fmla="*/ 66050 w 208031"/>
                    <a:gd name="connsiteY14" fmla="*/ 29172 h 304355"/>
                    <a:gd name="connsiteX15" fmla="*/ 136737 w 208031"/>
                    <a:gd name="connsiteY15" fmla="*/ 29172 h 304355"/>
                    <a:gd name="connsiteX16" fmla="*/ 136737 w 208031"/>
                    <a:gd name="connsiteY16" fmla="*/ 20948 h 304355"/>
                    <a:gd name="connsiteX17" fmla="*/ 34673 w 208031"/>
                    <a:gd name="connsiteY17" fmla="*/ 0 h 304355"/>
                    <a:gd name="connsiteX18" fmla="*/ 173358 w 208031"/>
                    <a:gd name="connsiteY18" fmla="*/ 0 h 304355"/>
                    <a:gd name="connsiteX19" fmla="*/ 208031 w 208031"/>
                    <a:gd name="connsiteY19" fmla="*/ 34673 h 304355"/>
                    <a:gd name="connsiteX20" fmla="*/ 208031 w 208031"/>
                    <a:gd name="connsiteY20" fmla="*/ 269682 h 304355"/>
                    <a:gd name="connsiteX21" fmla="*/ 173358 w 208031"/>
                    <a:gd name="connsiteY21" fmla="*/ 304355 h 304355"/>
                    <a:gd name="connsiteX22" fmla="*/ 34673 w 208031"/>
                    <a:gd name="connsiteY22" fmla="*/ 304355 h 304355"/>
                    <a:gd name="connsiteX23" fmla="*/ 0 w 208031"/>
                    <a:gd name="connsiteY23" fmla="*/ 269682 h 304355"/>
                    <a:gd name="connsiteX24" fmla="*/ 0 w 208031"/>
                    <a:gd name="connsiteY24" fmla="*/ 34673 h 304355"/>
                    <a:gd name="connsiteX25" fmla="*/ 34673 w 208031"/>
                    <a:gd name="connsiteY25" fmla="*/ 0 h 30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08031" h="304355">
                      <a:moveTo>
                        <a:pt x="102012" y="264985"/>
                      </a:moveTo>
                      <a:cubicBezTo>
                        <a:pt x="93068" y="264985"/>
                        <a:pt x="85817" y="273275"/>
                        <a:pt x="85817" y="283502"/>
                      </a:cubicBezTo>
                      <a:cubicBezTo>
                        <a:pt x="85817" y="293729"/>
                        <a:pt x="93068" y="302019"/>
                        <a:pt x="102012" y="302019"/>
                      </a:cubicBezTo>
                      <a:cubicBezTo>
                        <a:pt x="110956" y="302019"/>
                        <a:pt x="118207" y="293729"/>
                        <a:pt x="118207" y="283502"/>
                      </a:cubicBezTo>
                      <a:cubicBezTo>
                        <a:pt x="118207" y="273275"/>
                        <a:pt x="110956" y="264985"/>
                        <a:pt x="102012" y="264985"/>
                      </a:cubicBezTo>
                      <a:close/>
                      <a:moveTo>
                        <a:pt x="56997" y="57673"/>
                      </a:moveTo>
                      <a:cubicBezTo>
                        <a:pt x="44174" y="57673"/>
                        <a:pt x="33778" y="68069"/>
                        <a:pt x="33778" y="80892"/>
                      </a:cubicBezTo>
                      <a:lnTo>
                        <a:pt x="33778" y="231129"/>
                      </a:lnTo>
                      <a:cubicBezTo>
                        <a:pt x="33778" y="243952"/>
                        <a:pt x="44174" y="254348"/>
                        <a:pt x="56997" y="254348"/>
                      </a:cubicBezTo>
                      <a:lnTo>
                        <a:pt x="149871" y="254348"/>
                      </a:lnTo>
                      <a:cubicBezTo>
                        <a:pt x="162694" y="254348"/>
                        <a:pt x="173090" y="243952"/>
                        <a:pt x="173090" y="231129"/>
                      </a:cubicBezTo>
                      <a:lnTo>
                        <a:pt x="173090" y="80892"/>
                      </a:lnTo>
                      <a:cubicBezTo>
                        <a:pt x="173090" y="68069"/>
                        <a:pt x="162694" y="57673"/>
                        <a:pt x="149871" y="57673"/>
                      </a:cubicBezTo>
                      <a:close/>
                      <a:moveTo>
                        <a:pt x="66050" y="20948"/>
                      </a:moveTo>
                      <a:lnTo>
                        <a:pt x="66050" y="29172"/>
                      </a:lnTo>
                      <a:lnTo>
                        <a:pt x="136737" y="29172"/>
                      </a:lnTo>
                      <a:lnTo>
                        <a:pt x="136737" y="20948"/>
                      </a:lnTo>
                      <a:close/>
                      <a:moveTo>
                        <a:pt x="34673" y="0"/>
                      </a:moveTo>
                      <a:lnTo>
                        <a:pt x="173358" y="0"/>
                      </a:lnTo>
                      <a:cubicBezTo>
                        <a:pt x="192507" y="0"/>
                        <a:pt x="208031" y="15524"/>
                        <a:pt x="208031" y="34673"/>
                      </a:cubicBezTo>
                      <a:lnTo>
                        <a:pt x="208031" y="269682"/>
                      </a:lnTo>
                      <a:cubicBezTo>
                        <a:pt x="208031" y="288831"/>
                        <a:pt x="192507" y="304355"/>
                        <a:pt x="173358" y="304355"/>
                      </a:cubicBezTo>
                      <a:lnTo>
                        <a:pt x="34673" y="304355"/>
                      </a:lnTo>
                      <a:cubicBezTo>
                        <a:pt x="15524" y="304355"/>
                        <a:pt x="0" y="288831"/>
                        <a:pt x="0" y="269682"/>
                      </a:cubicBezTo>
                      <a:lnTo>
                        <a:pt x="0" y="34673"/>
                      </a:lnTo>
                      <a:cubicBezTo>
                        <a:pt x="0" y="15524"/>
                        <a:pt x="15524" y="0"/>
                        <a:pt x="3467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Group 39"/>
              <p:cNvGrpSpPr/>
              <p:nvPr/>
            </p:nvGrpSpPr>
            <p:grpSpPr>
              <a:xfrm>
                <a:off x="2168733" y="1953497"/>
                <a:ext cx="1979775" cy="668729"/>
                <a:chOff x="1918379" y="1734048"/>
                <a:chExt cx="2348822" cy="891638"/>
              </a:xfrm>
            </p:grpSpPr>
            <p:sp>
              <p:nvSpPr>
                <p:cNvPr id="10" name="TextBox 40"/>
                <p:cNvSpPr txBox="1"/>
                <p:nvPr/>
              </p:nvSpPr>
              <p:spPr>
                <a:xfrm>
                  <a:off x="1918379" y="2071688"/>
                  <a:ext cx="2348822" cy="553998"/>
                </a:xfrm>
                <a:prstGeom prst="rect">
                  <a:avLst/>
                </a:prstGeom>
                <a:noFill/>
              </p:spPr>
              <p:txBody>
                <a:bodyPr wrap="square" rIns="360000" anchor="t" anchorCtr="0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无法做到实时响应，发出消息后需要等待打包确认</a:t>
                  </a:r>
                  <a:endPara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Rectangle 41"/>
                <p:cNvSpPr/>
                <p:nvPr/>
              </p:nvSpPr>
              <p:spPr>
                <a:xfrm>
                  <a:off x="2985227" y="1734048"/>
                  <a:ext cx="1281974" cy="323165"/>
                </a:xfrm>
                <a:prstGeom prst="rect">
                  <a:avLst/>
                </a:prstGeom>
              </p:spPr>
              <p:txBody>
                <a:bodyPr wrap="none" lIns="0" tIns="0" rIns="360000" bIns="0" anchor="b" anchorCtr="0">
                  <a:normAutofit/>
                </a:bodyPr>
                <a:lstStyle/>
                <a:p>
                  <a:pPr algn="r"/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异步交互模式</a:t>
                  </a:r>
                  <a:endPara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4158794" y="991695"/>
              <a:ext cx="2699673" cy="728454"/>
              <a:chOff x="4158794" y="991695"/>
              <a:chExt cx="2699673" cy="728454"/>
            </a:xfrm>
          </p:grpSpPr>
          <p:grpSp>
            <p:nvGrpSpPr>
              <p:cNvPr id="16" name="Group 35"/>
              <p:cNvGrpSpPr/>
              <p:nvPr/>
            </p:nvGrpSpPr>
            <p:grpSpPr>
              <a:xfrm>
                <a:off x="4158794" y="991695"/>
                <a:ext cx="728454" cy="728454"/>
                <a:chOff x="3703843" y="1419388"/>
                <a:chExt cx="971272" cy="971272"/>
              </a:xfrm>
            </p:grpSpPr>
            <p:sp>
              <p:nvSpPr>
                <p:cNvPr id="20" name="Oval 4"/>
                <p:cNvSpPr/>
                <p:nvPr/>
              </p:nvSpPr>
              <p:spPr>
                <a:xfrm>
                  <a:off x="3703843" y="1419388"/>
                  <a:ext cx="971272" cy="97127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Oval 6"/>
                <p:cNvSpPr/>
                <p:nvPr/>
              </p:nvSpPr>
              <p:spPr>
                <a:xfrm>
                  <a:off x="3820542" y="1536087"/>
                  <a:ext cx="737874" cy="73787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: Shape 23"/>
                <p:cNvSpPr/>
                <p:nvPr/>
              </p:nvSpPr>
              <p:spPr>
                <a:xfrm flipH="1">
                  <a:off x="3980149" y="1745089"/>
                  <a:ext cx="368428" cy="316537"/>
                </a:xfrm>
                <a:custGeom>
                  <a:avLst/>
                  <a:gdLst>
                    <a:gd name="connsiteX0" fmla="*/ 174969 w 276321"/>
                    <a:gd name="connsiteY0" fmla="*/ 216483 h 237403"/>
                    <a:gd name="connsiteX1" fmla="*/ 174969 w 276321"/>
                    <a:gd name="connsiteY1" fmla="*/ 229968 h 237403"/>
                    <a:gd name="connsiteX2" fmla="*/ 101352 w 276321"/>
                    <a:gd name="connsiteY2" fmla="*/ 229968 h 237403"/>
                    <a:gd name="connsiteX3" fmla="*/ 101352 w 276321"/>
                    <a:gd name="connsiteY3" fmla="*/ 216483 h 237403"/>
                    <a:gd name="connsiteX4" fmla="*/ 276321 w 276321"/>
                    <a:gd name="connsiteY4" fmla="*/ 209047 h 237403"/>
                    <a:gd name="connsiteX5" fmla="*/ 0 w 276321"/>
                    <a:gd name="connsiteY5" fmla="*/ 209047 h 237403"/>
                    <a:gd name="connsiteX6" fmla="*/ 0 w 276321"/>
                    <a:gd name="connsiteY6" fmla="*/ 222929 h 237403"/>
                    <a:gd name="connsiteX7" fmla="*/ 8876 w 276321"/>
                    <a:gd name="connsiteY7" fmla="*/ 237403 h 237403"/>
                    <a:gd name="connsiteX8" fmla="*/ 267445 w 276321"/>
                    <a:gd name="connsiteY8" fmla="*/ 237403 h 237403"/>
                    <a:gd name="connsiteX9" fmla="*/ 276321 w 276321"/>
                    <a:gd name="connsiteY9" fmla="*/ 222929 h 237403"/>
                    <a:gd name="connsiteX10" fmla="*/ 215868 w 276321"/>
                    <a:gd name="connsiteY10" fmla="*/ 23987 h 237403"/>
                    <a:gd name="connsiteX11" fmla="*/ 215868 w 276321"/>
                    <a:gd name="connsiteY11" fmla="*/ 170163 h 237403"/>
                    <a:gd name="connsiteX12" fmla="*/ 60453 w 276321"/>
                    <a:gd name="connsiteY12" fmla="*/ 170163 h 237403"/>
                    <a:gd name="connsiteX13" fmla="*/ 60453 w 276321"/>
                    <a:gd name="connsiteY13" fmla="*/ 23987 h 237403"/>
                    <a:gd name="connsiteX14" fmla="*/ 207026 w 276321"/>
                    <a:gd name="connsiteY14" fmla="*/ 0 h 237403"/>
                    <a:gd name="connsiteX15" fmla="*/ 69295 w 276321"/>
                    <a:gd name="connsiteY15" fmla="*/ 0 h 237403"/>
                    <a:gd name="connsiteX16" fmla="*/ 36936 w 276321"/>
                    <a:gd name="connsiteY16" fmla="*/ 32359 h 237403"/>
                    <a:gd name="connsiteX17" fmla="*/ 36936 w 276321"/>
                    <a:gd name="connsiteY17" fmla="*/ 161790 h 237403"/>
                    <a:gd name="connsiteX18" fmla="*/ 69295 w 276321"/>
                    <a:gd name="connsiteY18" fmla="*/ 194149 h 237403"/>
                    <a:gd name="connsiteX19" fmla="*/ 207026 w 276321"/>
                    <a:gd name="connsiteY19" fmla="*/ 194149 h 237403"/>
                    <a:gd name="connsiteX20" fmla="*/ 239385 w 276321"/>
                    <a:gd name="connsiteY20" fmla="*/ 161790 h 237403"/>
                    <a:gd name="connsiteX21" fmla="*/ 239385 w 276321"/>
                    <a:gd name="connsiteY21" fmla="*/ 32359 h 237403"/>
                    <a:gd name="connsiteX22" fmla="*/ 207026 w 276321"/>
                    <a:gd name="connsiteY22" fmla="*/ 0 h 23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76321" h="237403">
                      <a:moveTo>
                        <a:pt x="174969" y="216483"/>
                      </a:moveTo>
                      <a:lnTo>
                        <a:pt x="174969" y="229968"/>
                      </a:lnTo>
                      <a:lnTo>
                        <a:pt x="101352" y="229968"/>
                      </a:lnTo>
                      <a:lnTo>
                        <a:pt x="101352" y="216483"/>
                      </a:lnTo>
                      <a:close/>
                      <a:moveTo>
                        <a:pt x="276321" y="209047"/>
                      </a:moveTo>
                      <a:lnTo>
                        <a:pt x="0" y="209047"/>
                      </a:lnTo>
                      <a:lnTo>
                        <a:pt x="0" y="222929"/>
                      </a:lnTo>
                      <a:cubicBezTo>
                        <a:pt x="0" y="230923"/>
                        <a:pt x="3974" y="237403"/>
                        <a:pt x="8876" y="237403"/>
                      </a:cubicBezTo>
                      <a:lnTo>
                        <a:pt x="267445" y="237403"/>
                      </a:lnTo>
                      <a:cubicBezTo>
                        <a:pt x="272347" y="237403"/>
                        <a:pt x="276321" y="230923"/>
                        <a:pt x="276321" y="222929"/>
                      </a:cubicBezTo>
                      <a:close/>
                      <a:moveTo>
                        <a:pt x="215868" y="23987"/>
                      </a:moveTo>
                      <a:lnTo>
                        <a:pt x="215868" y="170163"/>
                      </a:lnTo>
                      <a:lnTo>
                        <a:pt x="60453" y="170163"/>
                      </a:lnTo>
                      <a:lnTo>
                        <a:pt x="60453" y="23987"/>
                      </a:lnTo>
                      <a:close/>
                      <a:moveTo>
                        <a:pt x="207026" y="0"/>
                      </a:moveTo>
                      <a:lnTo>
                        <a:pt x="69295" y="0"/>
                      </a:lnTo>
                      <a:cubicBezTo>
                        <a:pt x="51424" y="0"/>
                        <a:pt x="36936" y="14488"/>
                        <a:pt x="36936" y="32359"/>
                      </a:cubicBezTo>
                      <a:lnTo>
                        <a:pt x="36936" y="161790"/>
                      </a:lnTo>
                      <a:cubicBezTo>
                        <a:pt x="36936" y="179661"/>
                        <a:pt x="51424" y="194149"/>
                        <a:pt x="69295" y="194149"/>
                      </a:cubicBezTo>
                      <a:lnTo>
                        <a:pt x="207026" y="194149"/>
                      </a:lnTo>
                      <a:cubicBezTo>
                        <a:pt x="224897" y="194149"/>
                        <a:pt x="239385" y="179661"/>
                        <a:pt x="239385" y="161790"/>
                      </a:cubicBezTo>
                      <a:lnTo>
                        <a:pt x="239385" y="32359"/>
                      </a:lnTo>
                      <a:cubicBezTo>
                        <a:pt x="239385" y="14488"/>
                        <a:pt x="224897" y="0"/>
                        <a:pt x="207026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7" name="Group 42"/>
              <p:cNvGrpSpPr/>
              <p:nvPr/>
            </p:nvGrpSpPr>
            <p:grpSpPr>
              <a:xfrm>
                <a:off x="4887248" y="1019845"/>
                <a:ext cx="1971219" cy="657872"/>
                <a:chOff x="7996808" y="1734930"/>
                <a:chExt cx="2348822" cy="877163"/>
              </a:xfrm>
            </p:grpSpPr>
            <p:sp>
              <p:nvSpPr>
                <p:cNvPr id="18" name="TextBox 43"/>
                <p:cNvSpPr txBox="1"/>
                <p:nvPr/>
              </p:nvSpPr>
              <p:spPr>
                <a:xfrm>
                  <a:off x="7996808" y="2058095"/>
                  <a:ext cx="2348822" cy="553998"/>
                </a:xfrm>
                <a:prstGeom prst="rect">
                  <a:avLst/>
                </a:prstGeom>
                <a:noFill/>
              </p:spPr>
              <p:txBody>
                <a:bodyPr wrap="square" lIns="360000" rIns="21600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没有中心服务器，数据存储在链上</a:t>
                  </a:r>
                  <a:endPara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Rectangle 44"/>
                <p:cNvSpPr/>
                <p:nvPr/>
              </p:nvSpPr>
              <p:spPr>
                <a:xfrm>
                  <a:off x="7996808" y="1734930"/>
                  <a:ext cx="1482456" cy="323165"/>
                </a:xfrm>
                <a:prstGeom prst="rect">
                  <a:avLst/>
                </a:prstGeom>
              </p:spPr>
              <p:txBody>
                <a:bodyPr wrap="none" lIns="360000" tIns="0" rIns="216000" bIns="0" anchor="ctr" anchorCtr="0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去中心化</a:t>
                  </a:r>
                  <a:endPara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3" name="组合 22"/>
            <p:cNvGrpSpPr/>
            <p:nvPr/>
          </p:nvGrpSpPr>
          <p:grpSpPr>
            <a:xfrm>
              <a:off x="2168733" y="3787512"/>
              <a:ext cx="2708229" cy="728454"/>
              <a:chOff x="2168733" y="3787512"/>
              <a:chExt cx="2708229" cy="728454"/>
            </a:xfrm>
          </p:grpSpPr>
          <p:grpSp>
            <p:nvGrpSpPr>
              <p:cNvPr id="24" name="Group 38"/>
              <p:cNvGrpSpPr/>
              <p:nvPr/>
            </p:nvGrpSpPr>
            <p:grpSpPr>
              <a:xfrm>
                <a:off x="4148508" y="3787512"/>
                <a:ext cx="728454" cy="728454"/>
                <a:chOff x="7301044" y="4844782"/>
                <a:chExt cx="971272" cy="971272"/>
              </a:xfrm>
            </p:grpSpPr>
            <p:sp>
              <p:nvSpPr>
                <p:cNvPr id="28" name="Oval 16"/>
                <p:cNvSpPr/>
                <p:nvPr/>
              </p:nvSpPr>
              <p:spPr>
                <a:xfrm>
                  <a:off x="7301044" y="4844782"/>
                  <a:ext cx="971272" cy="971272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Oval 18"/>
                <p:cNvSpPr/>
                <p:nvPr/>
              </p:nvSpPr>
              <p:spPr>
                <a:xfrm>
                  <a:off x="7417743" y="4961481"/>
                  <a:ext cx="737874" cy="7378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grpSp>
              <p:nvGrpSpPr>
                <p:cNvPr id="30" name="Group 25"/>
                <p:cNvGrpSpPr/>
                <p:nvPr/>
              </p:nvGrpSpPr>
              <p:grpSpPr>
                <a:xfrm>
                  <a:off x="7630450" y="5137375"/>
                  <a:ext cx="270417" cy="311212"/>
                  <a:chOff x="5947555" y="3802810"/>
                  <a:chExt cx="202813" cy="233409"/>
                </a:xfrm>
              </p:grpSpPr>
              <p:sp>
                <p:nvSpPr>
                  <p:cNvPr id="31" name="Freeform: Shape 26"/>
                  <p:cNvSpPr/>
                  <p:nvPr/>
                </p:nvSpPr>
                <p:spPr>
                  <a:xfrm rot="10800000" flipH="1">
                    <a:off x="5947555" y="3802810"/>
                    <a:ext cx="202813" cy="233409"/>
                  </a:xfrm>
                  <a:custGeom>
                    <a:avLst/>
                    <a:gdLst>
                      <a:gd name="connsiteX0" fmla="*/ 0 w 999747"/>
                      <a:gd name="connsiteY0" fmla="*/ 0 h 1605837"/>
                      <a:gd name="connsiteX1" fmla="*/ 999747 w 999747"/>
                      <a:gd name="connsiteY1" fmla="*/ 0 h 1605837"/>
                      <a:gd name="connsiteX2" fmla="*/ 999747 w 999747"/>
                      <a:gd name="connsiteY2" fmla="*/ 0 h 1605837"/>
                      <a:gd name="connsiteX3" fmla="*/ 0 w 999747"/>
                      <a:gd name="connsiteY3" fmla="*/ 0 h 1605837"/>
                      <a:gd name="connsiteX4" fmla="*/ 0 w 999747"/>
                      <a:gd name="connsiteY4" fmla="*/ 1605837 h 1605837"/>
                      <a:gd name="connsiteX5" fmla="*/ 0 w 999747"/>
                      <a:gd name="connsiteY5" fmla="*/ 1605837 h 1605837"/>
                      <a:gd name="connsiteX6" fmla="*/ 0 w 999747"/>
                      <a:gd name="connsiteY6" fmla="*/ 0 h 1605837"/>
                      <a:gd name="connsiteX0-1" fmla="*/ 0 w 999747"/>
                      <a:gd name="connsiteY0-2" fmla="*/ 8964 h 1614801"/>
                      <a:gd name="connsiteX1-3" fmla="*/ 999747 w 999747"/>
                      <a:gd name="connsiteY1-4" fmla="*/ 8964 h 1614801"/>
                      <a:gd name="connsiteX2-5" fmla="*/ 703911 w 999747"/>
                      <a:gd name="connsiteY2-6" fmla="*/ 0 h 1614801"/>
                      <a:gd name="connsiteX3-7" fmla="*/ 0 w 999747"/>
                      <a:gd name="connsiteY3-8" fmla="*/ 8964 h 1614801"/>
                      <a:gd name="connsiteX4-9" fmla="*/ 0 w 999747"/>
                      <a:gd name="connsiteY4-10" fmla="*/ 1614801 h 1614801"/>
                      <a:gd name="connsiteX5-11" fmla="*/ 0 w 999747"/>
                      <a:gd name="connsiteY5-12" fmla="*/ 1614801 h 1614801"/>
                      <a:gd name="connsiteX6-13" fmla="*/ 0 w 999747"/>
                      <a:gd name="connsiteY6-14" fmla="*/ 8964 h 1614801"/>
                      <a:gd name="connsiteX0-15" fmla="*/ 0 w 703911"/>
                      <a:gd name="connsiteY0-16" fmla="*/ 8964 h 1614801"/>
                      <a:gd name="connsiteX1-17" fmla="*/ 703911 w 703911"/>
                      <a:gd name="connsiteY1-18" fmla="*/ 0 h 1614801"/>
                      <a:gd name="connsiteX2-19" fmla="*/ 0 w 703911"/>
                      <a:gd name="connsiteY2-20" fmla="*/ 8964 h 1614801"/>
                      <a:gd name="connsiteX3-21" fmla="*/ 0 w 703911"/>
                      <a:gd name="connsiteY3-22" fmla="*/ 1614801 h 1614801"/>
                      <a:gd name="connsiteX4-23" fmla="*/ 0 w 703911"/>
                      <a:gd name="connsiteY4-24" fmla="*/ 1614801 h 1614801"/>
                      <a:gd name="connsiteX5-25" fmla="*/ 0 w 703911"/>
                      <a:gd name="connsiteY5-26" fmla="*/ 8964 h 1614801"/>
                      <a:gd name="connsiteX0-27" fmla="*/ 0 w 703911"/>
                      <a:gd name="connsiteY0-28" fmla="*/ 8964 h 1614801"/>
                      <a:gd name="connsiteX1-29" fmla="*/ 703911 w 703911"/>
                      <a:gd name="connsiteY1-30" fmla="*/ 0 h 1614801"/>
                      <a:gd name="connsiteX2-31" fmla="*/ 0 w 703911"/>
                      <a:gd name="connsiteY2-32" fmla="*/ 8964 h 1614801"/>
                      <a:gd name="connsiteX3-33" fmla="*/ 0 w 703911"/>
                      <a:gd name="connsiteY3-34" fmla="*/ 1614801 h 1614801"/>
                      <a:gd name="connsiteX4-35" fmla="*/ 0 w 703911"/>
                      <a:gd name="connsiteY4-36" fmla="*/ 1614801 h 1614801"/>
                      <a:gd name="connsiteX5-37" fmla="*/ 0 w 703911"/>
                      <a:gd name="connsiteY5-38" fmla="*/ 8964 h 1614801"/>
                      <a:gd name="connsiteX0-39" fmla="*/ 0 w 703911"/>
                      <a:gd name="connsiteY0-40" fmla="*/ 0 h 1605837"/>
                      <a:gd name="connsiteX1-41" fmla="*/ 703911 w 703911"/>
                      <a:gd name="connsiteY1-42" fmla="*/ 8965 h 1605837"/>
                      <a:gd name="connsiteX2-43" fmla="*/ 0 w 703911"/>
                      <a:gd name="connsiteY2-44" fmla="*/ 0 h 1605837"/>
                      <a:gd name="connsiteX3-45" fmla="*/ 0 w 703911"/>
                      <a:gd name="connsiteY3-46" fmla="*/ 1605837 h 1605837"/>
                      <a:gd name="connsiteX4-47" fmla="*/ 0 w 703911"/>
                      <a:gd name="connsiteY4-48" fmla="*/ 1605837 h 1605837"/>
                      <a:gd name="connsiteX5-49" fmla="*/ 0 w 703911"/>
                      <a:gd name="connsiteY5-50" fmla="*/ 0 h 1605837"/>
                      <a:gd name="connsiteX0-51" fmla="*/ 0 w 506687"/>
                      <a:gd name="connsiteY0-52" fmla="*/ 0 h 1605837"/>
                      <a:gd name="connsiteX1-53" fmla="*/ 506687 w 506687"/>
                      <a:gd name="connsiteY1-54" fmla="*/ 1 h 1605837"/>
                      <a:gd name="connsiteX2-55" fmla="*/ 0 w 506687"/>
                      <a:gd name="connsiteY2-56" fmla="*/ 0 h 1605837"/>
                      <a:gd name="connsiteX3-57" fmla="*/ 0 w 506687"/>
                      <a:gd name="connsiteY3-58" fmla="*/ 1605837 h 1605837"/>
                      <a:gd name="connsiteX4-59" fmla="*/ 0 w 506687"/>
                      <a:gd name="connsiteY4-60" fmla="*/ 1605837 h 1605837"/>
                      <a:gd name="connsiteX5-61" fmla="*/ 0 w 506687"/>
                      <a:gd name="connsiteY5-62" fmla="*/ 0 h 160583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506687" h="1605837">
                        <a:moveTo>
                          <a:pt x="0" y="0"/>
                        </a:moveTo>
                        <a:lnTo>
                          <a:pt x="506687" y="1"/>
                        </a:lnTo>
                        <a:lnTo>
                          <a:pt x="0" y="0"/>
                        </a:lnTo>
                        <a:lnTo>
                          <a:pt x="0" y="1605837"/>
                        </a:lnTo>
                        <a:lnTo>
                          <a:pt x="0" y="160583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" name="Flowchart: Process 27"/>
                  <p:cNvSpPr/>
                  <p:nvPr/>
                </p:nvSpPr>
                <p:spPr>
                  <a:xfrm>
                    <a:off x="5987185" y="3897158"/>
                    <a:ext cx="26900" cy="131860"/>
                  </a:xfrm>
                  <a:prstGeom prst="flowChartProcess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" name="Flowchart: Process 28"/>
                  <p:cNvSpPr/>
                  <p:nvPr/>
                </p:nvSpPr>
                <p:spPr>
                  <a:xfrm>
                    <a:off x="6115122" y="3804596"/>
                    <a:ext cx="30774" cy="226979"/>
                  </a:xfrm>
                  <a:prstGeom prst="flowChartProcess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Flowchart: Process 29"/>
                  <p:cNvSpPr/>
                  <p:nvPr/>
                </p:nvSpPr>
                <p:spPr>
                  <a:xfrm>
                    <a:off x="6048416" y="3850766"/>
                    <a:ext cx="26901" cy="177728"/>
                  </a:xfrm>
                  <a:prstGeom prst="flowChartProcess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25" name="Group 45"/>
              <p:cNvGrpSpPr/>
              <p:nvPr/>
            </p:nvGrpSpPr>
            <p:grpSpPr>
              <a:xfrm>
                <a:off x="2168733" y="3817375"/>
                <a:ext cx="1979775" cy="668729"/>
                <a:chOff x="1918379" y="1734048"/>
                <a:chExt cx="2348822" cy="891638"/>
              </a:xfrm>
            </p:grpSpPr>
            <p:sp>
              <p:nvSpPr>
                <p:cNvPr id="26" name="TextBox 46"/>
                <p:cNvSpPr txBox="1"/>
                <p:nvPr/>
              </p:nvSpPr>
              <p:spPr>
                <a:xfrm>
                  <a:off x="1918379" y="2071688"/>
                  <a:ext cx="2348822" cy="553998"/>
                </a:xfrm>
                <a:prstGeom prst="rect">
                  <a:avLst/>
                </a:prstGeom>
                <a:noFill/>
              </p:spPr>
              <p:txBody>
                <a:bodyPr wrap="square" rIns="360000" anchor="t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需要对某个地址进行交易签名，来证明对这地址的控制权</a:t>
                  </a:r>
                  <a:endPara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Rectangle 47"/>
                <p:cNvSpPr/>
                <p:nvPr/>
              </p:nvSpPr>
              <p:spPr>
                <a:xfrm>
                  <a:off x="2985227" y="1734048"/>
                  <a:ext cx="1281974" cy="323165"/>
                </a:xfrm>
                <a:prstGeom prst="rect">
                  <a:avLst/>
                </a:prstGeom>
              </p:spPr>
              <p:txBody>
                <a:bodyPr wrap="none" lIns="0" tIns="0" rIns="360000" bIns="0" anchor="b" anchorCtr="0">
                  <a:normAutofit/>
                </a:bodyPr>
                <a:lstStyle/>
                <a:p>
                  <a:pPr algn="r"/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非对称加密技术</a:t>
                  </a:r>
                  <a:endPara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/>
          </p:nvGrpSpPr>
          <p:grpSpPr>
            <a:xfrm>
              <a:off x="4158794" y="2855573"/>
              <a:ext cx="2699673" cy="728454"/>
              <a:chOff x="4158794" y="2855573"/>
              <a:chExt cx="2699673" cy="728454"/>
            </a:xfrm>
          </p:grpSpPr>
          <p:grpSp>
            <p:nvGrpSpPr>
              <p:cNvPr id="36" name="Group 37"/>
              <p:cNvGrpSpPr/>
              <p:nvPr/>
            </p:nvGrpSpPr>
            <p:grpSpPr>
              <a:xfrm>
                <a:off x="4158794" y="2855573"/>
                <a:ext cx="728454" cy="728454"/>
                <a:chOff x="6017505" y="3607058"/>
                <a:chExt cx="971272" cy="971272"/>
              </a:xfrm>
            </p:grpSpPr>
            <p:sp>
              <p:nvSpPr>
                <p:cNvPr id="40" name="Oval 12"/>
                <p:cNvSpPr/>
                <p:nvPr/>
              </p:nvSpPr>
              <p:spPr>
                <a:xfrm>
                  <a:off x="6017505" y="3607058"/>
                  <a:ext cx="971272" cy="971272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Oval 14"/>
                <p:cNvSpPr/>
                <p:nvPr/>
              </p:nvSpPr>
              <p:spPr>
                <a:xfrm>
                  <a:off x="6171679" y="3761232"/>
                  <a:ext cx="662924" cy="66292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34"/>
                <p:cNvSpPr/>
                <p:nvPr/>
              </p:nvSpPr>
              <p:spPr bwMode="auto">
                <a:xfrm>
                  <a:off x="6345997" y="3891965"/>
                  <a:ext cx="327376" cy="376417"/>
                </a:xfrm>
                <a:custGeom>
                  <a:avLst/>
                  <a:gdLst/>
                  <a:ahLst/>
                  <a:cxnLst>
                    <a:cxn ang="0">
                      <a:pos x="55" y="64"/>
                    </a:cxn>
                    <a:cxn ang="0">
                      <a:pos x="0" y="59"/>
                    </a:cxn>
                    <a:cxn ang="0">
                      <a:pos x="4" y="9"/>
                    </a:cxn>
                    <a:cxn ang="0">
                      <a:pos x="9" y="5"/>
                    </a:cxn>
                    <a:cxn ang="0">
                      <a:pos x="17" y="0"/>
                    </a:cxn>
                    <a:cxn ang="0">
                      <a:pos x="23" y="9"/>
                    </a:cxn>
                    <a:cxn ang="0">
                      <a:pos x="36" y="5"/>
                    </a:cxn>
                    <a:cxn ang="0">
                      <a:pos x="44" y="0"/>
                    </a:cxn>
                    <a:cxn ang="0">
                      <a:pos x="50" y="9"/>
                    </a:cxn>
                    <a:cxn ang="0">
                      <a:pos x="59" y="13"/>
                    </a:cxn>
                    <a:cxn ang="0">
                      <a:pos x="15" y="33"/>
                    </a:cxn>
                    <a:cxn ang="0">
                      <a:pos x="4" y="23"/>
                    </a:cxn>
                    <a:cxn ang="0">
                      <a:pos x="15" y="33"/>
                    </a:cxn>
                    <a:cxn ang="0">
                      <a:pos x="15" y="35"/>
                    </a:cxn>
                    <a:cxn ang="0">
                      <a:pos x="4" y="47"/>
                    </a:cxn>
                    <a:cxn ang="0">
                      <a:pos x="15" y="59"/>
                    </a:cxn>
                    <a:cxn ang="0">
                      <a:pos x="4" y="49"/>
                    </a:cxn>
                    <a:cxn ang="0">
                      <a:pos x="15" y="59"/>
                    </a:cxn>
                    <a:cxn ang="0">
                      <a:pos x="17" y="4"/>
                    </a:cxn>
                    <a:cxn ang="0">
                      <a:pos x="13" y="5"/>
                    </a:cxn>
                    <a:cxn ang="0">
                      <a:pos x="15" y="17"/>
                    </a:cxn>
                    <a:cxn ang="0">
                      <a:pos x="18" y="16"/>
                    </a:cxn>
                    <a:cxn ang="0">
                      <a:pos x="28" y="33"/>
                    </a:cxn>
                    <a:cxn ang="0">
                      <a:pos x="17" y="23"/>
                    </a:cxn>
                    <a:cxn ang="0">
                      <a:pos x="28" y="33"/>
                    </a:cxn>
                    <a:cxn ang="0">
                      <a:pos x="28" y="35"/>
                    </a:cxn>
                    <a:cxn ang="0">
                      <a:pos x="17" y="47"/>
                    </a:cxn>
                    <a:cxn ang="0">
                      <a:pos x="28" y="59"/>
                    </a:cxn>
                    <a:cxn ang="0">
                      <a:pos x="17" y="49"/>
                    </a:cxn>
                    <a:cxn ang="0">
                      <a:pos x="28" y="59"/>
                    </a:cxn>
                    <a:cxn ang="0">
                      <a:pos x="42" y="23"/>
                    </a:cxn>
                    <a:cxn ang="0">
                      <a:pos x="31" y="33"/>
                    </a:cxn>
                    <a:cxn ang="0">
                      <a:pos x="42" y="47"/>
                    </a:cxn>
                    <a:cxn ang="0">
                      <a:pos x="31" y="35"/>
                    </a:cxn>
                    <a:cxn ang="0">
                      <a:pos x="42" y="47"/>
                    </a:cxn>
                    <a:cxn ang="0">
                      <a:pos x="42" y="49"/>
                    </a:cxn>
                    <a:cxn ang="0">
                      <a:pos x="31" y="59"/>
                    </a:cxn>
                    <a:cxn ang="0">
                      <a:pos x="45" y="5"/>
                    </a:cxn>
                    <a:cxn ang="0">
                      <a:pos x="42" y="4"/>
                    </a:cxn>
                    <a:cxn ang="0">
                      <a:pos x="41" y="16"/>
                    </a:cxn>
                    <a:cxn ang="0">
                      <a:pos x="44" y="17"/>
                    </a:cxn>
                    <a:cxn ang="0">
                      <a:pos x="45" y="5"/>
                    </a:cxn>
                    <a:cxn ang="0">
                      <a:pos x="55" y="23"/>
                    </a:cxn>
                    <a:cxn ang="0">
                      <a:pos x="44" y="33"/>
                    </a:cxn>
                    <a:cxn ang="0">
                      <a:pos x="55" y="47"/>
                    </a:cxn>
                    <a:cxn ang="0">
                      <a:pos x="44" y="35"/>
                    </a:cxn>
                    <a:cxn ang="0">
                      <a:pos x="55" y="47"/>
                    </a:cxn>
                    <a:cxn ang="0">
                      <a:pos x="55" y="49"/>
                    </a:cxn>
                    <a:cxn ang="0">
                      <a:pos x="44" y="59"/>
                    </a:cxn>
                  </a:cxnLst>
                  <a:rect l="0" t="0" r="r" b="b"/>
                  <a:pathLst>
                    <a:path w="59" h="64">
                      <a:moveTo>
                        <a:pt x="59" y="59"/>
                      </a:moveTo>
                      <a:cubicBezTo>
                        <a:pt x="59" y="62"/>
                        <a:pt x="57" y="64"/>
                        <a:pt x="55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2" y="64"/>
                        <a:pt x="0" y="62"/>
                        <a:pt x="0" y="5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1"/>
                        <a:pt x="2" y="9"/>
                        <a:pt x="4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2"/>
                        <a:pt x="11" y="0"/>
                        <a:pt x="1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20" y="0"/>
                        <a:pt x="23" y="2"/>
                        <a:pt x="23" y="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6" y="2"/>
                        <a:pt x="39" y="0"/>
                        <a:pt x="42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7" y="0"/>
                        <a:pt x="50" y="2"/>
                        <a:pt x="50" y="5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7" y="9"/>
                        <a:pt x="59" y="11"/>
                        <a:pt x="59" y="13"/>
                      </a:cubicBezTo>
                      <a:lnTo>
                        <a:pt x="59" y="59"/>
                      </a:lnTo>
                      <a:close/>
                      <a:moveTo>
                        <a:pt x="15" y="33"/>
                      </a:move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4" y="33"/>
                        <a:pt x="4" y="33"/>
                        <a:pt x="4" y="33"/>
                      </a:cubicBezTo>
                      <a:lnTo>
                        <a:pt x="15" y="33"/>
                      </a:lnTo>
                      <a:close/>
                      <a:moveTo>
                        <a:pt x="15" y="47"/>
                      </a:move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4" y="47"/>
                        <a:pt x="4" y="47"/>
                        <a:pt x="4" y="47"/>
                      </a:cubicBezTo>
                      <a:lnTo>
                        <a:pt x="15" y="47"/>
                      </a:lnTo>
                      <a:close/>
                      <a:moveTo>
                        <a:pt x="15" y="59"/>
                      </a:move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4" y="59"/>
                        <a:pt x="4" y="59"/>
                        <a:pt x="4" y="59"/>
                      </a:cubicBezTo>
                      <a:lnTo>
                        <a:pt x="15" y="59"/>
                      </a:lnTo>
                      <a:close/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4" y="4"/>
                        <a:pt x="13" y="5"/>
                        <a:pt x="13" y="5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4" y="17"/>
                        <a:pt x="15" y="17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8" y="17"/>
                        <a:pt x="18" y="16"/>
                        <a:pt x="18" y="16"/>
                      </a:cubicBezTo>
                      <a:lnTo>
                        <a:pt x="18" y="5"/>
                      </a:lnTo>
                      <a:close/>
                      <a:moveTo>
                        <a:pt x="28" y="33"/>
                      </a:move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lnTo>
                        <a:pt x="28" y="33"/>
                      </a:lnTo>
                      <a:close/>
                      <a:moveTo>
                        <a:pt x="28" y="47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47"/>
                        <a:pt x="17" y="47"/>
                        <a:pt x="17" y="47"/>
                      </a:cubicBezTo>
                      <a:lnTo>
                        <a:pt x="28" y="47"/>
                      </a:lnTo>
                      <a:close/>
                      <a:moveTo>
                        <a:pt x="28" y="59"/>
                      </a:moveTo>
                      <a:cubicBezTo>
                        <a:pt x="28" y="49"/>
                        <a:pt x="28" y="49"/>
                        <a:pt x="28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59"/>
                        <a:pt x="17" y="59"/>
                        <a:pt x="17" y="59"/>
                      </a:cubicBezTo>
                      <a:lnTo>
                        <a:pt x="28" y="59"/>
                      </a:lnTo>
                      <a:close/>
                      <a:moveTo>
                        <a:pt x="42" y="33"/>
                      </a:move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31" y="23"/>
                        <a:pt x="31" y="23"/>
                        <a:pt x="31" y="23"/>
                      </a:cubicBezTo>
                      <a:cubicBezTo>
                        <a:pt x="31" y="33"/>
                        <a:pt x="31" y="33"/>
                        <a:pt x="31" y="33"/>
                      </a:cubicBezTo>
                      <a:lnTo>
                        <a:pt x="42" y="33"/>
                      </a:lnTo>
                      <a:close/>
                      <a:moveTo>
                        <a:pt x="42" y="47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lnTo>
                        <a:pt x="42" y="47"/>
                      </a:lnTo>
                      <a:close/>
                      <a:moveTo>
                        <a:pt x="42" y="59"/>
                      </a:move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lnTo>
                        <a:pt x="42" y="59"/>
                      </a:lnTo>
                      <a:close/>
                      <a:moveTo>
                        <a:pt x="45" y="5"/>
                      </a:moveTo>
                      <a:cubicBezTo>
                        <a:pt x="45" y="5"/>
                        <a:pt x="45" y="4"/>
                        <a:pt x="44" y="4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1" y="4"/>
                        <a:pt x="41" y="5"/>
                        <a:pt x="41" y="5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1" y="16"/>
                        <a:pt x="41" y="17"/>
                        <a:pt x="42" y="17"/>
                      </a:cubicBezTo>
                      <a:cubicBezTo>
                        <a:pt x="44" y="17"/>
                        <a:pt x="44" y="17"/>
                        <a:pt x="44" y="17"/>
                      </a:cubicBezTo>
                      <a:cubicBezTo>
                        <a:pt x="45" y="17"/>
                        <a:pt x="45" y="16"/>
                        <a:pt x="45" y="16"/>
                      </a:cubicBezTo>
                      <a:lnTo>
                        <a:pt x="45" y="5"/>
                      </a:lnTo>
                      <a:close/>
                      <a:moveTo>
                        <a:pt x="55" y="33"/>
                      </a:move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44" y="23"/>
                        <a:pt x="44" y="23"/>
                        <a:pt x="44" y="23"/>
                      </a:cubicBezTo>
                      <a:cubicBezTo>
                        <a:pt x="44" y="33"/>
                        <a:pt x="44" y="33"/>
                        <a:pt x="44" y="33"/>
                      </a:cubicBezTo>
                      <a:lnTo>
                        <a:pt x="55" y="33"/>
                      </a:lnTo>
                      <a:close/>
                      <a:moveTo>
                        <a:pt x="55" y="47"/>
                      </a:moveTo>
                      <a:cubicBezTo>
                        <a:pt x="55" y="35"/>
                        <a:pt x="55" y="35"/>
                        <a:pt x="55" y="35"/>
                      </a:cubicBezTo>
                      <a:cubicBezTo>
                        <a:pt x="44" y="35"/>
                        <a:pt x="44" y="35"/>
                        <a:pt x="44" y="35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lnTo>
                        <a:pt x="55" y="47"/>
                      </a:lnTo>
                      <a:close/>
                      <a:moveTo>
                        <a:pt x="55" y="59"/>
                      </a:move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44" y="49"/>
                        <a:pt x="44" y="49"/>
                        <a:pt x="44" y="49"/>
                      </a:cubicBezTo>
                      <a:cubicBezTo>
                        <a:pt x="44" y="59"/>
                        <a:pt x="44" y="59"/>
                        <a:pt x="44" y="59"/>
                      </a:cubicBezTo>
                      <a:lnTo>
                        <a:pt x="55" y="5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Group 48"/>
              <p:cNvGrpSpPr/>
              <p:nvPr/>
            </p:nvGrpSpPr>
            <p:grpSpPr>
              <a:xfrm>
                <a:off x="4887248" y="2883722"/>
                <a:ext cx="1971219" cy="657872"/>
                <a:chOff x="7996808" y="1734930"/>
                <a:chExt cx="2348822" cy="877163"/>
              </a:xfrm>
            </p:grpSpPr>
            <p:sp>
              <p:nvSpPr>
                <p:cNvPr id="38" name="TextBox 49"/>
                <p:cNvSpPr txBox="1"/>
                <p:nvPr/>
              </p:nvSpPr>
              <p:spPr>
                <a:xfrm>
                  <a:off x="7996808" y="2058095"/>
                  <a:ext cx="2348822" cy="553998"/>
                </a:xfrm>
                <a:prstGeom prst="rect">
                  <a:avLst/>
                </a:prstGeom>
                <a:noFill/>
              </p:spPr>
              <p:txBody>
                <a:bodyPr wrap="square" lIns="360000" rIns="21600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一旦提交交易，无法取消，</a:t>
                  </a:r>
                  <a:br>
                    <a:rPr lang="zh-CN" altLang="en-US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</a:br>
                  <a:r>
                    <a:rPr lang="zh-CN" altLang="en-US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写入链上后，永久保存</a:t>
                  </a:r>
                  <a:endPara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Rectangle 50"/>
                <p:cNvSpPr/>
                <p:nvPr/>
              </p:nvSpPr>
              <p:spPr>
                <a:xfrm>
                  <a:off x="7996808" y="1734930"/>
                  <a:ext cx="1482456" cy="323165"/>
                </a:xfrm>
                <a:prstGeom prst="rect">
                  <a:avLst/>
                </a:prstGeom>
              </p:spPr>
              <p:txBody>
                <a:bodyPr wrap="none" lIns="360000" tIns="0" rIns="216000" bIns="0" anchor="ctr" anchorCtr="0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无法篡改、不可逆</a:t>
                  </a:r>
                  <a:endPara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矩形 5"/>
          <p:cNvSpPr/>
          <p:nvPr/>
        </p:nvSpPr>
        <p:spPr>
          <a:xfrm>
            <a:off x="4094974" y="2644170"/>
            <a:ext cx="40020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rgbClr val="50DFFF"/>
                </a:solidFill>
                <a:latin typeface="Agency FB" panose="020B0503020202020204" pitchFamily="34" charset="0"/>
              </a:rPr>
              <a:t>PART 03</a:t>
            </a:r>
            <a:endParaRPr lang="zh-CN" altLang="en-US" sz="9600" dirty="0">
              <a:solidFill>
                <a:srgbClr val="50DFFF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DFFF"/>
      </a:accent1>
      <a:accent2>
        <a:srgbClr val="50DFFF"/>
      </a:accent2>
      <a:accent3>
        <a:srgbClr val="50DFFF"/>
      </a:accent3>
      <a:accent4>
        <a:srgbClr val="50DFFF"/>
      </a:accent4>
      <a:accent5>
        <a:srgbClr val="50DFFF"/>
      </a:accent5>
      <a:accent6>
        <a:srgbClr val="50DFFF"/>
      </a:accent6>
      <a:hlink>
        <a:srgbClr val="50DFFF"/>
      </a:hlink>
      <a:folHlink>
        <a:srgbClr val="50D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DFFF"/>
      </a:accent1>
      <a:accent2>
        <a:srgbClr val="50DFFF"/>
      </a:accent2>
      <a:accent3>
        <a:srgbClr val="50DFFF"/>
      </a:accent3>
      <a:accent4>
        <a:srgbClr val="50DFFF"/>
      </a:accent4>
      <a:accent5>
        <a:srgbClr val="50DFFF"/>
      </a:accent5>
      <a:accent6>
        <a:srgbClr val="50DFFF"/>
      </a:accent6>
      <a:hlink>
        <a:srgbClr val="50DFFF"/>
      </a:hlink>
      <a:folHlink>
        <a:srgbClr val="50D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WPS 演示</Application>
  <PresentationFormat>宽屏</PresentationFormat>
  <Paragraphs>202</Paragraphs>
  <Slides>15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汉仪菱心体简</vt:lpstr>
      <vt:lpstr>Agency FB</vt:lpstr>
      <vt:lpstr>Arial Narrow</vt:lpstr>
      <vt:lpstr>Impact</vt:lpstr>
      <vt:lpstr>微软雅黑</vt:lpstr>
      <vt:lpstr>Arial</vt:lpstr>
      <vt:lpstr>锐字锐线俏皮简1.0</vt:lpstr>
      <vt:lpstr>等线 Light</vt:lpstr>
      <vt:lpstr>等线</vt:lpstr>
      <vt:lpstr>Yu Gothic UI</vt:lpstr>
      <vt:lpstr>Arial Unicode MS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Datahome 大宏</cp:lastModifiedBy>
  <cp:revision>15</cp:revision>
  <dcterms:created xsi:type="dcterms:W3CDTF">2018-04-09T07:20:00Z</dcterms:created>
  <dcterms:modified xsi:type="dcterms:W3CDTF">2018-05-26T07:51:25Z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