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450" r:id="rId2"/>
    <p:sldId id="463" r:id="rId3"/>
    <p:sldId id="4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1B7356-E62B-45B0-9381-E9F1854D6AFB}">
          <p14:sldIdLst>
            <p14:sldId id="450"/>
            <p14:sldId id="463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5" autoAdjust="0"/>
    <p:restoredTop sz="96976"/>
  </p:normalViewPr>
  <p:slideViewPr>
    <p:cSldViewPr snapToGrid="0" snapToObjects="1">
      <p:cViewPr>
        <p:scale>
          <a:sx n="125" d="100"/>
          <a:sy n="125" d="100"/>
        </p:scale>
        <p:origin x="255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BF7BB-EB9D-0847-A2D5-9D07CD18637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D5096-F11F-2744-90EE-CC197F732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s://github.com/mohimanilab/MetaMiner/releases/tag/metaminer-2.4.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05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https://github.com/mohimanilab/MetaMiner/releases/tag/metaminer-2.4.0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3CAE1-5F36-7140-8CC8-5C0B4E059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20B-FF57-8D41-831F-297B285CD6D4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F5883281-D152-417C-9634-1E19A2BC27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0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423-BA80-AB49-9F24-4EDD7968BAC6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C75C6CB4-125C-4D34-8C4F-FC5D3BC11C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F5FC-4F5B-FF42-9C91-6ADB348EEF93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B5BDF575-7DC9-4F3E-9966-ECD3EFD68F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2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C4EC-F9D0-0A4D-92F2-2B5E8E724F82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C5C4A5B0-06BC-4E83-9D5E-D69567B665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200D-69A1-DA45-8BCB-E038F125BE82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CF576E7E-6C49-4DFC-8A4E-219E78F00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7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480-D466-4C49-B73B-6A65940B4649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3EC565BD-F834-47DE-A315-65265DDC0F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962-7A24-C146-ACA8-AB699DFB6FD5}" type="datetime1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BFC11859-2105-46F0-AEDB-3057549A3F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60B7-17D0-DB46-9866-EA6E1519ED12}" type="datetime1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620F09D0-1429-493C-9EE0-BBA381253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9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2EA-4258-2040-87BF-786159763B43}" type="datetime1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629EB0F2-1CFC-41E9-A59B-7130E50266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9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2247-5471-0D4B-8C47-CDF8E9C79F9B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A8DA7404-F169-495F-82AA-4E75FA893E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23F-C1E2-0449-831A-664CD3FED121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://ucpa.ucsd.edu/img/guidelines/gl-4-seal.png">
            <a:extLst>
              <a:ext uri="{FF2B5EF4-FFF2-40B4-BE49-F238E27FC236}">
                <a16:creationId xmlns:a16="http://schemas.microsoft.com/office/drawing/2014/main" xmlns="" id="{20B6BA1F-68B8-436C-89AA-5F45C2036E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76" y="44451"/>
            <a:ext cx="1600528" cy="9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4179-3391-544F-AE33-36A5EB220B87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DF64-918B-0F46-A97E-09DDFEA0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ccms-ucsd.github.io/GNPSDocumentation/ms2lda/" TargetMode="External"/><Relationship Id="rId20" Type="http://schemas.openxmlformats.org/officeDocument/2006/relationships/hyperlink" Target="http://dorresteinappshub.ucsd.edu:5050/featurebasednetworking" TargetMode="External"/><Relationship Id="rId10" Type="http://schemas.openxmlformats.org/officeDocument/2006/relationships/hyperlink" Target="https://www.nature.com/articles/s41592-019-0344-8" TargetMode="External"/><Relationship Id="rId11" Type="http://schemas.openxmlformats.org/officeDocument/2006/relationships/hyperlink" Target="https://bio.informatik.uni-jena.de/software/sirius/" TargetMode="External"/><Relationship Id="rId12" Type="http://schemas.openxmlformats.org/officeDocument/2006/relationships/hyperlink" Target="https://www.biorxiv.org/content/10.1101/654459v1" TargetMode="External"/><Relationship Id="rId13" Type="http://schemas.openxmlformats.org/officeDocument/2006/relationships/hyperlink" Target="https://github.com/madeleineernst/pyMolNetEnhancer" TargetMode="External"/><Relationship Id="rId14" Type="http://schemas.openxmlformats.org/officeDocument/2006/relationships/hyperlink" Target="https://www.biorxiv.org/content/10.1101/227504v1" TargetMode="External"/><Relationship Id="rId15" Type="http://schemas.openxmlformats.org/officeDocument/2006/relationships/hyperlink" Target="https://github.com/mohimanilab/MetaMiner/blob/master/README.md" TargetMode="External"/><Relationship Id="rId16" Type="http://schemas.openxmlformats.org/officeDocument/2006/relationships/hyperlink" Target="https://academic.oup.com/bioinformatics/advance-article/doi/10.1093/bioinformatics/bty864/5116145" TargetMode="External"/><Relationship Id="rId17" Type="http://schemas.openxmlformats.org/officeDocument/2006/relationships/hyperlink" Target="https://metwork.pharmacie.parisdescartes.fr/" TargetMode="External"/><Relationship Id="rId18" Type="http://schemas.openxmlformats.org/officeDocument/2006/relationships/image" Target="../media/image4.jpg"/><Relationship Id="rId19" Type="http://schemas.openxmlformats.org/officeDocument/2006/relationships/hyperlink" Target="https://ccms-ucsd.github.io/GNPSDocumentation/featurebasedmolecularnetworkin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ature.com/articles/nchembio.2219" TargetMode="External"/><Relationship Id="rId4" Type="http://schemas.openxmlformats.org/officeDocument/2006/relationships/hyperlink" Target="https://gnps.ucsd.edu/ProteoSAFe/static/gnps-theoretical.jsp" TargetMode="External"/><Relationship Id="rId5" Type="http://schemas.openxmlformats.org/officeDocument/2006/relationships/hyperlink" Target="https://ccms-ucsd.github.io/GNPSDocumentation/dereplicator/" TargetMode="External"/><Relationship Id="rId6" Type="http://schemas.openxmlformats.org/officeDocument/2006/relationships/hyperlink" Target="https://gnps.ucsd.edu/ProteoSAFe/static/gnps-splash.jsp" TargetMode="External"/><Relationship Id="rId7" Type="http://schemas.openxmlformats.org/officeDocument/2006/relationships/hyperlink" Target="https://ccms-ucsd.github.io/GNPSDocumentation/nap/" TargetMode="External"/><Relationship Id="rId8" Type="http://schemas.openxmlformats.org/officeDocument/2006/relationships/hyperlink" Target="http://ms2ld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" descr="H:\Dropbox\Postdoc\workshopSeedGrant\Background_network2.png"/>
          <p:cNvPicPr preferRelativeResize="0"/>
          <p:nvPr/>
        </p:nvPicPr>
        <p:blipFill rotWithShape="1">
          <a:blip r:embed="rId3">
            <a:alphaModFix/>
          </a:blip>
          <a:srcRect b="74224"/>
          <a:stretch/>
        </p:blipFill>
        <p:spPr>
          <a:xfrm>
            <a:off x="31297" y="28977"/>
            <a:ext cx="9083675" cy="167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" descr="http://ucpa.ucsd.edu/img/guidelines/gl-4-sea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0343" y="29028"/>
            <a:ext cx="2022944" cy="121376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"/>
          <p:cNvSpPr txBox="1"/>
          <p:nvPr/>
        </p:nvSpPr>
        <p:spPr>
          <a:xfrm>
            <a:off x="31297" y="1935203"/>
            <a:ext cx="9079992" cy="101562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GNPS Molecular Network: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Annotation</a:t>
            </a:r>
            <a:r>
              <a:rPr lang="en-U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31297" y="3467952"/>
            <a:ext cx="907999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Louis Felix </a:t>
            </a:r>
            <a:r>
              <a:rPr lang="en-US" sz="2800" b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Nothias</a:t>
            </a:r>
            <a:endParaRPr lang="en-US" sz="2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California - San Diego</a:t>
            </a:r>
            <a:endParaRPr dirty="0"/>
          </a:p>
        </p:txBody>
      </p:sp>
      <p:pic>
        <p:nvPicPr>
          <p:cNvPr id="6" name="Google Shape;20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3659" y="4503070"/>
            <a:ext cx="3715386" cy="1326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4386" y="6354794"/>
            <a:ext cx="624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ENTER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SLIDES AUTHORS HERE: Ming Wang, Louis Felix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Nothias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mr-I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…</a:t>
            </a: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3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GNPS Tutorial Module 2 - Molecular Networking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DF64-918B-0F46-A97E-09DDFEA08376}" type="slidenum">
              <a:rPr lang="en-US" smtClean="0"/>
              <a:t>2</a:t>
            </a:fld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1374302" y="977505"/>
            <a:ext cx="5991698" cy="5207167"/>
            <a:chOff x="2932770" y="1499744"/>
            <a:chExt cx="4857713" cy="4221661"/>
          </a:xfrm>
        </p:grpSpPr>
        <p:grpSp>
          <p:nvGrpSpPr>
            <p:cNvPr id="77" name="Groupe 34">
              <a:extLst>
                <a:ext uri="{FF2B5EF4-FFF2-40B4-BE49-F238E27FC236}">
                  <a16:creationId xmlns:a16="http://schemas.microsoft.com/office/drawing/2014/main" xmlns="" id="{0D2D4500-8E5C-46E7-9E74-F4BCC277A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7408" y="1991479"/>
              <a:ext cx="1011675" cy="970728"/>
              <a:chOff x="7788306" y="1005260"/>
              <a:chExt cx="1872000" cy="1790630"/>
            </a:xfrm>
          </p:grpSpPr>
          <p:cxnSp>
            <p:nvCxnSpPr>
              <p:cNvPr id="78" name="Connecteur droit 17">
                <a:extLst>
                  <a:ext uri="{FF2B5EF4-FFF2-40B4-BE49-F238E27FC236}">
                    <a16:creationId xmlns:a16="http://schemas.microsoft.com/office/drawing/2014/main" xmlns="" id="{322BE2AC-1324-4A62-A6A4-F592838129D0}"/>
                  </a:ext>
                </a:extLst>
              </p:cNvPr>
              <p:cNvCxnSpPr/>
              <p:nvPr/>
            </p:nvCxnSpPr>
            <p:spPr>
              <a:xfrm>
                <a:off x="7788306" y="1005260"/>
                <a:ext cx="0" cy="1790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18">
                <a:extLst>
                  <a:ext uri="{FF2B5EF4-FFF2-40B4-BE49-F238E27FC236}">
                    <a16:creationId xmlns:a16="http://schemas.microsoft.com/office/drawing/2014/main" xmlns="" id="{4C37597D-ED74-4620-9F10-D6AD70276AB4}"/>
                  </a:ext>
                </a:extLst>
              </p:cNvPr>
              <p:cNvCxnSpPr/>
              <p:nvPr/>
            </p:nvCxnSpPr>
            <p:spPr>
              <a:xfrm>
                <a:off x="7788306" y="2795890"/>
                <a:ext cx="18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19">
                <a:extLst>
                  <a:ext uri="{FF2B5EF4-FFF2-40B4-BE49-F238E27FC236}">
                    <a16:creationId xmlns:a16="http://schemas.microsoft.com/office/drawing/2014/main" xmlns="" id="{4D7C48E2-E4A0-4928-BEB9-DA6DD19AAA6D}"/>
                  </a:ext>
                </a:extLst>
              </p:cNvPr>
              <p:cNvCxnSpPr/>
              <p:nvPr/>
            </p:nvCxnSpPr>
            <p:spPr>
              <a:xfrm>
                <a:off x="8053466" y="1603725"/>
                <a:ext cx="0" cy="11921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21">
                <a:extLst>
                  <a:ext uri="{FF2B5EF4-FFF2-40B4-BE49-F238E27FC236}">
                    <a16:creationId xmlns:a16="http://schemas.microsoft.com/office/drawing/2014/main" xmlns="" id="{55C2D649-8B8C-40B2-B943-8CE3913AAB2D}"/>
                  </a:ext>
                </a:extLst>
              </p:cNvPr>
              <p:cNvCxnSpPr/>
              <p:nvPr/>
            </p:nvCxnSpPr>
            <p:spPr>
              <a:xfrm>
                <a:off x="8782260" y="2073606"/>
                <a:ext cx="0" cy="720697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22">
                <a:extLst>
                  <a:ext uri="{FF2B5EF4-FFF2-40B4-BE49-F238E27FC236}">
                    <a16:creationId xmlns:a16="http://schemas.microsoft.com/office/drawing/2014/main" xmlns="" id="{45141F66-8939-470C-8FC8-49989930A7F0}"/>
                  </a:ext>
                </a:extLst>
              </p:cNvPr>
              <p:cNvCxnSpPr/>
              <p:nvPr/>
            </p:nvCxnSpPr>
            <p:spPr>
              <a:xfrm>
                <a:off x="9172856" y="1771993"/>
                <a:ext cx="0" cy="1008023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e 35">
              <a:extLst>
                <a:ext uri="{FF2B5EF4-FFF2-40B4-BE49-F238E27FC236}">
                  <a16:creationId xmlns:a16="http://schemas.microsoft.com/office/drawing/2014/main" xmlns="" id="{E6A309D8-C64D-474B-8E0C-46E7F42E5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5371" y="1996343"/>
              <a:ext cx="1011675" cy="970728"/>
              <a:chOff x="9995759" y="1038389"/>
              <a:chExt cx="1872000" cy="1790630"/>
            </a:xfrm>
          </p:grpSpPr>
          <p:cxnSp>
            <p:nvCxnSpPr>
              <p:cNvPr id="84" name="Connecteur droit 23">
                <a:extLst>
                  <a:ext uri="{FF2B5EF4-FFF2-40B4-BE49-F238E27FC236}">
                    <a16:creationId xmlns:a16="http://schemas.microsoft.com/office/drawing/2014/main" xmlns="" id="{638E9657-05EC-4C4F-A22F-ABB554CF1DBC}"/>
                  </a:ext>
                </a:extLst>
              </p:cNvPr>
              <p:cNvCxnSpPr/>
              <p:nvPr/>
            </p:nvCxnSpPr>
            <p:spPr>
              <a:xfrm>
                <a:off x="9995759" y="1038389"/>
                <a:ext cx="0" cy="1790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24">
                <a:extLst>
                  <a:ext uri="{FF2B5EF4-FFF2-40B4-BE49-F238E27FC236}">
                    <a16:creationId xmlns:a16="http://schemas.microsoft.com/office/drawing/2014/main" xmlns="" id="{1E319FFB-D314-4A0F-A0AA-D78625AF4D79}"/>
                  </a:ext>
                </a:extLst>
              </p:cNvPr>
              <p:cNvCxnSpPr/>
              <p:nvPr/>
            </p:nvCxnSpPr>
            <p:spPr>
              <a:xfrm>
                <a:off x="9995759" y="2829019"/>
                <a:ext cx="18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25">
                <a:extLst>
                  <a:ext uri="{FF2B5EF4-FFF2-40B4-BE49-F238E27FC236}">
                    <a16:creationId xmlns:a16="http://schemas.microsoft.com/office/drawing/2014/main" xmlns="" id="{76A199C1-B4AF-4A88-8DBE-0A58A8206A05}"/>
                  </a:ext>
                </a:extLst>
              </p:cNvPr>
              <p:cNvCxnSpPr/>
              <p:nvPr/>
            </p:nvCxnSpPr>
            <p:spPr>
              <a:xfrm>
                <a:off x="10260920" y="1636854"/>
                <a:ext cx="0" cy="1192165"/>
              </a:xfrm>
              <a:prstGeom prst="line">
                <a:avLst/>
              </a:prstGeom>
              <a:ln w="57150">
                <a:solidFill>
                  <a:srgbClr val="5819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26">
                <a:extLst>
                  <a:ext uri="{FF2B5EF4-FFF2-40B4-BE49-F238E27FC236}">
                    <a16:creationId xmlns:a16="http://schemas.microsoft.com/office/drawing/2014/main" xmlns="" id="{AA2CF77C-347A-438C-8601-F9DB75231F47}"/>
                  </a:ext>
                </a:extLst>
              </p:cNvPr>
              <p:cNvCxnSpPr/>
              <p:nvPr/>
            </p:nvCxnSpPr>
            <p:spPr>
              <a:xfrm>
                <a:off x="10989713" y="2106735"/>
                <a:ext cx="0" cy="72069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27">
                <a:extLst>
                  <a:ext uri="{FF2B5EF4-FFF2-40B4-BE49-F238E27FC236}">
                    <a16:creationId xmlns:a16="http://schemas.microsoft.com/office/drawing/2014/main" xmlns="" id="{D1F256C7-FBDA-4555-A706-0627D8AD1B9D}"/>
                  </a:ext>
                </a:extLst>
              </p:cNvPr>
              <p:cNvCxnSpPr/>
              <p:nvPr/>
            </p:nvCxnSpPr>
            <p:spPr>
              <a:xfrm>
                <a:off x="11380308" y="1805122"/>
                <a:ext cx="0" cy="1008023"/>
              </a:xfrm>
              <a:prstGeom prst="line">
                <a:avLst/>
              </a:prstGeom>
              <a:ln w="5715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e 13">
              <a:extLst>
                <a:ext uri="{FF2B5EF4-FFF2-40B4-BE49-F238E27FC236}">
                  <a16:creationId xmlns:a16="http://schemas.microsoft.com/office/drawing/2014/main" xmlns="" id="{BC7BBB5A-CB1C-4015-8A97-D4F36B72D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6266" y="1999283"/>
              <a:ext cx="1011675" cy="973310"/>
              <a:chOff x="5441739" y="2928938"/>
              <a:chExt cx="1872000" cy="1795641"/>
            </a:xfrm>
          </p:grpSpPr>
          <p:cxnSp>
            <p:nvCxnSpPr>
              <p:cNvPr id="90" name="Connecteur droit 28">
                <a:extLst>
                  <a:ext uri="{FF2B5EF4-FFF2-40B4-BE49-F238E27FC236}">
                    <a16:creationId xmlns:a16="http://schemas.microsoft.com/office/drawing/2014/main" xmlns="" id="{34B3741E-4F1F-495D-BE64-F6D3EC86303B}"/>
                  </a:ext>
                </a:extLst>
              </p:cNvPr>
              <p:cNvCxnSpPr/>
              <p:nvPr/>
            </p:nvCxnSpPr>
            <p:spPr>
              <a:xfrm>
                <a:off x="5441739" y="2928938"/>
                <a:ext cx="0" cy="179087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29">
                <a:extLst>
                  <a:ext uri="{FF2B5EF4-FFF2-40B4-BE49-F238E27FC236}">
                    <a16:creationId xmlns:a16="http://schemas.microsoft.com/office/drawing/2014/main" xmlns="" id="{D8356D59-ED15-4042-B949-2241C602F821}"/>
                  </a:ext>
                </a:extLst>
              </p:cNvPr>
              <p:cNvCxnSpPr/>
              <p:nvPr/>
            </p:nvCxnSpPr>
            <p:spPr>
              <a:xfrm>
                <a:off x="5441739" y="4719816"/>
                <a:ext cx="18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30">
                <a:extLst>
                  <a:ext uri="{FF2B5EF4-FFF2-40B4-BE49-F238E27FC236}">
                    <a16:creationId xmlns:a16="http://schemas.microsoft.com/office/drawing/2014/main" xmlns="" id="{92624AEA-535B-4DAE-A0CF-BE3E629E88B6}"/>
                  </a:ext>
                </a:extLst>
              </p:cNvPr>
              <p:cNvCxnSpPr/>
              <p:nvPr/>
            </p:nvCxnSpPr>
            <p:spPr>
              <a:xfrm>
                <a:off x="5706899" y="3527485"/>
                <a:ext cx="0" cy="119233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31">
                <a:extLst>
                  <a:ext uri="{FF2B5EF4-FFF2-40B4-BE49-F238E27FC236}">
                    <a16:creationId xmlns:a16="http://schemas.microsoft.com/office/drawing/2014/main" xmlns="" id="{820EFDCB-73C5-471A-8813-A482A066A77E}"/>
                  </a:ext>
                </a:extLst>
              </p:cNvPr>
              <p:cNvCxnSpPr/>
              <p:nvPr/>
            </p:nvCxnSpPr>
            <p:spPr>
              <a:xfrm>
                <a:off x="6005403" y="3248058"/>
                <a:ext cx="0" cy="1476521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32">
                <a:extLst>
                  <a:ext uri="{FF2B5EF4-FFF2-40B4-BE49-F238E27FC236}">
                    <a16:creationId xmlns:a16="http://schemas.microsoft.com/office/drawing/2014/main" xmlns="" id="{7D737E83-6076-4F5C-AC3C-C67081001651}"/>
                  </a:ext>
                </a:extLst>
              </p:cNvPr>
              <p:cNvCxnSpPr/>
              <p:nvPr/>
            </p:nvCxnSpPr>
            <p:spPr>
              <a:xfrm>
                <a:off x="6435693" y="3997432"/>
                <a:ext cx="0" cy="719208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33">
                <a:extLst>
                  <a:ext uri="{FF2B5EF4-FFF2-40B4-BE49-F238E27FC236}">
                    <a16:creationId xmlns:a16="http://schemas.microsoft.com/office/drawing/2014/main" xmlns="" id="{0681F56B-67AC-4588-984A-E280D0BBD25A}"/>
                  </a:ext>
                </a:extLst>
              </p:cNvPr>
              <p:cNvCxnSpPr/>
              <p:nvPr/>
            </p:nvCxnSpPr>
            <p:spPr>
              <a:xfrm>
                <a:off x="6826289" y="3695777"/>
                <a:ext cx="0" cy="1006575"/>
              </a:xfrm>
              <a:prstGeom prst="line">
                <a:avLst/>
              </a:prstGeom>
              <a:ln w="57150">
                <a:solidFill>
                  <a:srgbClr val="3399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76484D37-1CEC-4AE8-9D66-373CED6F4A62}"/>
                </a:ext>
              </a:extLst>
            </p:cNvPr>
            <p:cNvSpPr txBox="1"/>
            <p:nvPr/>
          </p:nvSpPr>
          <p:spPr>
            <a:xfrm>
              <a:off x="3755885" y="1906189"/>
              <a:ext cx="142387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Library Hit B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xmlns="" id="{5159E3FB-5F9A-4068-93A1-B775B19C2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2770" y="1805090"/>
              <a:ext cx="4857713" cy="3800954"/>
            </a:xfrm>
            <a:prstGeom prst="rect">
              <a:avLst/>
            </a:prstGeom>
          </p:spPr>
        </p:pic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0982F88F-340F-4F6E-B868-77DCD206EF30}"/>
                </a:ext>
              </a:extLst>
            </p:cNvPr>
            <p:cNvGrpSpPr/>
            <p:nvPr/>
          </p:nvGrpSpPr>
          <p:grpSpPr>
            <a:xfrm>
              <a:off x="6425564" y="2787818"/>
              <a:ext cx="1277102" cy="907999"/>
              <a:chOff x="7137751" y="2541642"/>
              <a:chExt cx="1633156" cy="1210665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5B5F7DEB-B06A-4F33-AB0A-CC68AE06491C}"/>
                  </a:ext>
                </a:extLst>
              </p:cNvPr>
              <p:cNvSpPr/>
              <p:nvPr/>
            </p:nvSpPr>
            <p:spPr>
              <a:xfrm>
                <a:off x="7137751" y="2863141"/>
                <a:ext cx="889166" cy="889166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171B7CD6-7C0B-437B-868C-1BDF0DEF848B}"/>
                  </a:ext>
                </a:extLst>
              </p:cNvPr>
              <p:cNvSpPr txBox="1"/>
              <p:nvPr/>
            </p:nvSpPr>
            <p:spPr>
              <a:xfrm>
                <a:off x="7417854" y="2541642"/>
                <a:ext cx="135305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Diterpenes</a:t>
                </a:r>
                <a:endParaRPr lang="en-US" sz="1050" b="1" dirty="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8FA89882-7EE0-4734-8EB7-A00360578BC3}"/>
                </a:ext>
              </a:extLst>
            </p:cNvPr>
            <p:cNvGrpSpPr/>
            <p:nvPr/>
          </p:nvGrpSpPr>
          <p:grpSpPr>
            <a:xfrm>
              <a:off x="5713629" y="4916560"/>
              <a:ext cx="1423871" cy="804845"/>
              <a:chOff x="6188499" y="5379963"/>
              <a:chExt cx="1898495" cy="1073125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54B903B7-A05E-41D4-B2BD-F5881EA3F690}"/>
                  </a:ext>
                </a:extLst>
              </p:cNvPr>
              <p:cNvSpPr/>
              <p:nvPr/>
            </p:nvSpPr>
            <p:spPr>
              <a:xfrm>
                <a:off x="7116415" y="5379963"/>
                <a:ext cx="889166" cy="889166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9541A30F-A9DA-4C69-ADE8-997050855A75}"/>
                  </a:ext>
                </a:extLst>
              </p:cNvPr>
              <p:cNvSpPr txBox="1"/>
              <p:nvPr/>
            </p:nvSpPr>
            <p:spPr>
              <a:xfrm>
                <a:off x="6188499" y="6114534"/>
                <a:ext cx="18984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Macrolides</a:t>
                </a:r>
                <a:endParaRPr lang="en-US" sz="1050" b="1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D29AC017-5BC0-45B1-8BE3-30F6AC9D7CF5}"/>
                </a:ext>
              </a:extLst>
            </p:cNvPr>
            <p:cNvGrpSpPr/>
            <p:nvPr/>
          </p:nvGrpSpPr>
          <p:grpSpPr>
            <a:xfrm>
              <a:off x="5584019" y="1499744"/>
              <a:ext cx="1423872" cy="869603"/>
              <a:chOff x="6020160" y="801827"/>
              <a:chExt cx="1898495" cy="1159471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xmlns="" id="{A7220E3B-DE3B-4596-B813-408F34F4DDAC}"/>
                  </a:ext>
                </a:extLst>
              </p:cNvPr>
              <p:cNvSpPr/>
              <p:nvPr/>
            </p:nvSpPr>
            <p:spPr>
              <a:xfrm>
                <a:off x="6091400" y="1165546"/>
                <a:ext cx="838421" cy="795752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7924B9B0-ABC8-4D38-B5FF-0559090744C6}"/>
                  </a:ext>
                </a:extLst>
              </p:cNvPr>
              <p:cNvSpPr txBox="1"/>
              <p:nvPr/>
            </p:nvSpPr>
            <p:spPr>
              <a:xfrm>
                <a:off x="6020160" y="801827"/>
                <a:ext cx="189849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Polyketides</a:t>
                </a:r>
              </a:p>
            </p:txBody>
          </p:sp>
        </p:grpSp>
      </p:grpSp>
      <p:sp>
        <p:nvSpPr>
          <p:cNvPr id="124" name="AutoShape 2" descr="https://files.slack.com/files-pri/T6BDZB74G-F99SLP5JM/gnps_sfb.png"/>
          <p:cNvSpPr>
            <a:spLocks noChangeAspect="1" noChangeArrowheads="1"/>
          </p:cNvSpPr>
          <p:nvPr/>
        </p:nvSpPr>
        <p:spPr bwMode="auto">
          <a:xfrm>
            <a:off x="116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25" name="AutoShape 4" descr="https://files.slack.com/files-pri/T6BDZB74G-F99SLP5JM/gnps_sfb.png"/>
          <p:cNvSpPr>
            <a:spLocks noChangeAspect="1" noChangeArrowheads="1"/>
          </p:cNvSpPr>
          <p:nvPr/>
        </p:nvSpPr>
        <p:spPr bwMode="auto">
          <a:xfrm>
            <a:off x="230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345410" y="235077"/>
            <a:ext cx="7481455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a typeface="Helvetica Neue" charset="0"/>
                <a:cs typeface="Helvetica Neue" charset="0"/>
              </a:rPr>
              <a:t>What’s next ?</a:t>
            </a:r>
            <a:endParaRPr lang="en-US" sz="3200" i="1" dirty="0"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/>
          </p:cNvSpPr>
          <p:nvPr/>
        </p:nvSpPr>
        <p:spPr>
          <a:xfrm>
            <a:off x="345410" y="235077"/>
            <a:ext cx="7481455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a typeface="Helvetica Neue" charset="0"/>
                <a:cs typeface="Helvetica Neue" charset="0"/>
              </a:rPr>
              <a:t>Enriching molecular networks annotation</a:t>
            </a:r>
            <a:endParaRPr lang="en-US" sz="3200" i="1" dirty="0"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4937" y="1693221"/>
            <a:ext cx="4063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PUTATIVE ANNOTATION</a:t>
            </a:r>
            <a:endParaRPr lang="en-US" sz="22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72436" y="1704751"/>
            <a:ext cx="3552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STATISTICAL ANALYSIS</a:t>
            </a:r>
            <a:endParaRPr lang="en-US" sz="22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90505" y="2678323"/>
            <a:ext cx="314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DEREPLICATOR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@GNPS </a:t>
            </a:r>
            <a:r>
              <a:rPr lang="en-US" sz="2200" b="1" dirty="0" smtClean="0"/>
              <a:t> </a:t>
            </a:r>
          </a:p>
          <a:p>
            <a:pPr algn="ctr"/>
            <a:r>
              <a:rPr lang="en-US" sz="1400" dirty="0">
                <a:hlinkClick r:id="rId3"/>
              </a:rPr>
              <a:t>Paper</a:t>
            </a:r>
            <a:r>
              <a:rPr lang="en-US" sz="1400" dirty="0"/>
              <a:t> </a:t>
            </a:r>
            <a:r>
              <a:rPr lang="en-US" sz="1400" dirty="0">
                <a:hlinkClick r:id="rId4"/>
              </a:rPr>
              <a:t>- </a:t>
            </a:r>
            <a:r>
              <a:rPr lang="en-US" sz="1400" dirty="0" smtClean="0">
                <a:hlinkClick r:id="rId5"/>
              </a:rPr>
              <a:t>Documentation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610363" y="2676174"/>
            <a:ext cx="381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NAP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@GNPS </a:t>
            </a:r>
          </a:p>
          <a:p>
            <a:pPr algn="ctr"/>
            <a:r>
              <a:rPr lang="en-US" sz="1400" dirty="0" smtClean="0">
                <a:hlinkClick r:id="rId6"/>
              </a:rPr>
              <a:t>Paper</a:t>
            </a:r>
            <a:r>
              <a:rPr lang="en-US" sz="1400" dirty="0" smtClean="0"/>
              <a:t> </a:t>
            </a:r>
            <a:r>
              <a:rPr lang="en-US" sz="1400" dirty="0">
                <a:hlinkClick r:id="rId4"/>
              </a:rPr>
              <a:t>- </a:t>
            </a:r>
            <a:r>
              <a:rPr lang="en-US" sz="1400" dirty="0">
                <a:hlinkClick r:id="rId7"/>
              </a:rPr>
              <a:t>Documentation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165418" y="5218315"/>
            <a:ext cx="283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Mass2LDA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@GNPS </a:t>
            </a:r>
            <a:endParaRPr lang="en-US" sz="2200" b="1" dirty="0" smtClean="0"/>
          </a:p>
          <a:p>
            <a:pPr algn="ctr"/>
            <a:r>
              <a:rPr lang="en-US" sz="1400" dirty="0" smtClean="0">
                <a:hlinkClick r:id="rId8"/>
              </a:rPr>
              <a:t>Paper</a:t>
            </a:r>
            <a:r>
              <a:rPr lang="en-US" sz="1400" dirty="0" smtClean="0"/>
              <a:t> </a:t>
            </a:r>
            <a:r>
              <a:rPr lang="en-US" sz="1400" dirty="0">
                <a:hlinkClick r:id="rId4"/>
              </a:rPr>
              <a:t>- </a:t>
            </a:r>
            <a:r>
              <a:rPr lang="en-US" sz="1400" dirty="0" smtClean="0">
                <a:hlinkClick r:id="rId9"/>
              </a:rPr>
              <a:t>Documentation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594" y="2307822"/>
            <a:ext cx="27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Rel. quantification</a:t>
            </a:r>
            <a:endParaRPr lang="en-US" sz="21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222152" y="3328350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SIRIUS</a:t>
            </a:r>
          </a:p>
          <a:p>
            <a:pPr algn="ctr"/>
            <a:r>
              <a:rPr lang="en-US" sz="1400" dirty="0">
                <a:hlinkClick r:id="rId10"/>
              </a:rPr>
              <a:t>Paper</a:t>
            </a:r>
            <a:r>
              <a:rPr lang="en-US" sz="1400" dirty="0"/>
              <a:t> </a:t>
            </a:r>
            <a:r>
              <a:rPr lang="en-US" sz="1400" dirty="0">
                <a:hlinkClick r:id="rId11"/>
              </a:rPr>
              <a:t>- Documentation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152249" y="4561793"/>
            <a:ext cx="278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MolNetEnhancer</a:t>
            </a:r>
            <a:endParaRPr lang="en-US" sz="2200" b="1" dirty="0" smtClean="0"/>
          </a:p>
          <a:p>
            <a:pPr algn="ctr"/>
            <a:r>
              <a:rPr lang="en-US" sz="1400" dirty="0">
                <a:hlinkClick r:id="rId12"/>
              </a:rPr>
              <a:t>Paper </a:t>
            </a:r>
            <a:r>
              <a:rPr lang="en-US" sz="1400" dirty="0">
                <a:hlinkClick r:id="rId4"/>
              </a:rPr>
              <a:t>- </a:t>
            </a:r>
            <a:r>
              <a:rPr lang="en-US" sz="1400" dirty="0" smtClean="0">
                <a:hlinkClick r:id="rId13"/>
              </a:rPr>
              <a:t>GitHub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365388" y="3331807"/>
            <a:ext cx="2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MetaMiner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@GNPS </a:t>
            </a:r>
            <a:endParaRPr lang="en-US" sz="1600" b="1" dirty="0" smtClean="0"/>
          </a:p>
          <a:p>
            <a:pPr algn="ctr"/>
            <a:r>
              <a:rPr lang="en-US" sz="1400" dirty="0" smtClean="0">
                <a:hlinkClick r:id="rId14"/>
              </a:rPr>
              <a:t>Paper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4"/>
              </a:rPr>
              <a:t>- </a:t>
            </a:r>
            <a:r>
              <a:rPr lang="en-US" sz="1400" dirty="0" smtClean="0">
                <a:hlinkClick r:id="rId15"/>
              </a:rPr>
              <a:t>Documentation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57860" y="2307822"/>
            <a:ext cx="369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Microbial molecules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6667" y="2278533"/>
            <a:ext cx="317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Structure annotation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0440" y="4553312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MetWork</a:t>
            </a:r>
          </a:p>
          <a:p>
            <a:pPr algn="ctr"/>
            <a:r>
              <a:rPr lang="en-US" sz="1400" dirty="0">
                <a:hlinkClick r:id="rId16"/>
              </a:rPr>
              <a:t>Paper</a:t>
            </a:r>
            <a:r>
              <a:rPr lang="en-US" sz="1400" dirty="0"/>
              <a:t> - </a:t>
            </a:r>
            <a:r>
              <a:rPr lang="en-US" sz="1400" dirty="0" smtClean="0">
                <a:hlinkClick r:id="rId17"/>
              </a:rPr>
              <a:t>Documentation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6667" y="4124962"/>
            <a:ext cx="317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Annotating unknown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8826" y="4132925"/>
            <a:ext cx="275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0312" y="2203953"/>
            <a:ext cx="2624878" cy="3867663"/>
          </a:xfrm>
          <a:prstGeom prst="roundRect">
            <a:avLst>
              <a:gd name="adj" fmla="val 652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104872" y="2220691"/>
            <a:ext cx="5864562" cy="3860227"/>
          </a:xfrm>
          <a:prstGeom prst="roundRect">
            <a:avLst>
              <a:gd name="adj" fmla="val 6522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GNPS Tutorial Module 2 - Molecular Networking Overview</a:t>
            </a:r>
            <a:endParaRPr lang="en-US" dirty="0"/>
          </a:p>
        </p:txBody>
      </p:sp>
      <p:pic>
        <p:nvPicPr>
          <p:cNvPr id="41" name="Google Shape;203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96698" y="6332159"/>
            <a:ext cx="1090682" cy="3893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28425" y="2727052"/>
            <a:ext cx="23748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Feature-Based </a:t>
            </a:r>
          </a:p>
          <a:p>
            <a:pPr algn="ctr"/>
            <a:r>
              <a:rPr lang="en-US" sz="2200" b="1" dirty="0"/>
              <a:t>Molecular </a:t>
            </a:r>
          </a:p>
          <a:p>
            <a:pPr algn="ctr"/>
            <a:r>
              <a:rPr lang="en-US" sz="2200" b="1" dirty="0" smtClean="0"/>
              <a:t>Networking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GNPS 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3876141"/>
            <a:ext cx="2925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(MS-DIAL, MZmine2, </a:t>
            </a:r>
            <a:endParaRPr lang="en-US" dirty="0" smtClean="0"/>
          </a:p>
          <a:p>
            <a:pPr algn="ctr"/>
            <a:r>
              <a:rPr lang="en-US" dirty="0" smtClean="0"/>
              <a:t>OpenMS</a:t>
            </a:r>
            <a:r>
              <a:rPr lang="en-US" dirty="0"/>
              <a:t>, XCMS)</a:t>
            </a:r>
          </a:p>
          <a:p>
            <a:pPr algn="ctr"/>
            <a:r>
              <a:rPr lang="en-US" sz="1400" dirty="0">
                <a:hlinkClick r:id="rId19"/>
              </a:rPr>
              <a:t>Docs</a:t>
            </a:r>
            <a:r>
              <a:rPr lang="en-US" sz="1400" dirty="0"/>
              <a:t> </a:t>
            </a:r>
            <a:r>
              <a:rPr lang="mr-IN" sz="1400" dirty="0"/>
              <a:t>–</a:t>
            </a:r>
            <a:r>
              <a:rPr lang="en-US" sz="1400" dirty="0"/>
              <a:t> </a:t>
            </a:r>
            <a:r>
              <a:rPr lang="en-US" sz="1400" dirty="0">
                <a:hlinkClick r:id="rId20"/>
              </a:rPr>
              <a:t>GNPS workflow</a:t>
            </a:r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 rot="4062937">
            <a:off x="3375101" y="1247261"/>
            <a:ext cx="1243023" cy="441579"/>
          </a:xfrm>
          <a:prstGeom prst="rightArrow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7645187">
            <a:off x="2428158" y="1049179"/>
            <a:ext cx="1015920" cy="441579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27807" y="4815584"/>
            <a:ext cx="27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Statistics</a:t>
            </a:r>
            <a:endParaRPr lang="en-US" sz="2100" b="1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-138154" y="5222385"/>
            <a:ext cx="32841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 smtClean="0"/>
              <a:t>MetaboAnalysis.ca</a:t>
            </a:r>
            <a:r>
              <a:rPr lang="en-US" sz="2200" b="1" dirty="0" smtClean="0"/>
              <a:t> </a:t>
            </a:r>
          </a:p>
          <a:p>
            <a:pPr algn="ctr"/>
            <a:r>
              <a:rPr lang="en-US" sz="2200" b="1" dirty="0" smtClean="0"/>
              <a:t>Qiime2.org</a:t>
            </a:r>
            <a:endParaRPr lang="en-US" sz="1600" b="1" dirty="0"/>
          </a:p>
        </p:txBody>
      </p:sp>
      <p:pic>
        <p:nvPicPr>
          <p:cNvPr id="46" name="Google Shape;203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134741" y="2780475"/>
            <a:ext cx="652011" cy="23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03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501693" y="2797118"/>
            <a:ext cx="652011" cy="23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203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889089" y="5330425"/>
            <a:ext cx="652011" cy="23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203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991898" y="3511478"/>
            <a:ext cx="661475" cy="23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203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945737" y="3451220"/>
            <a:ext cx="652011" cy="23273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ight Arrow 51"/>
          <p:cNvSpPr/>
          <p:nvPr/>
        </p:nvSpPr>
        <p:spPr>
          <a:xfrm rot="1966719">
            <a:off x="4383886" y="887688"/>
            <a:ext cx="849955" cy="441579"/>
          </a:xfrm>
          <a:prstGeom prst="rightArrow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160231" y="1132305"/>
            <a:ext cx="3578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MULTI-OMICS INTEGRATION</a:t>
            </a:r>
            <a:endParaRPr lang="en-US" sz="2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084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13" grpId="0"/>
      <p:bldP spid="14" grpId="0"/>
      <p:bldP spid="15" grpId="0"/>
      <p:bldP spid="16" grpId="0"/>
      <p:bldP spid="17" grpId="0"/>
      <p:bldP spid="3" grpId="0" animBg="1"/>
      <p:bldP spid="31" grpId="0" animBg="1"/>
      <p:bldP spid="4" grpId="0"/>
      <p:bldP spid="5" grpId="0"/>
      <p:bldP spid="6" grpId="0" animBg="1"/>
      <p:bldP spid="42" grpId="0" animBg="1"/>
      <p:bldP spid="43" grpId="0"/>
      <p:bldP spid="44" grpId="0"/>
      <p:bldP spid="52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37010</TotalTime>
  <Words>135</Words>
  <Application>Microsoft Macintosh PowerPoint</Application>
  <PresentationFormat>On-screen Show (4:3)</PresentationFormat>
  <Paragraphs>47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Helvetica Neue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Quinn</dc:creator>
  <cp:lastModifiedBy>Louis-Felix NOTHIAS</cp:lastModifiedBy>
  <cp:revision>256</cp:revision>
  <dcterms:created xsi:type="dcterms:W3CDTF">2016-06-07T18:04:52Z</dcterms:created>
  <dcterms:modified xsi:type="dcterms:W3CDTF">2019-06-27T23:30:50Z</dcterms:modified>
</cp:coreProperties>
</file>