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12192000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9241E-D36A-4B26-B669-F0648C4D2A5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27313" y="1163638"/>
            <a:ext cx="176530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8338"/>
            <a:ext cx="5616575" cy="3663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5E-F3A4-48DD-B98F-7A214B5D0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054F-36C9-4367-B8B0-572994E85FB4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 Data, Security, &amp; Technology (ELDST)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3850-0316-4F04-891D-5833F923CCAF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 Data, Security, &amp; Technology (ELDST)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879A-67E7-4F68-ADEF-4D777BA6A0AA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 Data, Security, &amp; Technology (ELDST)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91-6C53-4932-ACC4-723E9D8BEA88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 Data, Security, &amp; Technology (ELDST)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3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8CB-278E-4DFE-BF8C-021245B6BD18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 Data, Security, &amp; Technology (ELDST)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9337-57B3-4F2A-878B-2F52BC050EAB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 Data, Security, &amp; Technology (ELDST)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A9C9-02FA-4FA8-A8F1-A2B0456EF5D2}" type="datetime1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 Data, Security, &amp; Technology (ELDST)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D04-C61A-4D24-A7E2-F80C298FF2ED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 Data, Security, &amp; Technology (ELDST)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390-FC0B-4869-9BBD-4AFE8C06EC8B}" type="datetime1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 Data, Security, &amp; Technology (ELDST)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C569-8399-4C3E-9F56-D31373CD7C19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 Data, Security, &amp; Technology (ELDST)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D6D6-B639-40AE-B08F-75F344752AF5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 Data, Security, &amp; Technology (ELDST)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8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D667-FD7A-404F-BFFF-B0F98B78D5A6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 Data, Security, &amp; Technology (ELDST)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C6FE-5879-45A9-B37D-3E17AA0AD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help@el.nist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help@el.nist.gov" TargetMode="External"/><Relationship Id="rId3" Type="http://schemas.openxmlformats.org/officeDocument/2006/relationships/hyperlink" Target="https://bluejeans.com/111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upport.bluejeans.com/video/share-content" TargetMode="External"/><Relationship Id="rId5" Type="http://schemas.openxmlformats.org/officeDocument/2006/relationships/hyperlink" Target="https://support.bluejeans.com/video/joining-participant-browser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support.bluejeans.com/video/joining-participant-bluejeans-app" TargetMode="Externa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help@el.nist.gov" TargetMode="External"/><Relationship Id="rId3" Type="http://schemas.openxmlformats.org/officeDocument/2006/relationships/hyperlink" Target="https://www.webex.com/test-meeting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lwiki.el.nist.gov/_media/webexmeeting_quickuserguide.pdf" TargetMode="External"/><Relationship Id="rId5" Type="http://schemas.openxmlformats.org/officeDocument/2006/relationships/hyperlink" Target="https://elwiki.el.nist.gov/set_up_webex_meeting_center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support.webex.com/webex/meetings/en_US/chrome-firefox-join-faq.htm?utm_campaign=WebExCustom_NetscapePlugin-SMurp-Y13Q4-NA-D-CCWx-Serv&amp;utm_medium=email&amp;utm_source=intercall&amp;elq=f7c4cf06d227422c9b43889d35c3d176&amp;elqCampaignId=" TargetMode="Externa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DE42-8678-4FF8-A19F-2D9CD78E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676" y="649114"/>
            <a:ext cx="4684730" cy="9154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EL Conferencing Services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4D7DF3-265D-47D7-AD3E-95BF0CD9D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19ECC2A8-0679-40C8-90CF-16C625FC7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4902" y="6201798"/>
            <a:ext cx="2900363" cy="8722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CB95C7E-F607-4178-B3DC-7B57EADBB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F4B21B03-7C18-4830-9567-30775BFFD1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64901" y="8070474"/>
            <a:ext cx="2962795" cy="24437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51E7DD-8A5B-4E1B-9A00-26AB9C777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" y="316787"/>
            <a:ext cx="1285875" cy="12477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CC943D8-55B0-493C-A29D-E43144A8A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02" y="2129906"/>
            <a:ext cx="6328196" cy="31823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2006F7-1DE2-47E3-9475-F285FCC5C6DD}"/>
              </a:ext>
            </a:extLst>
          </p:cNvPr>
          <p:cNvSpPr txBox="1"/>
          <p:nvPr/>
        </p:nvSpPr>
        <p:spPr>
          <a:xfrm>
            <a:off x="3227697" y="6201798"/>
            <a:ext cx="3403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Click for More About  </a:t>
            </a:r>
            <a:r>
              <a:rPr lang="en-US" u="sng" dirty="0" err="1">
                <a:solidFill>
                  <a:srgbClr val="0070C0"/>
                </a:solidFill>
              </a:rPr>
              <a:t>BlueJeans</a:t>
            </a:r>
            <a:r>
              <a:rPr lang="en-US" u="sng" dirty="0">
                <a:solidFill>
                  <a:srgbClr val="0070C0"/>
                </a:solidFill>
              </a:rPr>
              <a:t> Meetings and Support</a:t>
            </a:r>
          </a:p>
          <a:p>
            <a:pPr algn="ctr"/>
            <a:r>
              <a:rPr lang="en-US" u="sng" dirty="0">
                <a:solidFill>
                  <a:srgbClr val="0070C0"/>
                </a:solidFill>
              </a:rPr>
              <a:t>Or to </a:t>
            </a:r>
            <a:r>
              <a:rPr lang="en-US" b="1" u="sng" dirty="0">
                <a:solidFill>
                  <a:srgbClr val="0070C0"/>
                </a:solidFill>
              </a:rPr>
              <a:t>Schedule a Meeting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2C8ECF-7D85-4696-80AD-05A162C17403}"/>
              </a:ext>
            </a:extLst>
          </p:cNvPr>
          <p:cNvSpPr txBox="1"/>
          <p:nvPr/>
        </p:nvSpPr>
        <p:spPr>
          <a:xfrm>
            <a:off x="3151784" y="8548927"/>
            <a:ext cx="343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Click for More About  WebEx Meetings and Support</a:t>
            </a:r>
          </a:p>
          <a:p>
            <a:pPr algn="ctr"/>
            <a:r>
              <a:rPr lang="en-US" u="sng" dirty="0">
                <a:solidFill>
                  <a:srgbClr val="0070C0"/>
                </a:solidFill>
              </a:rPr>
              <a:t>Or to </a:t>
            </a:r>
            <a:r>
              <a:rPr lang="en-US" b="1" u="sng" dirty="0">
                <a:solidFill>
                  <a:srgbClr val="0070C0"/>
                </a:solidFill>
              </a:rPr>
              <a:t>Schedule a Meeting</a:t>
            </a:r>
          </a:p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82CD1E-A4ED-4CEF-A52C-410EB52036CF}"/>
              </a:ext>
            </a:extLst>
          </p:cNvPr>
          <p:cNvGrpSpPr/>
          <p:nvPr/>
        </p:nvGrpSpPr>
        <p:grpSpPr>
          <a:xfrm>
            <a:off x="214311" y="10753786"/>
            <a:ext cx="4136972" cy="1225815"/>
            <a:chOff x="-205" y="10753787"/>
            <a:chExt cx="4274136" cy="131454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324684-5A0D-4813-BAEA-7F64225A8CD2}"/>
                </a:ext>
              </a:extLst>
            </p:cNvPr>
            <p:cNvSpPr txBox="1"/>
            <p:nvPr/>
          </p:nvSpPr>
          <p:spPr>
            <a:xfrm>
              <a:off x="1155729" y="10798894"/>
              <a:ext cx="31182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technical assistance, ELDST Support: </a:t>
              </a:r>
              <a:r>
                <a:rPr lang="en-US" dirty="0">
                  <a:hlinkClick r:id="rId6"/>
                </a:rPr>
                <a:t>help@el.nist.gov</a:t>
              </a:r>
              <a:endParaRPr lang="en-US" dirty="0"/>
            </a:p>
            <a:p>
              <a:r>
                <a:rPr lang="en-US" dirty="0"/>
                <a:t>301-975-8146</a:t>
              </a:r>
            </a:p>
          </p:txBody>
        </p:sp>
        <p:pic>
          <p:nvPicPr>
            <p:cNvPr id="35" name="Picture 2" descr="Related image">
              <a:extLst>
                <a:ext uri="{FF2B5EF4-FFF2-40B4-BE49-F238E27FC236}">
                  <a16:creationId xmlns:a16="http://schemas.microsoft.com/office/drawing/2014/main" id="{14376B96-1031-46F8-BC2B-49294AF89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5" y="10753787"/>
              <a:ext cx="1314544" cy="13145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ADFC885-8D81-4D9A-BAE6-1C0F5C223ECD}"/>
              </a:ext>
            </a:extLst>
          </p:cNvPr>
          <p:cNvSpPr txBox="1"/>
          <p:nvPr/>
        </p:nvSpPr>
        <p:spPr>
          <a:xfrm>
            <a:off x="1702676" y="132121"/>
            <a:ext cx="43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HOME</a:t>
            </a:r>
            <a:r>
              <a:rPr lang="en-US" dirty="0">
                <a:solidFill>
                  <a:srgbClr val="0070C0"/>
                </a:solidFill>
              </a:rPr>
              <a:t> | </a:t>
            </a:r>
            <a:r>
              <a:rPr lang="en-US" u="sng" dirty="0" err="1">
                <a:solidFill>
                  <a:srgbClr val="0070C0"/>
                </a:solidFill>
              </a:rPr>
              <a:t>BlueJeans</a:t>
            </a:r>
            <a:r>
              <a:rPr lang="en-US" dirty="0">
                <a:solidFill>
                  <a:srgbClr val="0070C0"/>
                </a:solidFill>
              </a:rPr>
              <a:t> | </a:t>
            </a:r>
            <a:r>
              <a:rPr lang="en-US" u="sng" dirty="0">
                <a:solidFill>
                  <a:srgbClr val="0070C0"/>
                </a:solidFill>
              </a:rPr>
              <a:t>WebEx Meeting</a:t>
            </a:r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A43F2AA2-7454-445B-83DE-A3342622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9848" y="11449175"/>
            <a:ext cx="2628565" cy="649111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EL Data, Security, &amp; Technology (ELDST)</a:t>
            </a:r>
          </a:p>
        </p:txBody>
      </p:sp>
    </p:spTree>
    <p:extLst>
      <p:ext uri="{BB962C8B-B14F-4D97-AF65-F5344CB8AC3E}">
        <p14:creationId xmlns:p14="http://schemas.microsoft.com/office/powerpoint/2010/main" val="148391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1101F-D3BB-437F-BE5E-D8CE768D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13" y="1421412"/>
            <a:ext cx="4200979" cy="182991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9E27-991A-4371-AD5C-B201F899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5915025" cy="14647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0" dirty="0"/>
              <a:t>Simple, Immersive, and Video Conferencing * Connect instantly with colleagues and customers from virtually any mobile device, laptop or conference room system. * Screen Sharing and Collaboration * Instantly share your latest presentations, documents and video clips. Share your entire screen or a single application. * Maximum number of participants allowed in a </a:t>
            </a:r>
            <a:r>
              <a:rPr lang="en-US" b="0" dirty="0" err="1"/>
              <a:t>BlueJeans</a:t>
            </a:r>
            <a:r>
              <a:rPr lang="en-US" b="0" dirty="0"/>
              <a:t> meeting: 100 participants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C8E63-955C-43D9-A486-09A43C311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229" y="8201964"/>
            <a:ext cx="6062307" cy="2596930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b="1" dirty="0" err="1">
                <a:solidFill>
                  <a:prstClr val="black"/>
                </a:solidFill>
              </a:rPr>
              <a:t>BlueJeans</a:t>
            </a:r>
            <a:r>
              <a:rPr lang="en-US" sz="1800" b="1" dirty="0">
                <a:solidFill>
                  <a:prstClr val="black"/>
                </a:solidFill>
              </a:rPr>
              <a:t> Support</a:t>
            </a:r>
          </a:p>
          <a:p>
            <a:pPr marL="0" indent="0">
              <a:buNone/>
            </a:pPr>
            <a:r>
              <a:rPr lang="en-US" sz="1800" dirty="0"/>
              <a:t>Test your system: </a:t>
            </a:r>
            <a:r>
              <a:rPr lang="en-US" sz="1800" dirty="0">
                <a:hlinkClick r:id="rId3" tooltip="https://bluejeans.com/111"/>
              </a:rPr>
              <a:t>https://bluejeans.com/111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 tooltip="https://support.bluejeans.com/video/joining-participant-bluejeans-app"/>
              </a:rPr>
              <a:t>Joining as a Participant with the </a:t>
            </a:r>
            <a:r>
              <a:rPr lang="en-US" sz="1800" dirty="0" err="1">
                <a:hlinkClick r:id="rId4" tooltip="https://support.bluejeans.com/video/joining-participant-bluejeans-app"/>
              </a:rPr>
              <a:t>BlueJeans</a:t>
            </a:r>
            <a:r>
              <a:rPr lang="en-US" sz="1800" dirty="0">
                <a:hlinkClick r:id="rId4" tooltip="https://support.bluejeans.com/video/joining-participant-bluejeans-app"/>
              </a:rPr>
              <a:t> App.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5" tooltip="https://support.bluejeans.com/video/joining-participant-browser"/>
              </a:rPr>
              <a:t>Joining as a Participant with a Browser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6" tooltip="https://support.bluejeans.com/video/share-content"/>
              </a:rPr>
              <a:t>Sharing content in a meeting.</a:t>
            </a:r>
            <a:endParaRPr lang="en-US" sz="18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35239B4-6410-4C03-87E2-2B700E4E5FF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15413532"/>
              </p:ext>
            </p:extLst>
          </p:nvPr>
        </p:nvGraphicFramePr>
        <p:xfrm>
          <a:off x="514870" y="5165555"/>
          <a:ext cx="5915026" cy="23861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57513">
                  <a:extLst>
                    <a:ext uri="{9D8B030D-6E8A-4147-A177-3AD203B41FA5}">
                      <a16:colId xmlns:a16="http://schemas.microsoft.com/office/drawing/2014/main" val="803681036"/>
                    </a:ext>
                  </a:extLst>
                </a:gridCol>
                <a:gridCol w="2957513">
                  <a:extLst>
                    <a:ext uri="{9D8B030D-6E8A-4147-A177-3AD203B41FA5}">
                      <a16:colId xmlns:a16="http://schemas.microsoft.com/office/drawing/2014/main" val="729895109"/>
                    </a:ext>
                  </a:extLst>
                </a:gridCol>
              </a:tblGrid>
              <a:tr h="604232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BlueJeans</a:t>
                      </a:r>
                      <a:r>
                        <a:rPr lang="en-US" sz="2400" dirty="0"/>
                        <a:t> Request</a:t>
                      </a:r>
                      <a:endParaRPr 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424064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Meeting Title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69978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Date/Time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07571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Length of Meeting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88393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Your Email Address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40310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F1A46C-A909-4B9F-BBE2-DDD993EC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9848" y="11449175"/>
            <a:ext cx="2628565" cy="649111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EL Data, Security, &amp; Technology (ELDST)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C3EC2-DB55-4754-9E97-696F14DAF566}"/>
              </a:ext>
            </a:extLst>
          </p:cNvPr>
          <p:cNvSpPr txBox="1"/>
          <p:nvPr/>
        </p:nvSpPr>
        <p:spPr>
          <a:xfrm>
            <a:off x="4586288" y="7551683"/>
            <a:ext cx="18436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 REQUEST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C8273E-E386-42F3-AB19-A131C97DC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4857" y="9490841"/>
            <a:ext cx="3317623" cy="213389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BFADAF9-0BAB-40F9-A660-4ED28EE66359}"/>
              </a:ext>
            </a:extLst>
          </p:cNvPr>
          <p:cNvGrpSpPr/>
          <p:nvPr/>
        </p:nvGrpSpPr>
        <p:grpSpPr>
          <a:xfrm>
            <a:off x="252285" y="10753787"/>
            <a:ext cx="4021646" cy="1212241"/>
            <a:chOff x="-205" y="10753787"/>
            <a:chExt cx="4274136" cy="13145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9A3AB4-EE2E-4F12-80CF-0337F898AAFD}"/>
                </a:ext>
              </a:extLst>
            </p:cNvPr>
            <p:cNvSpPr txBox="1"/>
            <p:nvPr/>
          </p:nvSpPr>
          <p:spPr>
            <a:xfrm>
              <a:off x="1155729" y="10798894"/>
              <a:ext cx="31182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technical assistance, ELDST Support: </a:t>
              </a:r>
              <a:r>
                <a:rPr lang="en-US" dirty="0">
                  <a:hlinkClick r:id="rId8"/>
                </a:rPr>
                <a:t>help@el.nist.gov</a:t>
              </a:r>
              <a:endParaRPr lang="en-US" dirty="0"/>
            </a:p>
            <a:p>
              <a:r>
                <a:rPr lang="en-US" dirty="0"/>
                <a:t>301-975-8146</a:t>
              </a:r>
            </a:p>
          </p:txBody>
        </p:sp>
        <p:pic>
          <p:nvPicPr>
            <p:cNvPr id="18" name="Picture 2" descr="Related image">
              <a:extLst>
                <a:ext uri="{FF2B5EF4-FFF2-40B4-BE49-F238E27FC236}">
                  <a16:creationId xmlns:a16="http://schemas.microsoft.com/office/drawing/2014/main" id="{36A10E75-9343-4A5A-8934-7D344D840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5" y="10753787"/>
              <a:ext cx="1314544" cy="13145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55A382-593C-4FAA-B9E9-0DFD384FF4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312" y="316787"/>
            <a:ext cx="1285875" cy="124777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3346208-12FB-44CF-A85F-73C2F64C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676" y="649114"/>
            <a:ext cx="4684730" cy="9154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EL Conferencing 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F892B6-0A1F-45B4-9451-9EA4740A214F}"/>
              </a:ext>
            </a:extLst>
          </p:cNvPr>
          <p:cNvSpPr txBox="1"/>
          <p:nvPr/>
        </p:nvSpPr>
        <p:spPr>
          <a:xfrm>
            <a:off x="1702676" y="132121"/>
            <a:ext cx="43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HOME</a:t>
            </a:r>
            <a:r>
              <a:rPr lang="en-US" dirty="0">
                <a:solidFill>
                  <a:srgbClr val="0070C0"/>
                </a:solidFill>
              </a:rPr>
              <a:t> | </a:t>
            </a:r>
            <a:r>
              <a:rPr lang="en-US" u="sng" dirty="0" err="1">
                <a:solidFill>
                  <a:srgbClr val="0070C0"/>
                </a:solidFill>
              </a:rPr>
              <a:t>BlueJeans</a:t>
            </a:r>
            <a:r>
              <a:rPr lang="en-US" dirty="0">
                <a:solidFill>
                  <a:srgbClr val="0070C0"/>
                </a:solidFill>
              </a:rPr>
              <a:t> | </a:t>
            </a:r>
            <a:r>
              <a:rPr lang="en-US" u="sng" dirty="0">
                <a:solidFill>
                  <a:srgbClr val="0070C0"/>
                </a:solidFill>
              </a:rPr>
              <a:t>WebEx Meeting</a:t>
            </a:r>
          </a:p>
        </p:txBody>
      </p:sp>
    </p:spTree>
    <p:extLst>
      <p:ext uri="{BB962C8B-B14F-4D97-AF65-F5344CB8AC3E}">
        <p14:creationId xmlns:p14="http://schemas.microsoft.com/office/powerpoint/2010/main" val="31402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44963-8CC5-4204-B7A5-92AD0F50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22" y="1507098"/>
            <a:ext cx="2528325" cy="2179108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4D03548-5A6D-4E96-8CF9-1D03F0B8FC1D}"/>
              </a:ext>
            </a:extLst>
          </p:cNvPr>
          <p:cNvSpPr txBox="1">
            <a:spLocks/>
          </p:cNvSpPr>
          <p:nvPr/>
        </p:nvSpPr>
        <p:spPr>
          <a:xfrm>
            <a:off x="471487" y="3634631"/>
            <a:ext cx="5915025" cy="14647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* Multiple presenters can share presentations, applications, whiteboards, and streaming video files, and annotate shared content in real time * Audio controls and attention monitoring tools. * Record meeting * Meetings for groups of </a:t>
            </a:r>
            <a:r>
              <a:rPr lang="en-US" b="1" dirty="0"/>
              <a:t>1 to 1000</a:t>
            </a:r>
            <a:r>
              <a:rPr lang="en-US" dirty="0"/>
              <a:t> * Moderated by meeting requester * Interactive presentation with video * screen sharing * notes * view participates * chat * People join easily from any platform *</a:t>
            </a:r>
          </a:p>
        </p:txBody>
      </p:sp>
      <p:graphicFrame>
        <p:nvGraphicFramePr>
          <p:cNvPr id="6" name="Content Placeholder 12">
            <a:extLst>
              <a:ext uri="{FF2B5EF4-FFF2-40B4-BE49-F238E27FC236}">
                <a16:creationId xmlns:a16="http://schemas.microsoft.com/office/drawing/2014/main" id="{54594283-8ED0-4F38-823C-6A88A173A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338672"/>
              </p:ext>
            </p:extLst>
          </p:nvPr>
        </p:nvGraphicFramePr>
        <p:xfrm>
          <a:off x="514870" y="5165555"/>
          <a:ext cx="5915026" cy="283160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57513">
                  <a:extLst>
                    <a:ext uri="{9D8B030D-6E8A-4147-A177-3AD203B41FA5}">
                      <a16:colId xmlns:a16="http://schemas.microsoft.com/office/drawing/2014/main" val="803681036"/>
                    </a:ext>
                  </a:extLst>
                </a:gridCol>
                <a:gridCol w="2957513">
                  <a:extLst>
                    <a:ext uri="{9D8B030D-6E8A-4147-A177-3AD203B41FA5}">
                      <a16:colId xmlns:a16="http://schemas.microsoft.com/office/drawing/2014/main" val="729895109"/>
                    </a:ext>
                  </a:extLst>
                </a:gridCol>
              </a:tblGrid>
              <a:tr h="604232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WebEx Request</a:t>
                      </a:r>
                      <a:endParaRPr 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424064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Meeting Title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69978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Date/Time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07571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Length of Meeting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88393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Your Email Address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40310"/>
                  </a:ext>
                </a:extLst>
              </a:tr>
              <a:tr h="445474">
                <a:tc>
                  <a:txBody>
                    <a:bodyPr/>
                    <a:lstStyle/>
                    <a:p>
                      <a:r>
                        <a:rPr lang="en-US" sz="1800" dirty="0"/>
                        <a:t>Division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501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67C66A-84EB-49FB-8163-93538056A7B0}"/>
              </a:ext>
            </a:extLst>
          </p:cNvPr>
          <p:cNvSpPr txBox="1"/>
          <p:nvPr/>
        </p:nvSpPr>
        <p:spPr>
          <a:xfrm>
            <a:off x="4586288" y="7993702"/>
            <a:ext cx="184360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 REQUEST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8FCA09D-C38A-4052-A218-525EA12D7DFF}"/>
              </a:ext>
            </a:extLst>
          </p:cNvPr>
          <p:cNvSpPr txBox="1">
            <a:spLocks/>
          </p:cNvSpPr>
          <p:nvPr/>
        </p:nvSpPr>
        <p:spPr>
          <a:xfrm>
            <a:off x="441229" y="8201964"/>
            <a:ext cx="6062307" cy="2596930"/>
          </a:xfrm>
          <a:prstGeom prst="rect">
            <a:avLst/>
          </a:prstGeom>
        </p:spPr>
        <p:txBody>
          <a:bodyPr anchor="b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800" b="1" dirty="0">
                <a:solidFill>
                  <a:prstClr val="black"/>
                </a:solidFill>
              </a:rPr>
              <a:t>WebEx Support</a:t>
            </a:r>
          </a:p>
          <a:p>
            <a:pPr marL="0" indent="0">
              <a:buNone/>
            </a:pPr>
            <a:r>
              <a:rPr lang="en-US" sz="1800" dirty="0"/>
              <a:t>Not sure if your computer has the minimum system requirements? </a:t>
            </a:r>
            <a:r>
              <a:rPr lang="en-US" sz="1800" dirty="0">
                <a:hlinkClick r:id="rId3" tooltip="https://www.webex.com/test-meeting.html"/>
              </a:rPr>
              <a:t>Join a test meeting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 tooltip="https://support.webex.com/webex/meetings/en_US/chrome-firefox-join-faq.htm?utm_campaign=WebExCustom_NetscapePlugin-SMurp-Y13Q4-NA-D-CCWx-Serv&amp;utm_medium=email&amp;utm_source=intercall&amp;elq=f7c4cf06d227422c9b43889d35c3d176&amp;elqCampaignId="/>
              </a:rPr>
              <a:t>Joining a WebEx Meeting on Chrome and Firefox FAQ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5" tooltip="set_up_webex_meeting_center"/>
              </a:rPr>
              <a:t>Set Up WebEx Meeting Center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>
                <a:hlinkClick r:id="rId6" tooltip="webexmeeting_quickuserguide.pdf (412.3 KB)"/>
              </a:rPr>
              <a:t>WebExMeeting_QuickUserGuide</a:t>
            </a:r>
            <a:endParaRPr lang="en-US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E051AE-7E95-4FDA-BB78-28A1848CA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2653" y="10058400"/>
            <a:ext cx="2470934" cy="13907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96D553B-752F-4408-BAD5-785C6B9DD013}"/>
              </a:ext>
            </a:extLst>
          </p:cNvPr>
          <p:cNvGrpSpPr/>
          <p:nvPr/>
        </p:nvGrpSpPr>
        <p:grpSpPr>
          <a:xfrm>
            <a:off x="301177" y="10753787"/>
            <a:ext cx="3972753" cy="1196475"/>
            <a:chOff x="-205" y="10753787"/>
            <a:chExt cx="4274136" cy="13145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676475-3179-4C29-BD50-B237B5447FA6}"/>
                </a:ext>
              </a:extLst>
            </p:cNvPr>
            <p:cNvSpPr txBox="1"/>
            <p:nvPr/>
          </p:nvSpPr>
          <p:spPr>
            <a:xfrm>
              <a:off x="1155729" y="10798894"/>
              <a:ext cx="31182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technical assistance, ELDST Support: </a:t>
              </a:r>
              <a:r>
                <a:rPr lang="en-US" dirty="0">
                  <a:hlinkClick r:id="rId8"/>
                </a:rPr>
                <a:t>help@el.nist.gov</a:t>
              </a:r>
              <a:endParaRPr lang="en-US" dirty="0"/>
            </a:p>
            <a:p>
              <a:r>
                <a:rPr lang="en-US" dirty="0"/>
                <a:t>301-975-8146</a:t>
              </a:r>
            </a:p>
          </p:txBody>
        </p:sp>
        <p:pic>
          <p:nvPicPr>
            <p:cNvPr id="11" name="Picture 2" descr="Related image">
              <a:extLst>
                <a:ext uri="{FF2B5EF4-FFF2-40B4-BE49-F238E27FC236}">
                  <a16:creationId xmlns:a16="http://schemas.microsoft.com/office/drawing/2014/main" id="{86F02BA7-01FB-4B3D-93C1-A2374B0B0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5" y="10753787"/>
              <a:ext cx="1314544" cy="13145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7FF8941-40B8-4ACB-A1A6-8F5CBFE848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312" y="316787"/>
            <a:ext cx="1285875" cy="12477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3B4BAAD-0BB0-4532-AD66-551D3EDAD68B}"/>
              </a:ext>
            </a:extLst>
          </p:cNvPr>
          <p:cNvSpPr txBox="1">
            <a:spLocks/>
          </p:cNvSpPr>
          <p:nvPr/>
        </p:nvSpPr>
        <p:spPr>
          <a:xfrm>
            <a:off x="1702676" y="649114"/>
            <a:ext cx="4684730" cy="915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EL Conferencing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938E5-C556-402D-B453-7931966D4716}"/>
              </a:ext>
            </a:extLst>
          </p:cNvPr>
          <p:cNvSpPr txBox="1"/>
          <p:nvPr/>
        </p:nvSpPr>
        <p:spPr>
          <a:xfrm>
            <a:off x="1702676" y="132121"/>
            <a:ext cx="433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HOME</a:t>
            </a:r>
            <a:r>
              <a:rPr lang="en-US" dirty="0">
                <a:solidFill>
                  <a:srgbClr val="0070C0"/>
                </a:solidFill>
              </a:rPr>
              <a:t> | </a:t>
            </a:r>
            <a:r>
              <a:rPr lang="en-US" u="sng" dirty="0" err="1">
                <a:solidFill>
                  <a:srgbClr val="0070C0"/>
                </a:solidFill>
              </a:rPr>
              <a:t>BlueJeans</a:t>
            </a:r>
            <a:r>
              <a:rPr lang="en-US" dirty="0">
                <a:solidFill>
                  <a:srgbClr val="0070C0"/>
                </a:solidFill>
              </a:rPr>
              <a:t> | </a:t>
            </a:r>
            <a:r>
              <a:rPr lang="en-US" u="sng" dirty="0">
                <a:solidFill>
                  <a:srgbClr val="0070C0"/>
                </a:solidFill>
              </a:rPr>
              <a:t>WebEx Meeting</a:t>
            </a:r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A8BCAAF9-615D-4D15-8C34-96534B17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9848" y="11449175"/>
            <a:ext cx="2628565" cy="649111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EL Data, Security, &amp; Technology (ELDST)</a:t>
            </a:r>
          </a:p>
        </p:txBody>
      </p:sp>
    </p:spTree>
    <p:extLst>
      <p:ext uri="{BB962C8B-B14F-4D97-AF65-F5344CB8AC3E}">
        <p14:creationId xmlns:p14="http://schemas.microsoft.com/office/powerpoint/2010/main" val="273347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282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EL Conferencing Services</vt:lpstr>
      <vt:lpstr>EL Conferencing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Conferencing Services</dc:title>
  <dc:creator>Martinez, Carmen (Fed)</dc:creator>
  <cp:lastModifiedBy>Martinez, Carmen (Fed)</cp:lastModifiedBy>
  <cp:revision>14</cp:revision>
  <dcterms:created xsi:type="dcterms:W3CDTF">2018-03-29T03:10:35Z</dcterms:created>
  <dcterms:modified xsi:type="dcterms:W3CDTF">2018-03-29T15:04:42Z</dcterms:modified>
</cp:coreProperties>
</file>