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1" r:id="rId11"/>
    <p:sldId id="262" r:id="rId12"/>
    <p:sldId id="263" r:id="rId13"/>
  </p:sldIdLst>
  <p:sldSz cx="10077450" cy="7562850"/>
  <p:notesSz cx="7772400" cy="10058400"/>
  <p:defaultTextStyle>
    <a:defPPr>
      <a:defRPr lang="en-US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0928"/>
  </p:normalViewPr>
  <p:slideViewPr>
    <p:cSldViewPr>
      <p:cViewPr varScale="1">
        <p:scale>
          <a:sx n="137" d="100"/>
          <a:sy n="137" d="100"/>
        </p:scale>
        <p:origin x="1536" y="208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99ED-B25D-C748-886A-20A01D83602A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490EB-FE13-1046-BA5B-5255EB88F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6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70063"/>
            <a:ext cx="9067800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6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5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9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11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83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800" indent="-323850" algn="l" defTabSz="45720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Cognitive Neuroscience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Randall O’Reilly</a:t>
            </a:r>
          </a:p>
          <a:p>
            <a:r>
              <a:rPr lang="en-US" dirty="0"/>
              <a:t>UC Davis</a:t>
            </a:r>
          </a:p>
        </p:txBody>
      </p:sp>
    </p:spTree>
    <p:extLst>
      <p:ext uri="{BB962C8B-B14F-4D97-AF65-F5344CB8AC3E}">
        <p14:creationId xmlns:p14="http://schemas.microsoft.com/office/powerpoint/2010/main" val="152395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70063"/>
            <a:ext cx="9067800" cy="639762"/>
          </a:xfrm>
        </p:spPr>
        <p:txBody>
          <a:bodyPr/>
          <a:lstStyle/>
          <a:p>
            <a:r>
              <a:rPr lang="en-US" dirty="0"/>
              <a:t>From Neurons to Networks to the Brain/Mind..</a:t>
            </a:r>
          </a:p>
        </p:txBody>
      </p:sp>
      <p:pic>
        <p:nvPicPr>
          <p:cNvPr id="6" name="Picture 5" descr="fig_leabra_mechs_fa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562225"/>
            <a:ext cx="4708525" cy="4459994"/>
          </a:xfrm>
          <a:prstGeom prst="rect">
            <a:avLst/>
          </a:prstGeom>
        </p:spPr>
      </p:pic>
      <p:pic>
        <p:nvPicPr>
          <p:cNvPr id="7" name="Picture 6" descr="fig_brodma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3095625"/>
            <a:ext cx="39522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Cognitive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343025"/>
            <a:ext cx="9067800" cy="5416550"/>
          </a:xfrm>
        </p:spPr>
        <p:txBody>
          <a:bodyPr/>
          <a:lstStyle/>
          <a:p>
            <a:r>
              <a:rPr lang="en-US" sz="2400" b="1" dirty="0"/>
              <a:t>Visual encoding: </a:t>
            </a:r>
            <a:r>
              <a:rPr lang="en-US" sz="2400" dirty="0"/>
              <a:t>A network views natural scenes (mountains, trees, etc.), and develops brain-like ways of encoding them using principles of learning.</a:t>
            </a:r>
          </a:p>
          <a:p>
            <a:r>
              <a:rPr lang="en-US" sz="2400" b="1" dirty="0"/>
              <a:t>Spatial attention: </a:t>
            </a:r>
            <a:r>
              <a:rPr lang="en-US" sz="2400" dirty="0"/>
              <a:t>Taking advantage of interactions between two different streams of visual processing, a model focuses its attention in different locations in space, and simulates normal and brain-damaged people.</a:t>
            </a:r>
          </a:p>
          <a:p>
            <a:r>
              <a:rPr lang="en-US" sz="2400" b="1" dirty="0"/>
              <a:t>Episodic memory: </a:t>
            </a:r>
            <a:r>
              <a:rPr lang="en-US" sz="2400" dirty="0"/>
              <a:t>Replicating the structure of the hippocampus, a model forms new episodic memories and solves human memory tasks.</a:t>
            </a:r>
          </a:p>
          <a:p>
            <a:r>
              <a:rPr lang="en-US" sz="2400" b="1" dirty="0"/>
              <a:t>Working memory: </a:t>
            </a:r>
            <a:r>
              <a:rPr lang="en-US" sz="2400" dirty="0"/>
              <a:t>A neural network with specialized biological mechanisms simulates our working memory capacities (e.g., the ability to mentally juggle a bunch of numbers while trying to multiply </a:t>
            </a:r>
            <a:r>
              <a:rPr lang="en-US" sz="2400" dirty="0" err="1"/>
              <a:t>multidigit</a:t>
            </a:r>
            <a:r>
              <a:rPr lang="en-US" sz="2400" dirty="0"/>
              <a:t> values).</a:t>
            </a:r>
          </a:p>
        </p:txBody>
      </p:sp>
    </p:spTree>
    <p:extLst>
      <p:ext uri="{BB962C8B-B14F-4D97-AF65-F5344CB8AC3E}">
        <p14:creationId xmlns:p14="http://schemas.microsoft.com/office/powerpoint/2010/main" val="70875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Cognitive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343025"/>
            <a:ext cx="9067800" cy="5416550"/>
          </a:xfrm>
        </p:spPr>
        <p:txBody>
          <a:bodyPr/>
          <a:lstStyle/>
          <a:p>
            <a:r>
              <a:rPr lang="en-US" sz="2400" b="1" dirty="0"/>
              <a:t>Word reading: </a:t>
            </a:r>
            <a:r>
              <a:rPr lang="en-US" sz="2400" dirty="0"/>
              <a:t>A network learns to read and pronounce nearly 3,000 English words, and generalizes to novel </a:t>
            </a:r>
            <a:r>
              <a:rPr lang="en-US" sz="2400" dirty="0" err="1"/>
              <a:t>nonwords</a:t>
            </a:r>
            <a:r>
              <a:rPr lang="en-US" sz="2400" dirty="0"/>
              <a:t> (e.g., “</a:t>
            </a:r>
            <a:r>
              <a:rPr lang="en-US" sz="2400" dirty="0" err="1"/>
              <a:t>mave</a:t>
            </a:r>
            <a:r>
              <a:rPr lang="en-US" sz="2400" dirty="0"/>
              <a:t>” or “</a:t>
            </a:r>
            <a:r>
              <a:rPr lang="en-US" sz="2400" dirty="0" err="1"/>
              <a:t>nust</a:t>
            </a:r>
            <a:r>
              <a:rPr lang="en-US" sz="2400" dirty="0"/>
              <a:t>”) just like people do. Damaging a reading model simulates various forms of dyslexia.</a:t>
            </a:r>
          </a:p>
          <a:p>
            <a:r>
              <a:rPr lang="en-US" sz="2400" b="1" dirty="0"/>
              <a:t>Semantic representation: </a:t>
            </a:r>
            <a:r>
              <a:rPr lang="en-US" sz="2400" dirty="0"/>
              <a:t>A network “reads” every paragraph in a textbook, acquiring a surprisingly good semantic understanding by noting which words tend to be used together or in similar contexts.</a:t>
            </a:r>
          </a:p>
          <a:p>
            <a:r>
              <a:rPr lang="en-US" sz="2400" b="1" dirty="0"/>
              <a:t>Task directed behavior: </a:t>
            </a:r>
            <a:r>
              <a:rPr lang="en-US" sz="2400" dirty="0"/>
              <a:t>A network simulates the “executive” part of the brain, the prefrontal cortex, which keeps us focused on performing the task at hand and protects us from distraction.</a:t>
            </a:r>
          </a:p>
        </p:txBody>
      </p:sp>
    </p:spTree>
    <p:extLst>
      <p:ext uri="{BB962C8B-B14F-4D97-AF65-F5344CB8AC3E}">
        <p14:creationId xmlns:p14="http://schemas.microsoft.com/office/powerpoint/2010/main" val="20443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Build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understand how something works, take it apart, then </a:t>
            </a:r>
            <a:r>
              <a:rPr lang="en-US" i="1" dirty="0"/>
              <a:t>try to put it back together.</a:t>
            </a:r>
            <a:endParaRPr lang="en-US" dirty="0"/>
          </a:p>
          <a:p>
            <a:r>
              <a:rPr lang="en-US" dirty="0"/>
              <a:t>We’re going to take the brain apart, an put it back together again.</a:t>
            </a:r>
          </a:p>
          <a:p>
            <a:r>
              <a:rPr lang="en-US" dirty="0"/>
              <a:t>How would you do it??</a:t>
            </a:r>
          </a:p>
        </p:txBody>
      </p:sp>
    </p:spTree>
    <p:extLst>
      <p:ext uri="{BB962C8B-B14F-4D97-AF65-F5344CB8AC3E}">
        <p14:creationId xmlns:p14="http://schemas.microsoft.com/office/powerpoint/2010/main" val="140256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10,000,000,000 neurons, you can’t build it by hand..</a:t>
            </a:r>
          </a:p>
          <a:p>
            <a:r>
              <a:rPr lang="en-US" dirty="0"/>
              <a:t>It basically has to build itself (development &amp; learning)</a:t>
            </a:r>
          </a:p>
          <a:p>
            <a:r>
              <a:rPr lang="en-US" dirty="0"/>
              <a:t>Complexity must emerge from simplicity (not that many genes control brain development..)</a:t>
            </a:r>
          </a:p>
        </p:txBody>
      </p:sp>
    </p:spTree>
    <p:extLst>
      <p:ext uri="{BB962C8B-B14F-4D97-AF65-F5344CB8AC3E}">
        <p14:creationId xmlns:p14="http://schemas.microsoft.com/office/powerpoint/2010/main" val="239002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</a:t>
            </a:r>
          </a:p>
        </p:txBody>
      </p:sp>
      <p:pic>
        <p:nvPicPr>
          <p:cNvPr id="4" name="Content Placeholder 3" descr="fig_gear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-88"/>
          <a:stretch/>
        </p:blipFill>
        <p:spPr>
          <a:xfrm>
            <a:off x="923925" y="2028825"/>
            <a:ext cx="8696258" cy="2895600"/>
          </a:xfrm>
        </p:spPr>
      </p:pic>
      <p:sp>
        <p:nvSpPr>
          <p:cNvPr id="5" name="TextBox 4"/>
          <p:cNvSpPr txBox="1"/>
          <p:nvPr/>
        </p:nvSpPr>
        <p:spPr>
          <a:xfrm>
            <a:off x="1152525" y="6219825"/>
            <a:ext cx="8001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(Now Imagine 10,000,000,000 gears, each interacting with </a:t>
            </a:r>
            <a:r>
              <a:rPr lang="en-US"/>
              <a:t>10,000 others..</a:t>
            </a:r>
          </a:p>
        </p:txBody>
      </p:sp>
    </p:spTree>
    <p:extLst>
      <p:ext uri="{BB962C8B-B14F-4D97-AF65-F5344CB8AC3E}">
        <p14:creationId xmlns:p14="http://schemas.microsoft.com/office/powerpoint/2010/main" val="373541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36" y="1266825"/>
            <a:ext cx="7372253" cy="5919290"/>
          </a:xfrm>
        </p:spPr>
      </p:pic>
    </p:spTree>
    <p:extLst>
      <p:ext uri="{BB962C8B-B14F-4D97-AF65-F5344CB8AC3E}">
        <p14:creationId xmlns:p14="http://schemas.microsoft.com/office/powerpoint/2010/main" val="89966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 descr="fig_brain_puzzle_blue_sk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9" r="-593"/>
          <a:stretch/>
        </p:blipFill>
        <p:spPr>
          <a:xfrm>
            <a:off x="1198201" y="1266825"/>
            <a:ext cx="7574323" cy="5919290"/>
          </a:xfrm>
        </p:spPr>
      </p:pic>
    </p:spTree>
    <p:extLst>
      <p:ext uri="{BB962C8B-B14F-4D97-AF65-F5344CB8AC3E}">
        <p14:creationId xmlns:p14="http://schemas.microsoft.com/office/powerpoint/2010/main" val="36870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Behavioral Constraints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90"/>
          </a:xfrm>
        </p:spPr>
      </p:pic>
    </p:spTree>
    <p:extLst>
      <p:ext uri="{BB962C8B-B14F-4D97-AF65-F5344CB8AC3E}">
        <p14:creationId xmlns:p14="http://schemas.microsoft.com/office/powerpoint/2010/main" val="419837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err="1"/>
              <a:t>Neuro</a:t>
            </a:r>
            <a:r>
              <a:rPr lang="en-US" dirty="0"/>
              <a:t> + Behavioral Constraints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89"/>
          </a:xfrm>
        </p:spPr>
      </p:pic>
    </p:spTree>
    <p:extLst>
      <p:ext uri="{BB962C8B-B14F-4D97-AF65-F5344CB8AC3E}">
        <p14:creationId xmlns:p14="http://schemas.microsoft.com/office/powerpoint/2010/main" val="269446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/>
              <a:t>Messy Puzzles are Easier to Solve!!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04" y="1266825"/>
            <a:ext cx="7446317" cy="5919289"/>
          </a:xfrm>
        </p:spPr>
      </p:pic>
    </p:spTree>
    <p:extLst>
      <p:ext uri="{BB962C8B-B14F-4D97-AF65-F5344CB8AC3E}">
        <p14:creationId xmlns:p14="http://schemas.microsoft.com/office/powerpoint/2010/main" val="246013156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4471</TotalTime>
  <Words>375</Words>
  <Application>Microsoft Macintosh PowerPoint</Application>
  <PresentationFormat>Custom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ror_std_emerbrain</vt:lpstr>
      <vt:lpstr>Computational Cognitive Neuroscience</vt:lpstr>
      <vt:lpstr>How Would You Build It?</vt:lpstr>
      <vt:lpstr>Emergence and Learning</vt:lpstr>
      <vt:lpstr>Emergence</vt:lpstr>
      <vt:lpstr>The Problem</vt:lpstr>
      <vt:lpstr>The Problem</vt:lpstr>
      <vt:lpstr>Behavioral Constraints</vt:lpstr>
      <vt:lpstr>Neuro + Behavioral Constraints</vt:lpstr>
      <vt:lpstr>Messy Puzzles are Easier to Solve!!</vt:lpstr>
      <vt:lpstr>Course Overview</vt:lpstr>
      <vt:lpstr>Cognitive Phenomena</vt:lpstr>
      <vt:lpstr>Cognitive Phenomena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Microsoft Office User</cp:lastModifiedBy>
  <cp:revision>22</cp:revision>
  <cp:lastPrinted>2020-04-02T10:51:18Z</cp:lastPrinted>
  <dcterms:created xsi:type="dcterms:W3CDTF">2009-03-18T06:10:11Z</dcterms:created>
  <dcterms:modified xsi:type="dcterms:W3CDTF">2020-04-02T10:51:23Z</dcterms:modified>
</cp:coreProperties>
</file>