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5" r:id="rId22"/>
    <p:sldId id="293" r:id="rId23"/>
    <p:sldId id="29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6" r:id="rId34"/>
    <p:sldId id="287" r:id="rId35"/>
    <p:sldId id="289" r:id="rId36"/>
    <p:sldId id="288" r:id="rId37"/>
    <p:sldId id="291" r:id="rId38"/>
    <p:sldId id="290" r:id="rId39"/>
    <p:sldId id="285" r:id="rId40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0" autoAdjust="0"/>
    <p:restoredTop sz="91037"/>
  </p:normalViewPr>
  <p:slideViewPr>
    <p:cSldViewPr>
      <p:cViewPr varScale="1">
        <p:scale>
          <a:sx n="134" d="100"/>
          <a:sy n="134" d="100"/>
        </p:scale>
        <p:origin x="1696" y="192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39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52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65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416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1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8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318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57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627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549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41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more sophisticated to avoid certain problems:</a:t>
            </a:r>
          </a:p>
          <a:p>
            <a:pPr lvl="1"/>
            <a:r>
              <a:rPr lang="en-US" dirty="0"/>
              <a:t>Combinatorial explosion of detectors required for each possible different feature</a:t>
            </a:r>
          </a:p>
          <a:p>
            <a:pPr lvl="1"/>
            <a:r>
              <a:rPr lang="en-US" dirty="0"/>
              <a:t>Exponentially worse with </a:t>
            </a:r>
            <a:r>
              <a:rPr lang="en-US" i="1" dirty="0"/>
              <a:t>combinations</a:t>
            </a:r>
            <a:r>
              <a:rPr lang="en-US" dirty="0"/>
              <a:t> of features!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965200"/>
          </a:xfrm>
        </p:spPr>
        <p:txBody>
          <a:bodyPr/>
          <a:lstStyle/>
          <a:p>
            <a:r>
              <a:rPr lang="en-US" dirty="0"/>
              <a:t>Coarse Coding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3240" y="1272514"/>
            <a:ext cx="9067799" cy="34440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44238-0CA9-4045-8B0B-23ED374A0056}"/>
              </a:ext>
            </a:extLst>
          </p:cNvPr>
          <p:cNvSpPr txBox="1"/>
          <p:nvPr/>
        </p:nvSpPr>
        <p:spPr>
          <a:xfrm>
            <a:off x="515813" y="4924425"/>
            <a:ext cx="9067799" cy="226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idea: each neuron can cover a large space by responding in a graded way</a:t>
            </a:r>
          </a:p>
          <a:p>
            <a:endParaRPr lang="en-US" dirty="0"/>
          </a:p>
          <a:p>
            <a:r>
              <a:rPr lang="en-US" sz="2800" dirty="0"/>
              <a:t>This also works for combinations across multiple dims!</a:t>
            </a:r>
          </a:p>
          <a:p>
            <a:endParaRPr lang="en-US" sz="1600" dirty="0"/>
          </a:p>
          <a:p>
            <a:r>
              <a:rPr lang="en-US" sz="2800" dirty="0"/>
              <a:t>See </a:t>
            </a:r>
            <a:r>
              <a:rPr lang="en-US" sz="2800" dirty="0" err="1"/>
              <a:t>objrec</a:t>
            </a:r>
            <a:r>
              <a:rPr lang="en-US" sz="2800" dirty="0"/>
              <a:t> simulation in Chapter 6</a:t>
            </a:r>
          </a:p>
        </p:txBody>
      </p:sp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63E-F021-924B-93B2-896615D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0" y="301626"/>
            <a:ext cx="9067799" cy="812800"/>
          </a:xfrm>
        </p:spPr>
        <p:txBody>
          <a:bodyPr/>
          <a:lstStyle/>
          <a:p>
            <a:r>
              <a:rPr lang="en-US" dirty="0"/>
              <a:t>Detection = Dimension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4B337-6386-5545-90E7-7194F368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40" y="1266825"/>
            <a:ext cx="9120199" cy="4199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FF826-3971-E241-ACAA-FC45856600FA}"/>
              </a:ext>
            </a:extLst>
          </p:cNvPr>
          <p:cNvSpPr txBox="1"/>
          <p:nvPr/>
        </p:nvSpPr>
        <p:spPr>
          <a:xfrm>
            <a:off x="503240" y="5762625"/>
            <a:ext cx="9067799" cy="159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Detection = extracting relevant dimension from input: emotion detector, gender detector</a:t>
            </a:r>
          </a:p>
          <a:p>
            <a:endParaRPr lang="en-US" sz="1600" dirty="0"/>
          </a:p>
          <a:p>
            <a:r>
              <a:rPr lang="en-US" sz="2800" dirty="0" err="1"/>
              <a:t>face_categ</a:t>
            </a:r>
            <a:r>
              <a:rPr lang="en-US" sz="2800" dirty="0"/>
              <a:t> example from Chapter 3</a:t>
            </a:r>
          </a:p>
        </p:txBody>
      </p:sp>
    </p:spTree>
    <p:extLst>
      <p:ext uri="{BB962C8B-B14F-4D97-AF65-F5344CB8AC3E}">
        <p14:creationId xmlns:p14="http://schemas.microsoft.com/office/powerpoint/2010/main" val="335517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in the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live in the dark!</a:t>
            </a:r>
          </a:p>
          <a:p>
            <a:r>
              <a:rPr lang="en-US" dirty="0"/>
              <a:t>“Hear” an incredible jumble of inputs.</a:t>
            </a:r>
          </a:p>
          <a:p>
            <a:r>
              <a:rPr lang="en-US" dirty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brain..</a:t>
            </a:r>
          </a:p>
          <a:p>
            <a:endParaRPr lang="en-US" dirty="0"/>
          </a:p>
          <a:p>
            <a:pPr marL="107938" indent="0">
              <a:buNone/>
            </a:pPr>
            <a:r>
              <a:rPr lang="en-US" dirty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/>
              <a:t>Neurons only get spikes, not words!</a:t>
            </a:r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56015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200" dirty="0"/>
              <a:t>How do we simulate on a computer?</a:t>
            </a:r>
          </a:p>
        </p:txBody>
      </p:sp>
    </p:spTree>
    <p:extLst>
      <p:ext uri="{BB962C8B-B14F-4D97-AF65-F5344CB8AC3E}">
        <p14:creationId xmlns:p14="http://schemas.microsoft.com/office/powerpoint/2010/main" val="233373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electrical systems, can be described using basic electrical equations.</a:t>
            </a:r>
          </a:p>
          <a:p>
            <a:r>
              <a:rPr lang="en-US" dirty="0"/>
              <a:t>Use these equations to simulate on a computer.</a:t>
            </a:r>
          </a:p>
          <a:p>
            <a:r>
              <a:rPr lang="en-US" dirty="0"/>
              <a:t>Need a fair bit of math to get a full working model (more here than most chapters), but you only really need to understand </a:t>
            </a:r>
            <a:r>
              <a:rPr lang="en-US" i="1" dirty="0"/>
              <a:t>conceptually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9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Tug-of-War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1990725" y="1647825"/>
            <a:ext cx="6172201" cy="3396223"/>
          </a:xfrm>
        </p:spPr>
      </p:pic>
      <p:sp>
        <p:nvSpPr>
          <p:cNvPr id="5" name="TextBox 4"/>
          <p:cNvSpPr txBox="1"/>
          <p:nvPr/>
        </p:nvSpPr>
        <p:spPr>
          <a:xfrm>
            <a:off x="771526" y="5381625"/>
            <a:ext cx="8534400" cy="148470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strongly each guy pulls: I = g (E-</a:t>
            </a:r>
            <a:r>
              <a:rPr lang="en-US" sz="2400" dirty="0" err="1"/>
              <a:t>Vm</a:t>
            </a:r>
            <a:r>
              <a:rPr lang="en-US" sz="2400" dirty="0"/>
              <a:t>)</a:t>
            </a:r>
          </a:p>
          <a:p>
            <a:r>
              <a:rPr lang="en-US" sz="2400" dirty="0"/>
              <a:t>g = how many input channels are open</a:t>
            </a:r>
          </a:p>
          <a:p>
            <a:r>
              <a:rPr lang="en-US" sz="2400" dirty="0"/>
              <a:t>E = driving potential (pull down for inhibition, up for excitation)</a:t>
            </a:r>
          </a:p>
          <a:p>
            <a:r>
              <a:rPr lang="en-US" sz="2400" dirty="0" err="1"/>
              <a:t>Vm</a:t>
            </a:r>
            <a:r>
              <a:rPr lang="en-US" sz="2400" dirty="0"/>
              <a:t> = the “flag” – reflects net balance between two sides</a:t>
            </a:r>
          </a:p>
        </p:txBody>
      </p:sp>
    </p:spTree>
    <p:extLst>
      <p:ext uri="{BB962C8B-B14F-4D97-AF65-F5344CB8AC3E}">
        <p14:creationId xmlns:p14="http://schemas.microsoft.com/office/powerpoint/2010/main" val="2347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Balance..</a:t>
            </a:r>
          </a:p>
        </p:txBody>
      </p:sp>
      <p:pic>
        <p:nvPicPr>
          <p:cNvPr id="4" name="Content Placeholder 3" descr="fig_vm_as_tug_of_war_cas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r="-319"/>
          <a:stretch/>
        </p:blipFill>
        <p:spPr>
          <a:xfrm>
            <a:off x="2326685" y="1770063"/>
            <a:ext cx="5409540" cy="4989513"/>
          </a:xfrm>
        </p:spPr>
      </p:pic>
    </p:spTree>
    <p:extLst>
      <p:ext uri="{BB962C8B-B14F-4D97-AF65-F5344CB8AC3E}">
        <p14:creationId xmlns:p14="http://schemas.microsoft.com/office/powerpoint/2010/main" val="25665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Equations..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 descr="Screen shot 2011-01-18 at 12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848224"/>
            <a:ext cx="6845300" cy="419100"/>
          </a:xfrm>
          <a:prstGeom prst="rect">
            <a:avLst/>
          </a:prstGeom>
        </p:spPr>
      </p:pic>
      <p:pic>
        <p:nvPicPr>
          <p:cNvPr id="6" name="Picture 5" descr="Screen shot 2011-01-18 at 12.38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457825"/>
            <a:ext cx="3378200" cy="393700"/>
          </a:xfrm>
          <a:prstGeom prst="rect">
            <a:avLst/>
          </a:prstGeom>
        </p:spPr>
      </p:pic>
      <p:pic>
        <p:nvPicPr>
          <p:cNvPr id="7" name="Picture 6" descr="Screen shot 2011-01-18 at 12.3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67425"/>
            <a:ext cx="749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4" name="Content Placeholder 3" descr="fig_vm_as_tug_of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" r="1373"/>
          <a:stretch>
            <a:fillRect/>
          </a:stretch>
        </p:blipFill>
        <p:spPr>
          <a:xfrm>
            <a:off x="2401595" y="1647827"/>
            <a:ext cx="4846931" cy="2666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4848224"/>
            <a:ext cx="6887881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925" y="5991225"/>
            <a:ext cx="5562600" cy="50167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800" dirty="0"/>
              <a:t>This is just the balance of forces..</a:t>
            </a:r>
          </a:p>
        </p:txBody>
      </p:sp>
    </p:spTree>
    <p:extLst>
      <p:ext uri="{BB962C8B-B14F-4D97-AF65-F5344CB8AC3E}">
        <p14:creationId xmlns:p14="http://schemas.microsoft.com/office/powerpoint/2010/main" val="377949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Vm</a:t>
            </a:r>
            <a:r>
              <a:rPr lang="en-US" dirty="0"/>
              <a:t> gets over threshold, neuron fires a spike.</a:t>
            </a:r>
          </a:p>
          <a:p>
            <a:r>
              <a:rPr lang="en-US" dirty="0"/>
              <a:t>Spike resets membrane potential back to rest.</a:t>
            </a:r>
          </a:p>
          <a:p>
            <a:r>
              <a:rPr lang="en-US" dirty="0"/>
              <a:t>Has to climb back up to threshold to spike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0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likes spikes, but rates are great!</a:t>
            </a:r>
          </a:p>
          <a:p>
            <a:pPr lvl="1"/>
            <a:r>
              <a:rPr lang="en-US" dirty="0"/>
              <a:t>Instantaneous and steady – smaller, faster models</a:t>
            </a:r>
          </a:p>
          <a:p>
            <a:pPr lvl="1"/>
            <a:r>
              <a:rPr lang="en-US" dirty="0"/>
              <a:t>But definitely lose several important things</a:t>
            </a:r>
          </a:p>
          <a:p>
            <a:pPr lvl="1"/>
            <a:r>
              <a:rPr lang="en-US" dirty="0" err="1"/>
              <a:t>Soln</a:t>
            </a:r>
            <a:r>
              <a:rPr lang="en-US" dirty="0"/>
              <a:t>: do it both ways, and see what the diffs are..</a:t>
            </a:r>
          </a:p>
          <a:p>
            <a:r>
              <a:rPr lang="en-US" dirty="0"/>
              <a:t>Goal: equation that makes good </a:t>
            </a:r>
            <a:r>
              <a:rPr lang="en-US" dirty="0" err="1"/>
              <a:t>approx</a:t>
            </a:r>
            <a:r>
              <a:rPr lang="en-US" dirty="0"/>
              <a:t> of actual spiking rate for same sets of inputs.</a:t>
            </a:r>
          </a:p>
        </p:txBody>
      </p:sp>
    </p:spTree>
    <p:extLst>
      <p:ext uri="{BB962C8B-B14F-4D97-AF65-F5344CB8AC3E}">
        <p14:creationId xmlns:p14="http://schemas.microsoft.com/office/powerpoint/2010/main" val="412867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Sigmoidal Activation</a:t>
            </a:r>
          </a:p>
        </p:txBody>
      </p:sp>
      <p:pic>
        <p:nvPicPr>
          <p:cNvPr id="4" name="Content Placeholder 3" descr="fig_nxx1_fu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6" r="-257"/>
          <a:stretch/>
        </p:blipFill>
        <p:spPr>
          <a:xfrm>
            <a:off x="695325" y="1800225"/>
            <a:ext cx="5410200" cy="4193504"/>
          </a:xfrm>
        </p:spPr>
      </p:pic>
      <p:sp>
        <p:nvSpPr>
          <p:cNvPr id="6" name="TextBox 5"/>
          <p:cNvSpPr txBox="1"/>
          <p:nvPr/>
        </p:nvSpPr>
        <p:spPr>
          <a:xfrm>
            <a:off x="6257925" y="1876425"/>
            <a:ext cx="3200400" cy="296491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Threshold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Saturating</a:t>
            </a:r>
          </a:p>
          <a:p>
            <a:pPr marL="285721" indent="-285721">
              <a:lnSpc>
                <a:spcPct val="200000"/>
              </a:lnSpc>
              <a:buSzPct val="100000"/>
              <a:buFontTx/>
              <a:buChar char="•"/>
            </a:pPr>
            <a:r>
              <a:rPr lang="en-US" sz="3200" dirty="0"/>
              <a:t>Smooth</a:t>
            </a:r>
          </a:p>
        </p:txBody>
      </p:sp>
    </p:spTree>
    <p:extLst>
      <p:ext uri="{BB962C8B-B14F-4D97-AF65-F5344CB8AC3E}">
        <p14:creationId xmlns:p14="http://schemas.microsoft.com/office/powerpoint/2010/main" val="88713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Code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bit tricky because </a:t>
            </a:r>
            <a:r>
              <a:rPr lang="en-US" dirty="0" err="1"/>
              <a:t>Vm</a:t>
            </a:r>
            <a:r>
              <a:rPr lang="en-US" dirty="0"/>
              <a:t> doesn’t work.</a:t>
            </a:r>
          </a:p>
          <a:p>
            <a:r>
              <a:rPr lang="en-US" dirty="0"/>
              <a:t>Need to use excitatory conductance – threshold</a:t>
            </a:r>
          </a:p>
          <a:p>
            <a:r>
              <a:rPr lang="en-US" dirty="0"/>
              <a:t>XX1 equation:</a:t>
            </a:r>
          </a:p>
          <a:p>
            <a:endParaRPr lang="en-US" dirty="0"/>
          </a:p>
          <a:p>
            <a:r>
              <a:rPr lang="en-US" dirty="0" err="1"/>
              <a:t>ge</a:t>
            </a:r>
            <a:r>
              <a:rPr lang="en-US" dirty="0"/>
              <a:t>-theta:</a:t>
            </a:r>
          </a:p>
          <a:p>
            <a:endParaRPr lang="en-US" dirty="0"/>
          </a:p>
          <a:p>
            <a:r>
              <a:rPr lang="en-US" dirty="0"/>
              <a:t>Time </a:t>
            </a:r>
            <a:r>
              <a:rPr lang="en-US"/>
              <a:t>dyn: </a:t>
            </a:r>
            <a:endParaRPr lang="en-US" dirty="0"/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6"/>
            <a:ext cx="33782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5610225"/>
            <a:ext cx="5791200" cy="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72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Synapse</a:t>
            </a:r>
          </a:p>
        </p:txBody>
      </p:sp>
      <p:pic>
        <p:nvPicPr>
          <p:cNvPr id="5" name="Content Placeholder 4" descr="fig_synap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2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Story..</a:t>
            </a:r>
          </a:p>
        </p:txBody>
      </p:sp>
      <p:pic>
        <p:nvPicPr>
          <p:cNvPr id="4" name="Content Placeholder 3" descr="fig_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5" r="-226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641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Conductances</a:t>
            </a:r>
            <a:r>
              <a:rPr lang="en-US" dirty="0"/>
              <a:t> and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40" y="1770063"/>
            <a:ext cx="9067799" cy="1096962"/>
          </a:xfrm>
        </p:spPr>
        <p:txBody>
          <a:bodyPr/>
          <a:lstStyle/>
          <a:p>
            <a:r>
              <a:rPr lang="en-US" dirty="0"/>
              <a:t>Just add ‘</a:t>
            </a:r>
            <a:r>
              <a:rPr lang="en-US" dirty="0" err="1"/>
              <a:t>em</a:t>
            </a:r>
            <a:r>
              <a:rPr lang="en-US" dirty="0"/>
              <a:t> up (and take the average)</a:t>
            </a:r>
          </a:p>
        </p:txBody>
      </p:sp>
      <p:pic>
        <p:nvPicPr>
          <p:cNvPr id="4" name="Picture 3" descr="Screen shot 2011-01-18 at 12.44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6" y="2562225"/>
            <a:ext cx="1968500" cy="74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925" y="4010026"/>
            <a:ext cx="8839200" cy="114894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Key concept is </a:t>
            </a:r>
            <a:r>
              <a:rPr lang="en-US" sz="2400" i="1" dirty="0"/>
              <a:t>weight:</a:t>
            </a:r>
            <a:r>
              <a:rPr lang="en-US" sz="2400" dirty="0"/>
              <a:t> how much unit listens to given input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Weights determine what the neuron detects</a:t>
            </a:r>
          </a:p>
          <a:p>
            <a:pPr marL="342865" indent="-342865">
              <a:buSzPct val="100000"/>
              <a:buFont typeface="Arial"/>
              <a:buChar char="•"/>
            </a:pPr>
            <a:r>
              <a:rPr lang="en-US" sz="2400" dirty="0"/>
              <a:t>Everything you know is encoded in your weights..</a:t>
            </a:r>
          </a:p>
        </p:txBody>
      </p:sp>
    </p:spTree>
    <p:extLst>
      <p:ext uri="{BB962C8B-B14F-4D97-AF65-F5344CB8AC3E}">
        <p14:creationId xmlns:p14="http://schemas.microsoft.com/office/powerpoint/2010/main" val="225982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26171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23098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56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1814463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4212</TotalTime>
  <Words>622</Words>
  <Application>Microsoft Macintosh PowerPoint</Application>
  <PresentationFormat>Custom</PresentationFormat>
  <Paragraphs>103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Symbol</vt:lpstr>
      <vt:lpstr>Times New Roman</vt:lpstr>
      <vt:lpstr>Wingdings</vt:lpstr>
      <vt:lpstr>ror_std_emerbrain</vt:lpstr>
      <vt:lpstr>The Neuron</vt:lpstr>
      <vt:lpstr>The Basic Unit of Cognition!?</vt:lpstr>
      <vt:lpstr>Detector Model</vt:lpstr>
      <vt:lpstr>Pandemonium! (Oliver Selfridge)</vt:lpstr>
      <vt:lpstr>Hierarchy of Categories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Detector Summary</vt:lpstr>
      <vt:lpstr>Coarse Coding Efficiency</vt:lpstr>
      <vt:lpstr>Detection = Dimension</vt:lpstr>
      <vt:lpstr>Neurons in the Dark</vt:lpstr>
      <vt:lpstr>The Social Network</vt:lpstr>
      <vt:lpstr>The Social Network</vt:lpstr>
      <vt:lpstr>Back to the Detector Model</vt:lpstr>
      <vt:lpstr>Overall Strategy</vt:lpstr>
      <vt:lpstr>The Tug-of-War</vt:lpstr>
      <vt:lpstr>Relative Balance..</vt:lpstr>
      <vt:lpstr>Equations..</vt:lpstr>
      <vt:lpstr>Equilibrium</vt:lpstr>
      <vt:lpstr>Generating Output</vt:lpstr>
      <vt:lpstr>Rate Code Approximation</vt:lpstr>
      <vt:lpstr>Sigmoidal Activation</vt:lpstr>
      <vt:lpstr>Rate Code Equations</vt:lpstr>
      <vt:lpstr>The Synapse</vt:lpstr>
      <vt:lpstr>The Full Story..</vt:lpstr>
      <vt:lpstr>Input Conductances and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50</cp:revision>
  <cp:lastPrinted>2020-04-02T10:48:51Z</cp:lastPrinted>
  <dcterms:created xsi:type="dcterms:W3CDTF">2009-03-18T06:10:11Z</dcterms:created>
  <dcterms:modified xsi:type="dcterms:W3CDTF">2020-04-02T10:49:16Z</dcterms:modified>
</cp:coreProperties>
</file>