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41" r:id="rId2"/>
    <p:sldId id="257" r:id="rId3"/>
    <p:sldId id="269" r:id="rId4"/>
    <p:sldId id="344" r:id="rId5"/>
    <p:sldId id="306" r:id="rId6"/>
    <p:sldId id="345" r:id="rId7"/>
    <p:sldId id="354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2" r:id="rId16"/>
    <p:sldId id="312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3"/>
    <p:restoredTop sz="94789"/>
  </p:normalViewPr>
  <p:slideViewPr>
    <p:cSldViewPr snapToObjects="1">
      <p:cViewPr varScale="1">
        <p:scale>
          <a:sx n="221" d="100"/>
          <a:sy n="221" d="100"/>
        </p:scale>
        <p:origin x="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4/14/20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Brain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256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Control: BG, Cerebellum</a:t>
            </a:r>
          </a:p>
        </p:txBody>
      </p:sp>
      <p:pic>
        <p:nvPicPr>
          <p:cNvPr id="5" name="Content Placeholder 4" descr="fig_bg_gating_sci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33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the Hippocampus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1744840"/>
            <a:ext cx="8227871" cy="4245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869486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27" y="5452041"/>
            <a:ext cx="8227871" cy="643959"/>
          </a:xfrm>
        </p:spPr>
        <p:txBody>
          <a:bodyPr/>
          <a:lstStyle/>
          <a:p>
            <a:r>
              <a:rPr lang="en-US" dirty="0"/>
              <a:t>Lots of areas working together..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_distrib_s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0885"/>
            <a:ext cx="4829700" cy="41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Function</a:t>
            </a:r>
          </a:p>
        </p:txBody>
      </p:sp>
      <p:pic>
        <p:nvPicPr>
          <p:cNvPr id="5" name="Content Placeholder 4" descr="fig_cortical_fun_org_ti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8" b="-57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Medial Frontal Map of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2" y="1605097"/>
            <a:ext cx="400376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981201"/>
          <a:ext cx="8001719" cy="25085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4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Attractor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Primitive</a:t>
                      </a:r>
                    </a:p>
                    <a:p>
                      <a:r>
                        <a:rPr lang="en-US" sz="1600" dirty="0"/>
                        <a:t>  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Advanced</a:t>
                      </a:r>
                    </a:p>
                    <a:p>
                      <a:r>
                        <a:rPr lang="en-US" sz="1600" dirty="0"/>
                        <a:t>  Hippocampus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Neocortex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2" y="5047567"/>
            <a:ext cx="7620575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1916669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705" y="1916669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102050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Neurotransmitter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Agonist:</a:t>
            </a:r>
            <a:r>
              <a:rPr lang="en-US"/>
              <a:t> </a:t>
            </a:r>
            <a:r>
              <a:rPr lang="en-US" dirty="0"/>
              <a:t>acts like a given neurotransmitter</a:t>
            </a:r>
          </a:p>
          <a:p>
            <a:r>
              <a:rPr lang="en-US" b="1" dirty="0"/>
              <a:t>Antagonist:</a:t>
            </a:r>
            <a:r>
              <a:rPr lang="en-US" dirty="0"/>
              <a:t> blocks receptors for given NT</a:t>
            </a:r>
          </a:p>
          <a:p>
            <a:r>
              <a:rPr lang="en-US" b="1" dirty="0"/>
              <a:t>Reuptake:</a:t>
            </a:r>
            <a:r>
              <a:rPr lang="en-US" dirty="0"/>
              <a:t> takes NT back out of synapse</a:t>
            </a:r>
          </a:p>
          <a:p>
            <a:r>
              <a:rPr lang="en-US" b="1" dirty="0"/>
              <a:t>Neuromodulator:</a:t>
            </a:r>
            <a:r>
              <a:rPr lang="en-US" dirty="0"/>
              <a:t> a broadly-released neurotransmitter that has widespread modulatory effects on the brain</a:t>
            </a:r>
          </a:p>
        </p:txBody>
      </p:sp>
    </p:spTree>
    <p:extLst>
      <p:ext uri="{BB962C8B-B14F-4D97-AF65-F5344CB8AC3E}">
        <p14:creationId xmlns:p14="http://schemas.microsoft.com/office/powerpoint/2010/main" val="37986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Neuromodulators and Drugs</a:t>
            </a:r>
            <a:br>
              <a:rPr lang="en-US" dirty="0"/>
            </a:br>
            <a:r>
              <a:rPr lang="en-US" i="1" dirty="0"/>
              <a:t>(receptor agonists)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39" b="1" dirty="0"/>
              <a:t>Acetylcholine (</a:t>
            </a:r>
            <a:r>
              <a:rPr lang="en-US" sz="2539" b="1" dirty="0" err="1"/>
              <a:t>ACh</a:t>
            </a:r>
            <a:r>
              <a:rPr lang="en-US" sz="2539" b="1" dirty="0"/>
              <a:t>)</a:t>
            </a:r>
            <a:r>
              <a:rPr lang="en-US" sz="2539" dirty="0"/>
              <a:t>: muscles, attention, learning, memory (nicotine)</a:t>
            </a:r>
          </a:p>
          <a:p>
            <a:r>
              <a:rPr lang="en-US" sz="2539" b="1" dirty="0"/>
              <a:t>Dopamine (DA):</a:t>
            </a:r>
            <a:r>
              <a:rPr lang="en-US" sz="2539" dirty="0"/>
              <a:t> when to learn, based on reward prediction errors (cocaine)</a:t>
            </a:r>
          </a:p>
          <a:p>
            <a:r>
              <a:rPr lang="en-US" sz="2539" b="1" dirty="0" err="1"/>
              <a:t>Norephinephrine</a:t>
            </a:r>
            <a:r>
              <a:rPr lang="en-US" sz="2539" b="1" dirty="0"/>
              <a:t> (NE):</a:t>
            </a:r>
            <a:r>
              <a:rPr lang="en-US" sz="2539" dirty="0"/>
              <a:t> attention, engagement (speed)</a:t>
            </a:r>
          </a:p>
          <a:p>
            <a:r>
              <a:rPr lang="en-US" sz="2539" b="1" dirty="0"/>
              <a:t>Serotonin (5HT)</a:t>
            </a:r>
            <a:r>
              <a:rPr lang="en-US" sz="2539" dirty="0"/>
              <a:t>: Mood, sleep, appetite, sex, stress (SSRI, LSD = waking dream)</a:t>
            </a:r>
          </a:p>
          <a:p>
            <a:r>
              <a:rPr lang="en-US" sz="2539" b="1" dirty="0"/>
              <a:t>Oxytocin</a:t>
            </a:r>
            <a:r>
              <a:rPr lang="en-US" sz="2539" dirty="0"/>
              <a:t>: social modulation, labor (</a:t>
            </a:r>
            <a:r>
              <a:rPr lang="en-US" sz="2539" dirty="0" err="1"/>
              <a:t>pitocin</a:t>
            </a:r>
            <a:r>
              <a:rPr lang="en-US" sz="2539" dirty="0"/>
              <a:t>)</a:t>
            </a:r>
          </a:p>
          <a:p>
            <a:r>
              <a:rPr lang="en-US" sz="2539" b="1" dirty="0"/>
              <a:t>Endorphins, Substance P</a:t>
            </a:r>
            <a:r>
              <a:rPr lang="en-US" sz="2539" dirty="0"/>
              <a:t>: pain (heroin)</a:t>
            </a:r>
          </a:p>
        </p:txBody>
      </p:sp>
    </p:spTree>
    <p:extLst>
      <p:ext uri="{BB962C8B-B14F-4D97-AF65-F5344CB8AC3E}">
        <p14:creationId xmlns:p14="http://schemas.microsoft.com/office/powerpoint/2010/main" val="250379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Anatomy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00" y="1605099"/>
            <a:ext cx="590893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9793" y="274639"/>
            <a:ext cx="8224418" cy="1143000"/>
          </a:xfrm>
          <a:prstGeom prst="rect">
            <a:avLst/>
          </a:prstGeom>
        </p:spPr>
        <p:txBody>
          <a:bodyPr vert="horz" wrap="square" lIns="91377" tIns="91377" rIns="91377" bIns="9137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4" y="2"/>
            <a:ext cx="8818041" cy="67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038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C58D7-668F-624B-B316-7B71B9BB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6872"/>
            <a:ext cx="6417432" cy="507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Lobular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20" y="273515"/>
            <a:ext cx="8222689" cy="944343"/>
          </a:xfrm>
        </p:spPr>
        <p:txBody>
          <a:bodyPr/>
          <a:lstStyle/>
          <a:p>
            <a:r>
              <a:rPr lang="en-US" dirty="0"/>
              <a:t>Brain Maturation: Synaptic Pruning</a:t>
            </a:r>
          </a:p>
        </p:txBody>
      </p:sp>
      <p:pic>
        <p:nvPicPr>
          <p:cNvPr id="4" name="Content Placeholder 3" descr="OKA_F_04-1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>
          <a:xfrm>
            <a:off x="1531678" y="1277413"/>
            <a:ext cx="5942448" cy="4303174"/>
          </a:xfrm>
        </p:spPr>
      </p:pic>
      <p:sp>
        <p:nvSpPr>
          <p:cNvPr id="5" name="TextBox 4"/>
          <p:cNvSpPr txBox="1"/>
          <p:nvPr/>
        </p:nvSpPr>
        <p:spPr>
          <a:xfrm>
            <a:off x="357008" y="5778341"/>
            <a:ext cx="8512267" cy="762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Blue = thinner = more synapses pruned = more mature</a:t>
            </a:r>
          </a:p>
          <a:p>
            <a:r>
              <a:rPr lang="en-US" sz="2176" dirty="0"/>
              <a:t>Sensory areas mature first, then “higher level” areas; PFC last of all</a:t>
            </a:r>
          </a:p>
        </p:txBody>
      </p:sp>
      <p:pic>
        <p:nvPicPr>
          <p:cNvPr id="6" name="Content Placeholder 3" descr="OKA_F_04-10.jpg">
            <a:extLst>
              <a:ext uri="{FF2B5EF4-FFF2-40B4-BE49-F238E27FC236}">
                <a16:creationId xmlns:a16="http://schemas.microsoft.com/office/drawing/2014/main" id="{267B462D-6723-AB4F-B3DF-F4DA7312D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277413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Content Placeholder 3" descr="OKA_F_04-10.jpg">
            <a:extLst>
              <a:ext uri="{FF2B5EF4-FFF2-40B4-BE49-F238E27FC236}">
                <a16:creationId xmlns:a16="http://schemas.microsoft.com/office/drawing/2014/main" id="{DD9FEF7A-BAE5-4643-BF64-4C57C04E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336968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Hierarchy: What </a:t>
            </a:r>
            <a:r>
              <a:rPr lang="en-US" dirty="0" err="1"/>
              <a:t>vs</a:t>
            </a:r>
            <a:r>
              <a:rPr lang="en-US" dirty="0"/>
              <a:t> Where</a:t>
            </a:r>
          </a:p>
        </p:txBody>
      </p:sp>
      <p:pic>
        <p:nvPicPr>
          <p:cNvPr id="5" name="Content Placeholder 4" descr="fig_vis_system_b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6" r="-2833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 Essen”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" b="-433"/>
          <a:stretch/>
        </p:blipFill>
        <p:spPr>
          <a:xfrm>
            <a:off x="423493" y="1494249"/>
            <a:ext cx="5047350" cy="459227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78268" y="1605099"/>
            <a:ext cx="3006227" cy="4524495"/>
          </a:xfrm>
        </p:spPr>
        <p:txBody>
          <a:bodyPr/>
          <a:lstStyle/>
          <a:p>
            <a:pPr marL="97880" indent="0">
              <a:buNone/>
            </a:pPr>
            <a:r>
              <a:rPr lang="en-US" dirty="0"/>
              <a:t>TE.. = Temporal</a:t>
            </a:r>
          </a:p>
          <a:p>
            <a:pPr marL="97880" indent="0">
              <a:buNone/>
            </a:pPr>
            <a:r>
              <a:rPr lang="en-US" dirty="0"/>
              <a:t>LIP, DP.. = Parietal</a:t>
            </a:r>
          </a:p>
          <a:p>
            <a:pPr marL="97880" indent="0">
              <a:buNone/>
            </a:pPr>
            <a:r>
              <a:rPr lang="en-US" dirty="0"/>
              <a:t>8L = Frontal Eye Field</a:t>
            </a:r>
          </a:p>
          <a:p>
            <a:pPr marL="97880" indent="0">
              <a:buNone/>
            </a:pPr>
            <a:endParaRPr lang="en-US" dirty="0"/>
          </a:p>
          <a:p>
            <a:pPr marL="97880" indent="0">
              <a:buNone/>
            </a:pPr>
            <a:r>
              <a:rPr lang="en-US" dirty="0"/>
              <a:t>To hippocampus:</a:t>
            </a:r>
          </a:p>
          <a:p>
            <a:pPr marL="97880" indent="0">
              <a:buNone/>
            </a:pPr>
            <a:r>
              <a:rPr lang="en-US" dirty="0"/>
              <a:t>TH/F = </a:t>
            </a:r>
            <a:r>
              <a:rPr lang="en-US" dirty="0" err="1"/>
              <a:t>Parahippo</a:t>
            </a:r>
            <a:endParaRPr lang="en-US" dirty="0"/>
          </a:p>
          <a:p>
            <a:pPr marL="97880" indent="0">
              <a:buNone/>
            </a:pPr>
            <a:r>
              <a:rPr lang="en-US" dirty="0" err="1"/>
              <a:t>peri</a:t>
            </a:r>
            <a:r>
              <a:rPr lang="en-US" dirty="0"/>
              <a:t> = </a:t>
            </a:r>
            <a:r>
              <a:rPr lang="en-US" dirty="0" err="1"/>
              <a:t>Perirhinal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493" y="6123831"/>
            <a:ext cx="4010223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Markov et al., 2014</a:t>
            </a:r>
          </a:p>
        </p:txBody>
      </p:sp>
    </p:spTree>
    <p:extLst>
      <p:ext uri="{BB962C8B-B14F-4D97-AF65-F5344CB8AC3E}">
        <p14:creationId xmlns:p14="http://schemas.microsoft.com/office/powerpoint/2010/main" val="28753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_felleman_vaness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r="-776"/>
          <a:stretch/>
        </p:blipFill>
        <p:spPr>
          <a:xfrm>
            <a:off x="2514600" y="273168"/>
            <a:ext cx="4876800" cy="585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Detectors..</a:t>
            </a:r>
          </a:p>
        </p:txBody>
      </p:sp>
      <p:pic>
        <p:nvPicPr>
          <p:cNvPr id="5" name="Content Placeholder 4" descr="fig_category_hierarch_dist_r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84" b="-3638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8111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12002</TotalTime>
  <Words>348</Words>
  <Application>Microsoft Macintosh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ror_std_emerbrain</vt:lpstr>
      <vt:lpstr>Brain Areas</vt:lpstr>
      <vt:lpstr>Gross Anatomy</vt:lpstr>
      <vt:lpstr>PowerPoint Presentation</vt:lpstr>
      <vt:lpstr>Lobular Functions</vt:lpstr>
      <vt:lpstr>Brain Maturation: Synaptic Pruning</vt:lpstr>
      <vt:lpstr>Visual Hierarchy: What vs Where</vt:lpstr>
      <vt:lpstr>“Van Essen” Hierarchy</vt:lpstr>
      <vt:lpstr>PowerPoint Presentation</vt:lpstr>
      <vt:lpstr>Hierarchy of Detectors..</vt:lpstr>
      <vt:lpstr>Motor Control: BG, Cerebellum</vt:lpstr>
      <vt:lpstr>Memory and the Hippocampus</vt:lpstr>
      <vt:lpstr>Language</vt:lpstr>
      <vt:lpstr>Executive Function</vt:lpstr>
      <vt:lpstr>Medial Frontal Map of Values</vt:lpstr>
      <vt:lpstr>Learning Rules Across the Brain</vt:lpstr>
      <vt:lpstr>Neurotransmitter Terms</vt:lpstr>
      <vt:lpstr>Neuromodulators and Drugs (receptor agonists)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Microsoft Office User</cp:lastModifiedBy>
  <cp:revision>137</cp:revision>
  <cp:lastPrinted>2020-04-15T08:19:05Z</cp:lastPrinted>
  <dcterms:created xsi:type="dcterms:W3CDTF">2009-11-13T11:00:44Z</dcterms:created>
  <dcterms:modified xsi:type="dcterms:W3CDTF">2020-04-15T08:19:07Z</dcterms:modified>
</cp:coreProperties>
</file>