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60" r:id="rId5"/>
    <p:sldId id="264" r:id="rId6"/>
    <p:sldId id="265" r:id="rId7"/>
    <p:sldId id="266" r:id="rId8"/>
    <p:sldId id="267" r:id="rId9"/>
    <p:sldId id="268" r:id="rId10"/>
    <p:sldId id="261" r:id="rId11"/>
    <p:sldId id="262" r:id="rId12"/>
    <p:sldId id="263" r:id="rId13"/>
  </p:sldIdLst>
  <p:sldSz cx="10077450" cy="7562850"/>
  <p:notesSz cx="7772400" cy="10058400"/>
  <p:defaultTextStyle>
    <a:defPPr>
      <a:defRPr lang="en-US"/>
    </a:defPPr>
    <a:lvl1pPr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1pPr>
    <a:lvl2pPr marL="431800" indent="-2159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2pPr>
    <a:lvl3pPr marL="647700" indent="-2159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3pPr>
    <a:lvl4pPr marL="863600" indent="-2159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4pPr>
    <a:lvl5pPr marL="1079500" indent="-2159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1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51" autoAdjust="0"/>
    <p:restoredTop sz="90952"/>
  </p:normalViewPr>
  <p:slideViewPr>
    <p:cSldViewPr>
      <p:cViewPr varScale="1">
        <p:scale>
          <a:sx n="155" d="100"/>
          <a:sy n="155" d="100"/>
        </p:scale>
        <p:origin x="272" y="184"/>
      </p:cViewPr>
      <p:guideLst>
        <p:guide orient="horz" pos="2382"/>
        <p:guide pos="3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C99ED-B25D-C748-886A-20A01D83602A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490EB-FE13-1046-BA5B-5255EB88F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56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47050F4D-C8E8-3F4B-A05D-07E398CC0A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723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6150" cy="16208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4850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E25212-C499-2845-9264-4CAAD22E0C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DFCD5D-A4EF-0F48-894C-74C4A518F6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6950" cy="6457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7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5A90ED-0900-0148-B02F-288E9C7DCD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0699FE-574C-884F-B959-58968A00FC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E3A94C-6335-6046-8076-E497DB61BF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70063"/>
            <a:ext cx="4457700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70063"/>
            <a:ext cx="4457700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33BAAE-3A70-404B-BB23-D07B6A3C82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88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88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E57D0C-60D9-554D-8F3A-1904EEC00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7586AC-F896-4640-9044-DD7ECB502B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5FD7FD-0BA8-D54E-8FE7-F8CE54B775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5" y="301625"/>
            <a:ext cx="5634038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0DC9464-E398-7543-B7F3-F15D056FD4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6788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6788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6788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1FDA17F-FB80-8D49-A59B-37A042027C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7800" cy="1262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70063"/>
            <a:ext cx="9067800" cy="4989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6889750"/>
            <a:ext cx="3192462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4713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61238ED3-63D3-2348-A9CA-47875917B15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4318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2pPr>
      <a:lvl3pPr marL="6477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3pPr>
      <a:lvl4pPr marL="8636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4pPr>
      <a:lvl5pPr marL="10795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5pPr>
      <a:lvl6pPr marL="15367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6pPr>
      <a:lvl7pPr marL="19939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7pPr>
      <a:lvl8pPr marL="24511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8pPr>
      <a:lvl9pPr marL="29083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9pPr>
    </p:titleStyle>
    <p:bodyStyle>
      <a:lvl1pPr marL="431800" indent="-323850" algn="l" defTabSz="457200" rtl="0" eaLnBrk="1" fontAlgn="base" hangingPunct="1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-111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287338" algn="l" defTabSz="457200" rtl="0" eaLnBrk="1" fontAlgn="base" hangingPunct="1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-111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954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-111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272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-111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90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162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734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306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878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Computational Cognitive Neuroscience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Randall O’Reilly</a:t>
            </a:r>
          </a:p>
          <a:p>
            <a:r>
              <a:rPr lang="en-US" dirty="0"/>
              <a:t>UC Davis</a:t>
            </a:r>
          </a:p>
        </p:txBody>
      </p:sp>
    </p:spTree>
    <p:extLst>
      <p:ext uri="{BB962C8B-B14F-4D97-AF65-F5344CB8AC3E}">
        <p14:creationId xmlns:p14="http://schemas.microsoft.com/office/powerpoint/2010/main" val="1523955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70063"/>
            <a:ext cx="9067800" cy="639762"/>
          </a:xfrm>
        </p:spPr>
        <p:txBody>
          <a:bodyPr/>
          <a:lstStyle/>
          <a:p>
            <a:r>
              <a:rPr lang="en-US" dirty="0"/>
              <a:t>From Neurons to Networks to the Brain/Mind..</a:t>
            </a:r>
          </a:p>
        </p:txBody>
      </p:sp>
      <p:pic>
        <p:nvPicPr>
          <p:cNvPr id="6" name="Picture 5" descr="fig_leabra_mechs_fanc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2562225"/>
            <a:ext cx="4708525" cy="4459994"/>
          </a:xfrm>
          <a:prstGeom prst="rect">
            <a:avLst/>
          </a:prstGeom>
        </p:spPr>
      </p:pic>
      <p:pic>
        <p:nvPicPr>
          <p:cNvPr id="7" name="Picture 6" descr="fig_brodman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25" y="3095625"/>
            <a:ext cx="395229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29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6"/>
            <a:ext cx="9067800" cy="889000"/>
          </a:xfrm>
        </p:spPr>
        <p:txBody>
          <a:bodyPr/>
          <a:lstStyle/>
          <a:p>
            <a:r>
              <a:rPr lang="en-US" dirty="0"/>
              <a:t>Cognitive Phenomena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343025"/>
            <a:ext cx="9067800" cy="5416550"/>
          </a:xfrm>
        </p:spPr>
        <p:txBody>
          <a:bodyPr/>
          <a:lstStyle/>
          <a:p>
            <a:r>
              <a:rPr lang="en-US" sz="2400" b="1" dirty="0"/>
              <a:t>Visual encoding: </a:t>
            </a:r>
            <a:r>
              <a:rPr lang="en-US" sz="2400" dirty="0"/>
              <a:t>A network views natural scenes (mountains, trees, etc.), and develops brain-like ways of encoding them using principles of learning.</a:t>
            </a:r>
          </a:p>
          <a:p>
            <a:r>
              <a:rPr lang="en-US" sz="2400" b="1" dirty="0"/>
              <a:t>Spatial attention: </a:t>
            </a:r>
            <a:r>
              <a:rPr lang="en-US" sz="2400" dirty="0"/>
              <a:t>Taking advantage of interactions between two different streams of visual processing, a model focuses its attention in different locations in space, and simulates normal and brain-damaged people.</a:t>
            </a:r>
          </a:p>
          <a:p>
            <a:r>
              <a:rPr lang="en-US" sz="2400" b="1" dirty="0"/>
              <a:t>Episodic memory: </a:t>
            </a:r>
            <a:r>
              <a:rPr lang="en-US" sz="2400" dirty="0"/>
              <a:t>Replicating the structure of the hippocampus, a model forms new episodic memories and solves human memory tasks.</a:t>
            </a:r>
          </a:p>
          <a:p>
            <a:r>
              <a:rPr lang="en-US" sz="2400" b="1" dirty="0"/>
              <a:t>Working memory: </a:t>
            </a:r>
            <a:r>
              <a:rPr lang="en-US" sz="2400" dirty="0"/>
              <a:t>A neural network with specialized biological mechanisms simulates our working memory capacities (e.g., the ability to mentally juggle a bunch of numbers while trying to multiply </a:t>
            </a:r>
            <a:r>
              <a:rPr lang="en-US" sz="2400" dirty="0" err="1"/>
              <a:t>multidigit</a:t>
            </a:r>
            <a:r>
              <a:rPr lang="en-US" sz="2400" dirty="0"/>
              <a:t> values).</a:t>
            </a:r>
          </a:p>
        </p:txBody>
      </p:sp>
    </p:spTree>
    <p:extLst>
      <p:ext uri="{BB962C8B-B14F-4D97-AF65-F5344CB8AC3E}">
        <p14:creationId xmlns:p14="http://schemas.microsoft.com/office/powerpoint/2010/main" val="708759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6"/>
            <a:ext cx="9067800" cy="889000"/>
          </a:xfrm>
        </p:spPr>
        <p:txBody>
          <a:bodyPr/>
          <a:lstStyle/>
          <a:p>
            <a:r>
              <a:rPr lang="en-US" dirty="0"/>
              <a:t>Cognitive Phenomena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343025"/>
            <a:ext cx="9067800" cy="5416550"/>
          </a:xfrm>
        </p:spPr>
        <p:txBody>
          <a:bodyPr/>
          <a:lstStyle/>
          <a:p>
            <a:r>
              <a:rPr lang="en-US" sz="2400" b="1" dirty="0"/>
              <a:t>Word reading: </a:t>
            </a:r>
            <a:r>
              <a:rPr lang="en-US" sz="2400" dirty="0"/>
              <a:t>A network learns to read and pronounce nearly 3,000 English words, and generalizes to novel </a:t>
            </a:r>
            <a:r>
              <a:rPr lang="en-US" sz="2400" dirty="0" err="1"/>
              <a:t>nonwords</a:t>
            </a:r>
            <a:r>
              <a:rPr lang="en-US" sz="2400" dirty="0"/>
              <a:t> (e.g., “</a:t>
            </a:r>
            <a:r>
              <a:rPr lang="en-US" sz="2400" dirty="0" err="1"/>
              <a:t>mave</a:t>
            </a:r>
            <a:r>
              <a:rPr lang="en-US" sz="2400" dirty="0"/>
              <a:t>” or “</a:t>
            </a:r>
            <a:r>
              <a:rPr lang="en-US" sz="2400" dirty="0" err="1"/>
              <a:t>nust</a:t>
            </a:r>
            <a:r>
              <a:rPr lang="en-US" sz="2400" dirty="0"/>
              <a:t>”) just like people do. Damaging a reading model simulates various forms of dyslexia.</a:t>
            </a:r>
          </a:p>
          <a:p>
            <a:r>
              <a:rPr lang="en-US" sz="2400" b="1" dirty="0"/>
              <a:t>Semantic representation: </a:t>
            </a:r>
            <a:r>
              <a:rPr lang="en-US" sz="2400" dirty="0"/>
              <a:t>A network “reads” every paragraph in a textbook, acquiring a surprisingly good semantic understanding by noting which words tend to be used together or in similar contexts.</a:t>
            </a:r>
          </a:p>
          <a:p>
            <a:r>
              <a:rPr lang="en-US" sz="2400" b="1" dirty="0"/>
              <a:t>Task directed behavior: </a:t>
            </a:r>
            <a:r>
              <a:rPr lang="en-US" sz="2400" dirty="0"/>
              <a:t>A network simulates the “executive” part of the brain, the prefrontal cortex, which keeps us focused on performing the task at hand and protects us from distraction.</a:t>
            </a:r>
          </a:p>
        </p:txBody>
      </p:sp>
    </p:spTree>
    <p:extLst>
      <p:ext uri="{BB962C8B-B14F-4D97-AF65-F5344CB8AC3E}">
        <p14:creationId xmlns:p14="http://schemas.microsoft.com/office/powerpoint/2010/main" val="204438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Build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understand how something works, take it apart, then </a:t>
            </a:r>
            <a:r>
              <a:rPr lang="en-US" i="1" dirty="0"/>
              <a:t>try to put it back together.</a:t>
            </a:r>
            <a:endParaRPr lang="en-US" dirty="0"/>
          </a:p>
          <a:p>
            <a:r>
              <a:rPr lang="en-US" dirty="0"/>
              <a:t>We’re going to take the brain apart, an put it back together again.</a:t>
            </a:r>
          </a:p>
          <a:p>
            <a:r>
              <a:rPr lang="en-US" dirty="0"/>
              <a:t>How would you do it??</a:t>
            </a:r>
          </a:p>
        </p:txBody>
      </p:sp>
    </p:spTree>
    <p:extLst>
      <p:ext uri="{BB962C8B-B14F-4D97-AF65-F5344CB8AC3E}">
        <p14:creationId xmlns:p14="http://schemas.microsoft.com/office/powerpoint/2010/main" val="140256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Emergence and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10,000,000,000 neurons, you can’t build it by hand..</a:t>
            </a:r>
          </a:p>
          <a:p>
            <a:r>
              <a:rPr lang="en-US" dirty="0"/>
              <a:t>It basically has to build itself (development &amp; learning)</a:t>
            </a:r>
          </a:p>
          <a:p>
            <a:r>
              <a:rPr lang="en-US" dirty="0"/>
              <a:t>Complexity must emerge from simplicity (not that many genes control brain development..)</a:t>
            </a:r>
          </a:p>
        </p:txBody>
      </p:sp>
    </p:spTree>
    <p:extLst>
      <p:ext uri="{BB962C8B-B14F-4D97-AF65-F5344CB8AC3E}">
        <p14:creationId xmlns:p14="http://schemas.microsoft.com/office/powerpoint/2010/main" val="239002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Emergence</a:t>
            </a:r>
          </a:p>
        </p:txBody>
      </p:sp>
      <p:pic>
        <p:nvPicPr>
          <p:cNvPr id="4" name="Content Placeholder 3" descr="fig_gears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8" b="-88"/>
          <a:stretch/>
        </p:blipFill>
        <p:spPr>
          <a:xfrm>
            <a:off x="923925" y="2028825"/>
            <a:ext cx="8696258" cy="2895600"/>
          </a:xfrm>
        </p:spPr>
      </p:pic>
      <p:sp>
        <p:nvSpPr>
          <p:cNvPr id="5" name="TextBox 4"/>
          <p:cNvSpPr txBox="1"/>
          <p:nvPr/>
        </p:nvSpPr>
        <p:spPr>
          <a:xfrm>
            <a:off x="1152525" y="6219825"/>
            <a:ext cx="8001000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(Now Imagine 10,000,000,000 gears, each interacting with </a:t>
            </a:r>
            <a:r>
              <a:rPr lang="en-US"/>
              <a:t>10,000 others..</a:t>
            </a:r>
          </a:p>
        </p:txBody>
      </p:sp>
    </p:spTree>
    <p:extLst>
      <p:ext uri="{BB962C8B-B14F-4D97-AF65-F5344CB8AC3E}">
        <p14:creationId xmlns:p14="http://schemas.microsoft.com/office/powerpoint/2010/main" val="373541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6"/>
            <a:ext cx="9067800" cy="889000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36" y="1266825"/>
            <a:ext cx="7372253" cy="5919290"/>
          </a:xfrm>
        </p:spPr>
      </p:pic>
    </p:spTree>
    <p:extLst>
      <p:ext uri="{BB962C8B-B14F-4D97-AF65-F5344CB8AC3E}">
        <p14:creationId xmlns:p14="http://schemas.microsoft.com/office/powerpoint/2010/main" val="899660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6"/>
            <a:ext cx="9067800" cy="889000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4" name="Content Placeholder 3" descr="fig_brain_puzzle_blue_sky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9" r="-593"/>
          <a:stretch/>
        </p:blipFill>
        <p:spPr>
          <a:xfrm>
            <a:off x="1198201" y="1266825"/>
            <a:ext cx="7574323" cy="5919290"/>
          </a:xfrm>
        </p:spPr>
      </p:pic>
    </p:spTree>
    <p:extLst>
      <p:ext uri="{BB962C8B-B14F-4D97-AF65-F5344CB8AC3E}">
        <p14:creationId xmlns:p14="http://schemas.microsoft.com/office/powerpoint/2010/main" val="368705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6"/>
            <a:ext cx="9067800" cy="889000"/>
          </a:xfrm>
        </p:spPr>
        <p:txBody>
          <a:bodyPr/>
          <a:lstStyle/>
          <a:p>
            <a:r>
              <a:rPr lang="en-US" dirty="0"/>
              <a:t>Behavioral Constraints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204" y="1266825"/>
            <a:ext cx="7446317" cy="5919290"/>
          </a:xfrm>
        </p:spPr>
      </p:pic>
    </p:spTree>
    <p:extLst>
      <p:ext uri="{BB962C8B-B14F-4D97-AF65-F5344CB8AC3E}">
        <p14:creationId xmlns:p14="http://schemas.microsoft.com/office/powerpoint/2010/main" val="4198378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6"/>
            <a:ext cx="9067800" cy="889000"/>
          </a:xfrm>
        </p:spPr>
        <p:txBody>
          <a:bodyPr/>
          <a:lstStyle/>
          <a:p>
            <a:r>
              <a:rPr lang="en-US" dirty="0" err="1"/>
              <a:t>Neuro</a:t>
            </a:r>
            <a:r>
              <a:rPr lang="en-US" dirty="0"/>
              <a:t> + Behavioral Constraints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204" y="1266825"/>
            <a:ext cx="7446317" cy="5919289"/>
          </a:xfrm>
        </p:spPr>
      </p:pic>
    </p:spTree>
    <p:extLst>
      <p:ext uri="{BB962C8B-B14F-4D97-AF65-F5344CB8AC3E}">
        <p14:creationId xmlns:p14="http://schemas.microsoft.com/office/powerpoint/2010/main" val="2694463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6"/>
            <a:ext cx="9067800" cy="889000"/>
          </a:xfrm>
        </p:spPr>
        <p:txBody>
          <a:bodyPr/>
          <a:lstStyle/>
          <a:p>
            <a:r>
              <a:rPr lang="en-US" dirty="0"/>
              <a:t>Messy Puzzles are Easier to Solve!!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204" y="1266825"/>
            <a:ext cx="7446317" cy="5919289"/>
          </a:xfrm>
        </p:spPr>
      </p:pic>
    </p:spTree>
    <p:extLst>
      <p:ext uri="{BB962C8B-B14F-4D97-AF65-F5344CB8AC3E}">
        <p14:creationId xmlns:p14="http://schemas.microsoft.com/office/powerpoint/2010/main" val="246013156"/>
      </p:ext>
    </p:extLst>
  </p:cSld>
  <p:clrMapOvr>
    <a:masterClrMapping/>
  </p:clrMapOvr>
</p:sld>
</file>

<file path=ppt/theme/theme1.xml><?xml version="1.0" encoding="utf-8"?>
<a:theme xmlns:a="http://schemas.openxmlformats.org/drawingml/2006/main" name="ror_std_emerbrai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ror_std_emerbrain.potx</Template>
  <TotalTime>4471</TotalTime>
  <Words>375</Words>
  <Application>Microsoft Macintosh PowerPoint</Application>
  <PresentationFormat>Custom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Symbol</vt:lpstr>
      <vt:lpstr>Times New Roman</vt:lpstr>
      <vt:lpstr>Wingdings</vt:lpstr>
      <vt:lpstr>ror_std_emerbrain</vt:lpstr>
      <vt:lpstr>Computational Cognitive Neuroscience</vt:lpstr>
      <vt:lpstr>How Would You Build It?</vt:lpstr>
      <vt:lpstr>Emergence and Learning</vt:lpstr>
      <vt:lpstr>Emergence</vt:lpstr>
      <vt:lpstr>The Problem</vt:lpstr>
      <vt:lpstr>The Problem</vt:lpstr>
      <vt:lpstr>Behavioral Constraints</vt:lpstr>
      <vt:lpstr>Neuro + Behavioral Constraints</vt:lpstr>
      <vt:lpstr>Messy Puzzles are Easier to Solve!!</vt:lpstr>
      <vt:lpstr>Course Overview</vt:lpstr>
      <vt:lpstr>Cognitive Phenomena</vt:lpstr>
      <vt:lpstr>Cognitive Phenomena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Representations and Embodied Agents: Prefrontal Cortex and Basal Ganglia Contributions</dc:title>
  <dc:creator>Randall O'Reilly</dc:creator>
  <cp:lastModifiedBy>Microsoft Office User</cp:lastModifiedBy>
  <cp:revision>22</cp:revision>
  <cp:lastPrinted>2020-04-15T08:38:29Z</cp:lastPrinted>
  <dcterms:created xsi:type="dcterms:W3CDTF">2009-03-18T06:10:11Z</dcterms:created>
  <dcterms:modified xsi:type="dcterms:W3CDTF">2020-04-15T08:38:32Z</dcterms:modified>
</cp:coreProperties>
</file>