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56" r:id="rId2"/>
    <p:sldId id="357" r:id="rId3"/>
    <p:sldId id="386" r:id="rId4"/>
    <p:sldId id="358" r:id="rId5"/>
    <p:sldId id="374" r:id="rId6"/>
    <p:sldId id="387" r:id="rId7"/>
    <p:sldId id="388" r:id="rId8"/>
    <p:sldId id="389" r:id="rId9"/>
    <p:sldId id="390" r:id="rId10"/>
    <p:sldId id="391" r:id="rId11"/>
    <p:sldId id="360" r:id="rId12"/>
    <p:sldId id="380" r:id="rId13"/>
    <p:sldId id="392" r:id="rId14"/>
    <p:sldId id="35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2"/>
    <p:restoredTop sz="94639"/>
  </p:normalViewPr>
  <p:slideViewPr>
    <p:cSldViewPr snapToObjects="1">
      <p:cViewPr varScale="1">
        <p:scale>
          <a:sx n="207" d="100"/>
          <a:sy n="207" d="100"/>
        </p:scale>
        <p:origin x="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0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2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0"/>
            <a:ext cx="7772688" cy="1469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83" indent="0" algn="ctr">
              <a:buNone/>
              <a:defRPr/>
            </a:lvl2pPr>
            <a:lvl3pPr marL="829366" indent="0" algn="ctr">
              <a:buNone/>
              <a:defRPr/>
            </a:lvl3pPr>
            <a:lvl4pPr marL="1244049" indent="0" algn="ctr">
              <a:buNone/>
              <a:defRPr/>
            </a:lvl4pPr>
            <a:lvl5pPr marL="1658732" indent="0" algn="ctr">
              <a:buNone/>
              <a:defRPr/>
            </a:lvl5pPr>
            <a:lvl6pPr marL="2073416" indent="0" algn="ctr">
              <a:buNone/>
              <a:defRPr/>
            </a:lvl6pPr>
            <a:lvl7pPr marL="2488099" indent="0" algn="ctr">
              <a:buNone/>
              <a:defRPr/>
            </a:lvl7pPr>
            <a:lvl8pPr marL="2902782" indent="0" algn="ctr">
              <a:buNone/>
              <a:defRPr/>
            </a:lvl8pPr>
            <a:lvl9pPr marL="331746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4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83" indent="0">
              <a:buNone/>
              <a:defRPr sz="1600"/>
            </a:lvl2pPr>
            <a:lvl3pPr marL="829366" indent="0">
              <a:buNone/>
              <a:defRPr sz="1500"/>
            </a:lvl3pPr>
            <a:lvl4pPr marL="1244049" indent="0">
              <a:buNone/>
              <a:defRPr sz="1300"/>
            </a:lvl4pPr>
            <a:lvl5pPr marL="1658732" indent="0">
              <a:buNone/>
              <a:defRPr sz="1300"/>
            </a:lvl5pPr>
            <a:lvl6pPr marL="2073416" indent="0">
              <a:buNone/>
              <a:defRPr sz="1300"/>
            </a:lvl6pPr>
            <a:lvl7pPr marL="2488099" indent="0">
              <a:buNone/>
              <a:defRPr sz="1300"/>
            </a:lvl7pPr>
            <a:lvl8pPr marL="2902782" indent="0">
              <a:buNone/>
              <a:defRPr sz="1300"/>
            </a:lvl8pPr>
            <a:lvl9pPr marL="331746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6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6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6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6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6" y="2175157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5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5" y="2175157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6" y="273515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7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6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5" y="4800890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5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83" indent="0">
              <a:buNone/>
              <a:defRPr sz="2500"/>
            </a:lvl2pPr>
            <a:lvl3pPr marL="829366" indent="0">
              <a:buNone/>
              <a:defRPr sz="2200"/>
            </a:lvl3pPr>
            <a:lvl4pPr marL="1244049" indent="0">
              <a:buNone/>
              <a:defRPr sz="1800"/>
            </a:lvl4pPr>
            <a:lvl5pPr marL="1658732" indent="0">
              <a:buNone/>
              <a:defRPr sz="1800"/>
            </a:lvl5pPr>
            <a:lvl6pPr marL="2073416" indent="0">
              <a:buNone/>
              <a:defRPr sz="1800"/>
            </a:lvl6pPr>
            <a:lvl7pPr marL="2488099" indent="0">
              <a:buNone/>
              <a:defRPr sz="1800"/>
            </a:lvl7pPr>
            <a:lvl8pPr marL="2902782" indent="0">
              <a:buNone/>
              <a:defRPr sz="1800"/>
            </a:lvl8pPr>
            <a:lvl9pPr marL="3317465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5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6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6" y="1605096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6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82" algn="l"/>
                <a:tab pos="1313162" algn="l"/>
                <a:tab pos="1969745" algn="l"/>
                <a:tab pos="2626327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6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45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68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91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113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796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480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3162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846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45" indent="-293733" algn="l" defTabSz="414683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91" indent="-260617" algn="l" defTabSz="414683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935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581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226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909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592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275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958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and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  <p:extLst>
      <p:ext uri="{BB962C8B-B14F-4D97-AF65-F5344CB8AC3E}">
        <p14:creationId xmlns:p14="http://schemas.microsoft.com/office/powerpoint/2010/main" val="160375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in the relevant brain area(s) that encode the specific information!  LTM is the sum total of all those synaptic weight changes!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808071" y="1079660"/>
            <a:ext cx="5596957" cy="4284091"/>
          </a:xfrm>
          <a:prstGeom prst="donut">
            <a:avLst>
              <a:gd name="adj" fmla="val 333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7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Episodic Memory: events, facts,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Hippocampus</a:t>
            </a:r>
          </a:p>
          <a:p>
            <a:r>
              <a:rPr lang="en-US" dirty="0"/>
              <a:t>Familiarity-based recognition</a:t>
            </a:r>
          </a:p>
          <a:p>
            <a:pPr lvl="1"/>
            <a:r>
              <a:rPr lang="en-US" dirty="0" err="1"/>
              <a:t>Perirhinal</a:t>
            </a:r>
            <a:r>
              <a:rPr lang="en-US" dirty="0"/>
              <a:t> cortex: you look familiar, but…</a:t>
            </a:r>
          </a:p>
          <a:p>
            <a:r>
              <a:rPr lang="en-US" dirty="0"/>
              <a:t>Weight-based priming</a:t>
            </a:r>
          </a:p>
          <a:p>
            <a:pPr lvl="1"/>
            <a:r>
              <a:rPr lang="en-US" dirty="0"/>
              <a:t>Subconscious, can be very long-lasting</a:t>
            </a:r>
          </a:p>
          <a:p>
            <a:r>
              <a:rPr lang="en-US" dirty="0"/>
              <a:t>Activation-based priming</a:t>
            </a:r>
          </a:p>
          <a:p>
            <a:pPr lvl="1"/>
            <a:r>
              <a:rPr lang="en-US" dirty="0"/>
              <a:t>Also subconscious, but transient..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75244"/>
          </a:xfrm>
        </p:spPr>
        <p:txBody>
          <a:bodyPr/>
          <a:lstStyle/>
          <a:p>
            <a:r>
              <a:rPr lang="en-US" dirty="0"/>
              <a:t>Organization of LTM</a:t>
            </a:r>
          </a:p>
        </p:txBody>
      </p:sp>
      <p:pic>
        <p:nvPicPr>
          <p:cNvPr id="4" name="Content Placeholder 3" descr="OKA_F_08-0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r="-6" b="11823"/>
          <a:stretch/>
        </p:blipFill>
        <p:spPr>
          <a:xfrm>
            <a:off x="633401" y="1217857"/>
            <a:ext cx="7812520" cy="3989576"/>
          </a:xfrm>
        </p:spPr>
      </p:pic>
      <p:sp>
        <p:nvSpPr>
          <p:cNvPr id="5" name="TextBox 4"/>
          <p:cNvSpPr txBox="1"/>
          <p:nvPr/>
        </p:nvSpPr>
        <p:spPr>
          <a:xfrm>
            <a:off x="633400" y="5363751"/>
            <a:ext cx="7808101" cy="109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64" dirty="0"/>
              <a:t>Is this the best way to organize LTM?  Can you think of any other ways?</a:t>
            </a:r>
          </a:p>
        </p:txBody>
      </p:sp>
    </p:spTree>
    <p:extLst>
      <p:ext uri="{BB962C8B-B14F-4D97-AF65-F5344CB8AC3E}">
        <p14:creationId xmlns:p14="http://schemas.microsoft.com/office/powerpoint/2010/main" val="372992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8" y="1111234"/>
            <a:ext cx="5948230" cy="5136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25489" y="1130613"/>
            <a:ext cx="2072948" cy="4550575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1814" dirty="0"/>
              <a:t>“Explicit” vs. “Implicit” is unreliable distinction</a:t>
            </a:r>
          </a:p>
          <a:p>
            <a:endParaRPr lang="en-US" sz="1814" dirty="0"/>
          </a:p>
          <a:p>
            <a:r>
              <a:rPr lang="en-US" sz="1814" dirty="0"/>
              <a:t>Episodic = hippocampus</a:t>
            </a:r>
          </a:p>
          <a:p>
            <a:endParaRPr lang="en-US" sz="1814" dirty="0"/>
          </a:p>
          <a:p>
            <a:r>
              <a:rPr lang="en-US" sz="1814" dirty="0"/>
              <a:t>Semantic = rest of brain (mostly)</a:t>
            </a:r>
          </a:p>
          <a:p>
            <a:endParaRPr lang="en-US" sz="1814" dirty="0"/>
          </a:p>
          <a:p>
            <a:r>
              <a:rPr lang="en-US" sz="1814" dirty="0"/>
              <a:t>Procedural = Parietal</a:t>
            </a:r>
          </a:p>
          <a:p>
            <a:endParaRPr lang="en-US" sz="1814" dirty="0"/>
          </a:p>
          <a:p>
            <a:r>
              <a:rPr lang="en-US" sz="1814" dirty="0"/>
              <a:t>Priming happens everywhere..</a:t>
            </a:r>
          </a:p>
        </p:txBody>
      </p:sp>
    </p:spTree>
    <p:extLst>
      <p:ext uri="{BB962C8B-B14F-4D97-AF65-F5344CB8AC3E}">
        <p14:creationId xmlns:p14="http://schemas.microsoft.com/office/powerpoint/2010/main" val="11651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Autobiographical memory (life events)</a:t>
            </a:r>
          </a:p>
          <a:p>
            <a:r>
              <a:rPr lang="en-US" dirty="0"/>
              <a:t>Arbitrary new memories (lab tasks)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Lab Task: AB-AC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 paired associates:</a:t>
            </a:r>
          </a:p>
          <a:p>
            <a:pPr lvl="1"/>
            <a:r>
              <a:rPr lang="en-US" dirty="0"/>
              <a:t>window-reason</a:t>
            </a:r>
          </a:p>
          <a:p>
            <a:pPr lvl="1"/>
            <a:r>
              <a:rPr lang="en-US" dirty="0"/>
              <a:t>bicycle-garbage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Then AC paired </a:t>
            </a:r>
            <a:r>
              <a:rPr lang="en-US" dirty="0" err="1"/>
              <a:t>associaties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window-locomotive</a:t>
            </a:r>
          </a:p>
          <a:p>
            <a:pPr lvl="1"/>
            <a:r>
              <a:rPr lang="en-US" dirty="0"/>
              <a:t>bicycle-dishtowel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AB-AC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AB list:</a:t>
            </a:r>
          </a:p>
          <a:p>
            <a:pPr lvl="1"/>
            <a:r>
              <a:rPr lang="en-US" dirty="0"/>
              <a:t>Window ?</a:t>
            </a:r>
          </a:p>
          <a:p>
            <a:pPr lvl="1"/>
            <a:r>
              <a:rPr lang="en-US" dirty="0"/>
              <a:t>Bicycle ?</a:t>
            </a:r>
          </a:p>
          <a:p>
            <a:pPr lvl="1"/>
            <a:endParaRPr lang="en-US" dirty="0"/>
          </a:p>
          <a:p>
            <a:r>
              <a:rPr lang="en-US" dirty="0"/>
              <a:t>And AC list:</a:t>
            </a:r>
          </a:p>
          <a:p>
            <a:pPr lvl="1"/>
            <a:r>
              <a:rPr lang="en-US" dirty="0"/>
              <a:t>Window ?</a:t>
            </a:r>
          </a:p>
          <a:p>
            <a:pPr lvl="1"/>
            <a:r>
              <a:rPr lang="en-US" dirty="0"/>
              <a:t>Bicycle 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Interference</a:t>
            </a:r>
          </a:p>
        </p:txBody>
      </p:sp>
      <p:pic>
        <p:nvPicPr>
          <p:cNvPr id="5" name="Content Placeholder 4" descr="fig.ab_ac_l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3" b="-1311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AB-AC cortical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Learning Systems</a:t>
            </a:r>
          </a:p>
        </p:txBody>
      </p:sp>
      <p:pic>
        <p:nvPicPr>
          <p:cNvPr id="5" name="Content Placeholder 4" descr="Screen shot 2011-03-04 at 2.20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32" r="-1403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Hippocampal System</a:t>
            </a:r>
          </a:p>
        </p:txBody>
      </p:sp>
      <p:pic>
        <p:nvPicPr>
          <p:cNvPr id="5" name="Content Placeholder 4" descr="fig_hippo_mem_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2" b="-32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Activity</a:t>
            </a:r>
          </a:p>
        </p:txBody>
      </p:sp>
      <p:pic>
        <p:nvPicPr>
          <p:cNvPr id="5" name="Content Placeholder 4" descr="fig_hcmp_rf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24" r="-4152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= Pattern Separation</a:t>
            </a:r>
          </a:p>
        </p:txBody>
      </p:sp>
      <p:pic>
        <p:nvPicPr>
          <p:cNvPr id="5" name="Content Placeholder 4" descr="fig_patsep_cl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47" r="-9484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hip.proj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brief subliminal message influence your behavior?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Priming provides good window onto weight vs. activation based memories.</a:t>
            </a:r>
          </a:p>
          <a:p>
            <a:pPr lvl="1"/>
            <a:r>
              <a:rPr lang="en-US" dirty="0"/>
              <a:t>Demos: </a:t>
            </a:r>
            <a:r>
              <a:rPr lang="en-US" dirty="0" err="1"/>
              <a:t>wt</a:t>
            </a:r>
            <a:r>
              <a:rPr lang="en-US" dirty="0"/>
              <a:t>, act priming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5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Robust Activation-Based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Executive Function Chapter:</a:t>
            </a:r>
          </a:p>
          <a:p>
            <a:pPr lvl="1"/>
            <a:r>
              <a:rPr lang="en-US" dirty="0"/>
              <a:t>PFC robust active maintenance over </a:t>
            </a:r>
            <a:r>
              <a:rPr lang="en-US" dirty="0" err="1"/>
              <a:t>secs</a:t>
            </a:r>
            <a:r>
              <a:rPr lang="en-US" dirty="0"/>
              <a:t> to </a:t>
            </a:r>
            <a:r>
              <a:rPr lang="en-US" dirty="0" err="1"/>
              <a:t>mins</a:t>
            </a:r>
            <a:endParaRPr lang="en-US" dirty="0"/>
          </a:p>
          <a:p>
            <a:pPr lvl="1"/>
            <a:r>
              <a:rPr lang="en-US" dirty="0"/>
              <a:t>BG provides dynamic gating signal for </a:t>
            </a:r>
            <a:r>
              <a:rPr lang="en-US" dirty="0" err="1"/>
              <a:t>updt</a:t>
            </a:r>
            <a:r>
              <a:rPr lang="en-US" dirty="0"/>
              <a:t> vs. </a:t>
            </a:r>
            <a:r>
              <a:rPr lang="en-US" dirty="0" err="1"/>
              <a:t>maint</a:t>
            </a:r>
            <a:endParaRPr lang="en-US" dirty="0"/>
          </a:p>
          <a:p>
            <a:pPr lvl="1"/>
            <a:r>
              <a:rPr lang="en-US" dirty="0"/>
              <a:t>Used for “working memory”, cognitive control..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Neural Forms of Memory:</a:t>
            </a:r>
            <a:br>
              <a:rPr lang="en-US" dirty="0"/>
            </a:br>
            <a:r>
              <a:rPr lang="en-US" dirty="0"/>
              <a:t>Activation vs. Synaptic Changes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1" r="-1260"/>
          <a:stretch/>
        </p:blipFill>
        <p:spPr>
          <a:xfrm>
            <a:off x="495204" y="1770642"/>
            <a:ext cx="3855210" cy="2902126"/>
          </a:xfrm>
        </p:spPr>
      </p:pic>
      <p:pic>
        <p:nvPicPr>
          <p:cNvPr id="4" name="Content Placeholder 4" descr="fig_ltpd_synaps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4" r="-1267"/>
          <a:stretch/>
        </p:blipFill>
        <p:spPr bwMode="auto">
          <a:xfrm>
            <a:off x="4986590" y="1632446"/>
            <a:ext cx="3236337" cy="3168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106" y="4880063"/>
            <a:ext cx="3938599" cy="148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Activation = Neurons continue to fire action potentials, “remembering” what you were just seeing, thinking</a:t>
            </a:r>
          </a:p>
          <a:p>
            <a:endParaRPr lang="en-US" sz="1814" dirty="0"/>
          </a:p>
          <a:p>
            <a:r>
              <a:rPr lang="en-US" sz="1814" dirty="0"/>
              <a:t>But when firing stops.. You forget..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9295" y="4880063"/>
            <a:ext cx="3938599" cy="176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Synapses change strength (“weight”) as a result of LTP / LTD (learning): this encodes long-term memories that last even after your activation switches to something new..</a:t>
            </a:r>
          </a:p>
        </p:txBody>
      </p:sp>
    </p:spTree>
    <p:extLst>
      <p:ext uri="{BB962C8B-B14F-4D97-AF65-F5344CB8AC3E}">
        <p14:creationId xmlns:p14="http://schemas.microsoft.com/office/powerpoint/2010/main" val="41759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Weight-based (changes in synapses)</a:t>
            </a:r>
          </a:p>
          <a:p>
            <a:pPr lvl="1"/>
            <a:r>
              <a:rPr lang="en-US" dirty="0"/>
              <a:t>Long lasting, persist over distraction,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Very high capacity</a:t>
            </a:r>
          </a:p>
          <a:p>
            <a:r>
              <a:rPr lang="en-US" dirty="0"/>
              <a:t>Activation-based (sustained neural firing)</a:t>
            </a:r>
          </a:p>
          <a:p>
            <a:pPr lvl="1"/>
            <a:r>
              <a:rPr lang="en-US" dirty="0"/>
              <a:t>Transient, easily lost</a:t>
            </a:r>
          </a:p>
          <a:p>
            <a:pPr lvl="1"/>
            <a:r>
              <a:rPr lang="en-US" dirty="0"/>
              <a:t>Very flexible: mental arithmetic, etc.</a:t>
            </a:r>
          </a:p>
          <a:p>
            <a:pPr marL="522674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vs. LTM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6" y="2429944"/>
            <a:ext cx="8227871" cy="28747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The Brain IS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400" y="5156456"/>
            <a:ext cx="8084494" cy="1646704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Memory is located in every single synapse in the brain</a:t>
            </a:r>
          </a:p>
          <a:p>
            <a:endParaRPr lang="en-US" sz="2539" dirty="0"/>
          </a:p>
          <a:p>
            <a:r>
              <a:rPr lang="en-US" sz="2539" dirty="0"/>
              <a:t>There are as many different kinds of memory as there are neurons and synapses and brain areas…</a:t>
            </a:r>
          </a:p>
        </p:txBody>
      </p:sp>
    </p:spTree>
    <p:extLst>
      <p:ext uri="{BB962C8B-B14F-4D97-AF65-F5344CB8AC3E}">
        <p14:creationId xmlns:p14="http://schemas.microsoft.com/office/powerpoint/2010/main" val="123483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Sensory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400" y="5363750"/>
            <a:ext cx="8084494" cy="865208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just neural firing in </a:t>
            </a:r>
            <a:r>
              <a:rPr lang="en-US" sz="2539" b="1" dirty="0"/>
              <a:t>sensory</a:t>
            </a:r>
            <a:r>
              <a:rPr lang="en-US" sz="2539" dirty="0"/>
              <a:t> brain areas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669874" y="2185232"/>
            <a:ext cx="1934751" cy="2625733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neural firing in higher level brain areas that represent specific thing you’re remembering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3120937" y="3359902"/>
            <a:ext cx="2625733" cy="1658358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3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Extra surprise!  And it usually requires contribution from prefrontal cortex – has extra holding power to keep those neurons firing longer!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4502902" y="2323428"/>
            <a:ext cx="2625733" cy="1658358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69275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13021</TotalTime>
  <Words>544</Words>
  <Application>Microsoft Macintosh PowerPoint</Application>
  <PresentationFormat>On-screen Show (4:3)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ror_std_emerbrain</vt:lpstr>
      <vt:lpstr>Learning and Memory</vt:lpstr>
      <vt:lpstr>Major Types of Memory</vt:lpstr>
      <vt:lpstr>Two Neural Forms of Memory: Activation vs. Synaptic Changes</vt:lpstr>
      <vt:lpstr>Major Types of Memory</vt:lpstr>
      <vt:lpstr>STM vs. LTM</vt:lpstr>
      <vt:lpstr>The Brain IS Memory</vt:lpstr>
      <vt:lpstr>Where is Sensory Memory?</vt:lpstr>
      <vt:lpstr>Where is Short-Term Memory?</vt:lpstr>
      <vt:lpstr>Where is Short-Term Memory?</vt:lpstr>
      <vt:lpstr>Where is Long-Term Memory?</vt:lpstr>
      <vt:lpstr>Major Types of Memory</vt:lpstr>
      <vt:lpstr>Organization of LTM</vt:lpstr>
      <vt:lpstr>Where is Long-Term Memory?</vt:lpstr>
      <vt:lpstr>Episodic Memory</vt:lpstr>
      <vt:lpstr>Classic Lab Task: AB-AC</vt:lpstr>
      <vt:lpstr>AB-AC</vt:lpstr>
      <vt:lpstr>Catastrophic Interference</vt:lpstr>
      <vt:lpstr>PowerPoint Presentation</vt:lpstr>
      <vt:lpstr>Complementary Learning Systems</vt:lpstr>
      <vt:lpstr>Hippocampal System</vt:lpstr>
      <vt:lpstr>Sparse Activity</vt:lpstr>
      <vt:lpstr>Sparse = Pattern Separation</vt:lpstr>
      <vt:lpstr>Hippo Project</vt:lpstr>
      <vt:lpstr>Priming</vt:lpstr>
      <vt:lpstr>Two Forms of Memory</vt:lpstr>
      <vt:lpstr>More Robust Activation-Based Memory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Microsoft Office User</cp:lastModifiedBy>
  <cp:revision>157</cp:revision>
  <cp:lastPrinted>2020-04-15T08:46:00Z</cp:lastPrinted>
  <dcterms:created xsi:type="dcterms:W3CDTF">2009-12-12T06:45:36Z</dcterms:created>
  <dcterms:modified xsi:type="dcterms:W3CDTF">2020-04-15T08:46:04Z</dcterms:modified>
</cp:coreProperties>
</file>