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6" r:id="rId2"/>
    <p:sldId id="341" r:id="rId3"/>
    <p:sldId id="342" r:id="rId4"/>
    <p:sldId id="343" r:id="rId5"/>
    <p:sldId id="345" r:id="rId6"/>
    <p:sldId id="344" r:id="rId7"/>
    <p:sldId id="363" r:id="rId8"/>
    <p:sldId id="346" r:id="rId9"/>
    <p:sldId id="366" r:id="rId10"/>
    <p:sldId id="365" r:id="rId11"/>
    <p:sldId id="364" r:id="rId12"/>
    <p:sldId id="360" r:id="rId13"/>
    <p:sldId id="357" r:id="rId14"/>
    <p:sldId id="358" r:id="rId15"/>
    <p:sldId id="359" r:id="rId16"/>
    <p:sldId id="361" r:id="rId17"/>
    <p:sldId id="362" r:id="rId18"/>
    <p:sldId id="367" r:id="rId19"/>
    <p:sldId id="347" r:id="rId20"/>
    <p:sldId id="348" r:id="rId21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6"/>
    <p:restoredTop sz="94631"/>
  </p:normalViewPr>
  <p:slideViewPr>
    <p:cSldViewPr snapToObjects="1">
      <p:cViewPr varScale="1">
        <p:scale>
          <a:sx n="173" d="100"/>
          <a:sy n="173" d="100"/>
        </p:scale>
        <p:origin x="20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0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delayed weight changes</a:t>
            </a:r>
          </a:p>
          <a:p>
            <a:r>
              <a:rPr lang="en-US" dirty="0"/>
              <a:t>Can’t do </a:t>
            </a:r>
            <a:r>
              <a:rPr lang="en-US" dirty="0" err="1"/>
              <a:t>backprop</a:t>
            </a:r>
            <a:r>
              <a:rPr lang="en-US" dirty="0"/>
              <a:t> – need to have a generic all-purpose</a:t>
            </a:r>
            <a:r>
              <a:rPr lang="en-US" baseline="0" dirty="0"/>
              <a:t> good-enough representation</a:t>
            </a:r>
          </a:p>
          <a:p>
            <a:r>
              <a:rPr lang="en-US" baseline="0" dirty="0"/>
              <a:t>First wave of computational modelers got the 1</a:t>
            </a:r>
            <a:r>
              <a:rPr lang="en-US" baseline="30000" dirty="0"/>
              <a:t>st</a:t>
            </a:r>
            <a:r>
              <a:rPr lang="en-US" baseline="0" dirty="0"/>
              <a:t> principal component right on *everything*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4/15/20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Motor Control and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6037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Medial Frontal Map of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2" y="1605097"/>
            <a:ext cx="400376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from Inhibition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Basal Ganglia Reward Learning</a:t>
            </a:r>
            <a:br>
              <a:rPr lang="en-US" dirty="0"/>
            </a:br>
            <a:r>
              <a:rPr lang="en-US" sz="1800" dirty="0"/>
              <a:t>(Frank, 2005…; O’Reilly &amp; Frank 2006)	</a:t>
            </a:r>
          </a:p>
        </p:txBody>
      </p:sp>
      <p:pic>
        <p:nvPicPr>
          <p:cNvPr id="5" name="Content Placeholder 4" descr="fig_bg_frontal_da_burst_di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7" y="1524000"/>
            <a:ext cx="8227871" cy="33403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627" y="5181600"/>
            <a:ext cx="8227871" cy="1200328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Feedforward</a:t>
            </a:r>
            <a:r>
              <a:rPr lang="en-US" sz="2400" dirty="0"/>
              <a:t>, </a:t>
            </a:r>
            <a:r>
              <a:rPr lang="en-US" sz="2400" dirty="0" err="1"/>
              <a:t>modulatory</a:t>
            </a:r>
            <a:r>
              <a:rPr lang="en-US" sz="2400" dirty="0"/>
              <a:t> (</a:t>
            </a:r>
            <a:r>
              <a:rPr lang="en-US" sz="2400" dirty="0" err="1"/>
              <a:t>disinhibition</a:t>
            </a:r>
            <a:r>
              <a:rPr lang="en-US" sz="2400" dirty="0"/>
              <a:t>) on cortex/motor</a:t>
            </a:r>
          </a:p>
          <a:p>
            <a:r>
              <a:rPr lang="en-US" sz="2400" dirty="0"/>
              <a:t>  (same as cerebellum)</a:t>
            </a:r>
          </a:p>
          <a:p>
            <a:pPr>
              <a:buFontTx/>
              <a:buChar char="•"/>
            </a:pPr>
            <a:r>
              <a:rPr lang="en-US" sz="2400" dirty="0"/>
              <a:t> Co-opted for higher level cognitive control -&gt; PFC</a:t>
            </a:r>
          </a:p>
        </p:txBody>
      </p:sp>
    </p:spTree>
    <p:extLst>
      <p:ext uri="{BB962C8B-B14F-4D97-AF65-F5344CB8AC3E}">
        <p14:creationId xmlns:p14="http://schemas.microsoft.com/office/powerpoint/2010/main" val="25383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793286"/>
          </a:xfrm>
        </p:spPr>
        <p:txBody>
          <a:bodyPr/>
          <a:lstStyle/>
          <a:p>
            <a:r>
              <a:rPr lang="en-US" dirty="0"/>
              <a:t>Reinforcement Learning: Dopamine</a:t>
            </a:r>
          </a:p>
        </p:txBody>
      </p:sp>
      <p:pic>
        <p:nvPicPr>
          <p:cNvPr id="5" name="Content Placeholder 4" descr="fig_schultz97_vta_t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" r="-879"/>
          <a:stretch/>
        </p:blipFill>
        <p:spPr>
          <a:xfrm>
            <a:off x="533400" y="1221707"/>
            <a:ext cx="3429000" cy="53849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1447801"/>
            <a:ext cx="3306314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err="1"/>
              <a:t>Rescorla</a:t>
            </a:r>
            <a:r>
              <a:rPr lang="en-US" dirty="0"/>
              <a:t>-Wagner / Delta Rule:</a:t>
            </a:r>
          </a:p>
        </p:txBody>
      </p:sp>
      <p:pic>
        <p:nvPicPr>
          <p:cNvPr id="6" name="Picture 5" descr="Screen shot 2011-03-03 at 10.27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981200"/>
            <a:ext cx="1955800" cy="73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3091936"/>
            <a:ext cx="3508213" cy="65047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/>
              <a:t>But no CS-onset firing – need to </a:t>
            </a:r>
          </a:p>
          <a:p>
            <a:r>
              <a:rPr lang="en-US" dirty="0"/>
              <a:t>Anticipate the future!</a:t>
            </a:r>
          </a:p>
        </p:txBody>
      </p:sp>
      <p:pic>
        <p:nvPicPr>
          <p:cNvPr id="8" name="Picture 7" descr="Screen shot 2011-03-03 at 10.29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886200"/>
            <a:ext cx="20193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6822" y="4892037"/>
            <a:ext cx="3140288" cy="371385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/>
              <a:t>CS-onset = future reward = f</a:t>
            </a:r>
          </a:p>
        </p:txBody>
      </p:sp>
    </p:spTree>
    <p:extLst>
      <p:ext uri="{BB962C8B-B14F-4D97-AF65-F5344CB8AC3E}">
        <p14:creationId xmlns:p14="http://schemas.microsoft.com/office/powerpoint/2010/main" val="329422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Differences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 shot 2011-03-03 at 10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660900" cy="469900"/>
          </a:xfrm>
          <a:prstGeom prst="rect">
            <a:avLst/>
          </a:prstGeom>
        </p:spPr>
      </p:pic>
      <p:pic>
        <p:nvPicPr>
          <p:cNvPr id="8" name="Picture 7" descr="Screen shot 2011-03-03 at 10.32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5101"/>
            <a:ext cx="2921000" cy="482600"/>
          </a:xfrm>
          <a:prstGeom prst="rect">
            <a:avLst/>
          </a:prstGeom>
        </p:spPr>
      </p:pic>
      <p:pic>
        <p:nvPicPr>
          <p:cNvPr id="9" name="Picture 8" descr="Screen shot 2011-03-03 at 10.32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70300"/>
            <a:ext cx="3467100" cy="495300"/>
          </a:xfrm>
          <a:prstGeom prst="rect">
            <a:avLst/>
          </a:prstGeom>
        </p:spPr>
      </p:pic>
      <p:pic>
        <p:nvPicPr>
          <p:cNvPr id="10" name="Picture 9" descr="Screen shot 2011-03-03 at 10.33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3441700" cy="482600"/>
          </a:xfrm>
          <a:prstGeom prst="rect">
            <a:avLst/>
          </a:prstGeom>
        </p:spPr>
      </p:pic>
      <p:pic>
        <p:nvPicPr>
          <p:cNvPr id="11" name="Picture 10" descr="Screen shot 2011-03-03 at 10.34.0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5" y="5562600"/>
            <a:ext cx="19558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81" y="5562601"/>
            <a:ext cx="2154068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/>
              <a:t>&lt;- this is the future!</a:t>
            </a:r>
          </a:p>
        </p:txBody>
      </p:sp>
    </p:spTree>
    <p:extLst>
      <p:ext uri="{BB962C8B-B14F-4D97-AF65-F5344CB8AC3E}">
        <p14:creationId xmlns:p14="http://schemas.microsoft.com/office/powerpoint/2010/main" val="30268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5"/>
            <a:ext cx="8227871" cy="717086"/>
          </a:xfrm>
        </p:spPr>
        <p:txBody>
          <a:bodyPr/>
          <a:lstStyle/>
          <a:p>
            <a:r>
              <a:rPr lang="en-US" dirty="0"/>
              <a:t>Network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9287"/>
            <a:ext cx="4190999" cy="48303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- Critic</a:t>
            </a:r>
          </a:p>
        </p:txBody>
      </p:sp>
      <p:pic>
        <p:nvPicPr>
          <p:cNvPr id="5" name="Content Placeholder 4" descr="fig_actor_critic_basi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2" b="-632"/>
          <a:stretch/>
        </p:blipFill>
        <p:spPr>
          <a:xfrm>
            <a:off x="2743200" y="1402957"/>
            <a:ext cx="3505774" cy="12581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Content Placeholder 4" descr="fig_bg_frontal_da_burst_d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177" y="2880293"/>
            <a:ext cx="8227871" cy="3340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23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of Dopamine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648200" cy="33781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627956"/>
            <a:ext cx="3544353" cy="24821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56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of Dopamine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629400" cy="48180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+ Cerebellum 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what satisfies basic needs, and what to avoid (BG reward learning)</a:t>
            </a:r>
          </a:p>
          <a:p>
            <a:pPr lvl="1"/>
            <a:r>
              <a:rPr lang="en-US" dirty="0"/>
              <a:t>And what information to maintain in working memory (PFC) to support successful behavior</a:t>
            </a:r>
          </a:p>
          <a:p>
            <a:r>
              <a:rPr lang="en-US" dirty="0"/>
              <a:t>Learn basic Sensory -&gt; Motor mappings accurately (Cerebellum error-driven learning)</a:t>
            </a:r>
          </a:p>
          <a:p>
            <a:pPr lvl="1"/>
            <a:r>
              <a:rPr lang="en-US" dirty="0"/>
              <a:t>Sensory -&gt; Sensory mappings? (what is going to happen next..)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981201"/>
          <a:ext cx="8001719" cy="25085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4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Attractor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Primitive</a:t>
                      </a:r>
                    </a:p>
                    <a:p>
                      <a:r>
                        <a:rPr lang="en-US" sz="1600" dirty="0"/>
                        <a:t>  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Advanced</a:t>
                      </a:r>
                    </a:p>
                    <a:p>
                      <a:r>
                        <a:rPr lang="en-US" sz="1600" dirty="0"/>
                        <a:t>  Hippocampus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Neocortex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2" y="5047567"/>
            <a:ext cx="7620575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1916669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705" y="1916669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Dynamics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+ Cerebellum Incapacities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knowledge to novel situations</a:t>
            </a:r>
          </a:p>
          <a:p>
            <a:pPr lvl="1"/>
            <a:r>
              <a:rPr lang="en-US" dirty="0"/>
              <a:t>Lookup tables don’t generalize well..</a:t>
            </a:r>
          </a:p>
          <a:p>
            <a:r>
              <a:rPr lang="en-US" dirty="0"/>
              <a:t>Learn abstract semantics</a:t>
            </a:r>
          </a:p>
          <a:p>
            <a:pPr lvl="1"/>
            <a:r>
              <a:rPr lang="en-US" dirty="0"/>
              <a:t>Statistical regularities, higher-order categories, etc</a:t>
            </a:r>
          </a:p>
          <a:p>
            <a:r>
              <a:rPr lang="en-US" dirty="0"/>
              <a:t>Encode episodic memories (specific events)</a:t>
            </a:r>
          </a:p>
          <a:p>
            <a:pPr lvl="1"/>
            <a:r>
              <a:rPr lang="en-US" dirty="0"/>
              <a:t>Useful for instance-based reasoning</a:t>
            </a:r>
          </a:p>
          <a:p>
            <a:r>
              <a:rPr lang="en-US" dirty="0"/>
              <a:t>Plan, anticipate, simulate, etc..</a:t>
            </a:r>
          </a:p>
          <a:p>
            <a:pPr lvl="1"/>
            <a:r>
              <a:rPr lang="en-US" dirty="0"/>
              <a:t>Requires robust working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Primitive, Basic Learning..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676401"/>
          <a:ext cx="8001719" cy="15487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4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Attractor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Primitive</a:t>
                      </a:r>
                    </a:p>
                    <a:p>
                      <a:r>
                        <a:rPr lang="en-US" sz="1600" dirty="0"/>
                        <a:t>  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1600200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705" y="1600200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Dynamics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314" y="3657600"/>
            <a:ext cx="8001719" cy="230832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Reward &amp; Error = most basic learning signals</a:t>
            </a:r>
          </a:p>
          <a:p>
            <a:r>
              <a:rPr lang="en-US" sz="2400" dirty="0"/>
              <a:t>   (self organized learning is a luxury..)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Simplest general solution to any learning problem is a</a:t>
            </a:r>
          </a:p>
          <a:p>
            <a:r>
              <a:rPr lang="en-US" sz="2400" dirty="0"/>
              <a:t>  </a:t>
            </a:r>
            <a:r>
              <a:rPr lang="en-US" sz="2400" i="1" dirty="0"/>
              <a:t>lookup table</a:t>
            </a:r>
            <a:r>
              <a:rPr lang="en-US" sz="2400" dirty="0"/>
              <a:t> = separator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Table &amp; Pattern Separation</a:t>
            </a:r>
          </a:p>
        </p:txBody>
      </p:sp>
      <p:pic>
        <p:nvPicPr>
          <p:cNvPr id="5" name="Content Placeholder 4" descr="fig_lookup_table_function_approximato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6625" y="2738768"/>
            <a:ext cx="4786968" cy="2671342"/>
          </a:xfrm>
          <a:solidFill>
            <a:schemeClr val="bg1"/>
          </a:solidFill>
        </p:spPr>
      </p:pic>
      <p:pic>
        <p:nvPicPr>
          <p:cNvPr id="8" name="Content Placeholder 7" descr="fig_patsep_cerebellu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715000" y="1605097"/>
            <a:ext cx="2840008" cy="4524495"/>
          </a:xfrm>
          <a:solidFill>
            <a:schemeClr val="bg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Cerebellar</a:t>
            </a:r>
            <a:r>
              <a:rPr lang="en-US" dirty="0"/>
              <a:t> Error-driven Learning</a:t>
            </a:r>
          </a:p>
        </p:txBody>
      </p:sp>
      <p:pic>
        <p:nvPicPr>
          <p:cNvPr id="7" name="Content Placeholder 6" descr="fig_cerebellum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2217" b="-22217"/>
          <a:stretch>
            <a:fillRect/>
          </a:stretch>
        </p:blipFill>
        <p:spPr>
          <a:xfrm>
            <a:off x="456625" y="914402"/>
            <a:ext cx="4044794" cy="4524495"/>
          </a:xfrm>
        </p:spPr>
      </p:pic>
      <p:pic>
        <p:nvPicPr>
          <p:cNvPr id="8" name="Content Placeholder 7" descr="fig_support_vector_machine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52506" b="-52506"/>
          <a:stretch>
            <a:fillRect/>
          </a:stretch>
        </p:blipFill>
        <p:spPr>
          <a:xfrm>
            <a:off x="4639702" y="457202"/>
            <a:ext cx="4044794" cy="4524495"/>
          </a:xfrm>
        </p:spPr>
      </p:pic>
      <p:sp>
        <p:nvSpPr>
          <p:cNvPr id="9" name="TextBox 8"/>
          <p:cNvSpPr txBox="1"/>
          <p:nvPr/>
        </p:nvSpPr>
        <p:spPr>
          <a:xfrm>
            <a:off x="4639702" y="3886202"/>
            <a:ext cx="4030676" cy="830997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400" dirty="0"/>
              <a:t>Cerebellum = </a:t>
            </a:r>
          </a:p>
          <a:p>
            <a:r>
              <a:rPr lang="en-US" sz="2400" dirty="0"/>
              <a:t>Support Vector 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627" y="4869597"/>
            <a:ext cx="8227871" cy="1354217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Granule cells = high-dimensional encoding (separation)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Purkinje/Olive = delta-rule error-driven learning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Classic ideas from Marr (1969) &amp; </a:t>
            </a:r>
            <a:r>
              <a:rPr lang="en-US" sz="2400" dirty="0" err="1"/>
              <a:t>Albus</a:t>
            </a:r>
            <a:r>
              <a:rPr lang="en-US" sz="2400" dirty="0"/>
              <a:t> (1971)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Cerebellum is Feed Forward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Feedforward</a:t>
            </a:r>
            <a:r>
              <a:rPr lang="en-US" dirty="0"/>
              <a:t> circuit:</a:t>
            </a:r>
          </a:p>
          <a:p>
            <a:r>
              <a:rPr lang="en-US" dirty="0"/>
              <a:t>Input (PN) -&gt; granules -&gt; Purkinje -&gt; Output (DCN)</a:t>
            </a:r>
          </a:p>
          <a:p>
            <a:r>
              <a:rPr lang="en-US" dirty="0"/>
              <a:t>Inhibitory interactions – no attractor dynamics</a:t>
            </a:r>
          </a:p>
          <a:p>
            <a:r>
              <a:rPr lang="en-US" dirty="0"/>
              <a:t>Key idea: does delta-rule learning bridging small temporal gap:</a:t>
            </a:r>
          </a:p>
          <a:p>
            <a:pPr>
              <a:buNone/>
            </a:pPr>
            <a:r>
              <a:rPr lang="en-US" dirty="0"/>
              <a:t>	S(t-100) -&gt; </a:t>
            </a:r>
            <a:r>
              <a:rPr lang="en-US" dirty="0" err="1"/>
              <a:t>R(t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              ^ Error(t+100)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02" y="1752600"/>
            <a:ext cx="4199498" cy="40045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Basal Ganglia and Action Selection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0275" b="-2027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Basal Ganglia: Action Selection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1971125"/>
            <a:ext cx="8227871" cy="24461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627" y="5181601"/>
            <a:ext cx="8227871" cy="461655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Selects motor and “cognitive” actions across frontal areas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Command..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9" y="1632398"/>
            <a:ext cx="8227869" cy="4469891"/>
          </a:xfrm>
        </p:spPr>
      </p:pic>
    </p:spTree>
    <p:extLst>
      <p:ext uri="{BB962C8B-B14F-4D97-AF65-F5344CB8AC3E}">
        <p14:creationId xmlns:p14="http://schemas.microsoft.com/office/powerpoint/2010/main" val="1367235640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12105</TotalTime>
  <Words>567</Words>
  <Application>Microsoft Macintosh PowerPoint</Application>
  <PresentationFormat>On-screen Show (4:3)</PresentationFormat>
  <Paragraphs>181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ror_std_emerbrain</vt:lpstr>
      <vt:lpstr>Motor Control and Reinforcement Learning</vt:lpstr>
      <vt:lpstr>Learning Rules Across the Brain</vt:lpstr>
      <vt:lpstr>Primitive, Basic Learning..</vt:lpstr>
      <vt:lpstr>Lookup Table &amp; Pattern Separation</vt:lpstr>
      <vt:lpstr>Cerebellar Error-driven Learning</vt:lpstr>
      <vt:lpstr>Cerebellum is Feed Forward </vt:lpstr>
      <vt:lpstr>Basal Ganglia and Action Selection</vt:lpstr>
      <vt:lpstr>Basal Ganglia: Action Selection</vt:lpstr>
      <vt:lpstr>Chain of Command..</vt:lpstr>
      <vt:lpstr>Medial Frontal Map of Values</vt:lpstr>
      <vt:lpstr>Release from Inhibition</vt:lpstr>
      <vt:lpstr>Basal Ganglia Reward Learning (Frank, 2005…; O’Reilly &amp; Frank 2006) </vt:lpstr>
      <vt:lpstr>Reinforcement Learning: Dopamine</vt:lpstr>
      <vt:lpstr>Temporal Differences Learning</vt:lpstr>
      <vt:lpstr>Network Implementation</vt:lpstr>
      <vt:lpstr>Actor - Critic</vt:lpstr>
      <vt:lpstr>Biology of Dopamine</vt:lpstr>
      <vt:lpstr>Biology of Dopamine</vt:lpstr>
      <vt:lpstr>BG + Cerebellum Capacities</vt:lpstr>
      <vt:lpstr>BG + Cerebellum Incapacities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Microsoft Office User</cp:lastModifiedBy>
  <cp:revision>155</cp:revision>
  <cp:lastPrinted>2020-04-15T08:45:01Z</cp:lastPrinted>
  <dcterms:created xsi:type="dcterms:W3CDTF">2009-12-12T06:45:36Z</dcterms:created>
  <dcterms:modified xsi:type="dcterms:W3CDTF">2020-04-15T08:45:03Z</dcterms:modified>
</cp:coreProperties>
</file>