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41" r:id="rId2"/>
    <p:sldId id="257" r:id="rId3"/>
    <p:sldId id="269" r:id="rId4"/>
    <p:sldId id="344" r:id="rId5"/>
    <p:sldId id="306" r:id="rId6"/>
    <p:sldId id="345" r:id="rId7"/>
    <p:sldId id="354" r:id="rId8"/>
    <p:sldId id="346" r:id="rId9"/>
    <p:sldId id="347" r:id="rId10"/>
    <p:sldId id="348" r:id="rId11"/>
    <p:sldId id="349" r:id="rId12"/>
    <p:sldId id="350" r:id="rId13"/>
    <p:sldId id="351" r:id="rId14"/>
    <p:sldId id="353" r:id="rId15"/>
    <p:sldId id="352" r:id="rId16"/>
  </p:sldIdLst>
  <p:sldSz cx="9144000" cy="6858000" type="screen4x3"/>
  <p:notesSz cx="6858000" cy="9144000"/>
  <p:defaultTextStyle>
    <a:defPPr>
      <a:defRPr lang="en-US"/>
    </a:defPPr>
    <a:lvl1pPr marL="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94754"/>
  </p:normalViewPr>
  <p:slideViewPr>
    <p:cSldViewPr snapToObjects="1">
      <p:cViewPr varScale="1">
        <p:scale>
          <a:sx n="127" d="100"/>
          <a:sy n="127" d="100"/>
        </p:scale>
        <p:origin x="10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0E46-09FB-E94F-B740-AE4D5C6FE5DD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DB6F-A2E8-3748-9DED-C224F4F7C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6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9CCF-58B7-6C4F-9057-0B7282734A9C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784C-09B2-C64B-B8B7-C89AD37B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54063"/>
            <a:ext cx="5026025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77241" y="4777740"/>
            <a:ext cx="6217919" cy="4526280"/>
          </a:xfrm>
          <a:prstGeom prst="rect">
            <a:avLst/>
          </a:prstGeom>
        </p:spPr>
        <p:txBody>
          <a:bodyPr lIns="101866" tIns="101866" rIns="101866" bIns="101866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6" y="2130531"/>
            <a:ext cx="7772688" cy="1469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12" y="3886777"/>
            <a:ext cx="6401376" cy="1751929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F43610C-CF0F-A341-95E3-9AC2B6738F38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722BD1-6F2E-954E-9666-DACFAE059D87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528" y="273514"/>
            <a:ext cx="2056968" cy="58560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624" y="273514"/>
            <a:ext cx="6032620" cy="58560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1719E71-40F5-594A-A597-B9A1F7A8E2A0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E7870B-B594-BE4F-883F-5AA3BF0E980A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68" y="4406455"/>
            <a:ext cx="7772688" cy="136181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8" y="2906445"/>
            <a:ext cx="7772688" cy="150000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4001173A-C22D-A545-AA98-51D0B584A64A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624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02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627B750-1BB8-F846-854F-817BE719E813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4954"/>
            <a:ext cx="82307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27" y="1534557"/>
            <a:ext cx="4040472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27" y="2175158"/>
            <a:ext cx="4040472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66" y="1534557"/>
            <a:ext cx="4041913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66" y="2175158"/>
            <a:ext cx="4041913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4BBA21-B6FA-C24E-9759-3735F7DAA052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08DD61-016E-E544-8D0E-6C417EB34521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60D8413E-DCA1-2346-AF80-5D4D797103C0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6"/>
            <a:ext cx="3009107" cy="11617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08" y="273515"/>
            <a:ext cx="5112171" cy="585319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27" y="1435228"/>
            <a:ext cx="3009107" cy="4691482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1AF361F-D5BC-E048-9595-281C5881E6B3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26" y="4800891"/>
            <a:ext cx="5486689" cy="56574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26" y="613247"/>
            <a:ext cx="5486689" cy="4114224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26" y="5366630"/>
            <a:ext cx="5486689" cy="806146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332548-F664-E64B-966D-816A33A80B57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627" y="273514"/>
            <a:ext cx="8227871" cy="1144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627" y="1605097"/>
            <a:ext cx="8227871" cy="4524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62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97796E05-5980-E044-9A8E-0F7500585CCE}" type="datetime1">
              <a:rPr lang="en-US" smtClean="0"/>
              <a:pPr/>
              <a:t>2/19/19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225" y="6247632"/>
            <a:ext cx="2896752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656514" algn="l"/>
                <a:tab pos="1313025" algn="l"/>
                <a:tab pos="1969541" algn="l"/>
                <a:tab pos="262605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550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DBCD6B2D-8A22-3A46-9D90-9F73318B3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91604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587407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783210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97901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39365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80829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22293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63757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391604" indent="-293703" algn="l" defTabSz="414640" rtl="0" eaLnBrk="1" fontAlgn="base" hangingPunct="1">
        <a:lnSpc>
          <a:spcPct val="94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-111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10" indent="-260590" algn="l" defTabSz="414640" rtl="0" eaLnBrk="1" fontAlgn="base" hangingPunct="1">
        <a:lnSpc>
          <a:spcPct val="94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pitchFamily="-111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81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pitchFamily="-111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418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pitchFamily="-111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02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66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30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194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58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Brain Areas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  <p:extLst>
      <p:ext uri="{BB962C8B-B14F-4D97-AF65-F5344CB8AC3E}">
        <p14:creationId xmlns:p14="http://schemas.microsoft.com/office/powerpoint/2010/main" val="12568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Control: BG, Cerebellum</a:t>
            </a:r>
          </a:p>
        </p:txBody>
      </p:sp>
      <p:pic>
        <p:nvPicPr>
          <p:cNvPr id="5" name="Content Placeholder 4" descr="fig_bg_gating_scie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" r="-333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the Hippocampus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7" y="1744840"/>
            <a:ext cx="8227871" cy="42450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4"/>
            <a:ext cx="8227871" cy="869486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27" y="5452041"/>
            <a:ext cx="8227871" cy="643959"/>
          </a:xfrm>
        </p:spPr>
        <p:txBody>
          <a:bodyPr/>
          <a:lstStyle/>
          <a:p>
            <a:r>
              <a:rPr lang="en-US" dirty="0"/>
              <a:t>Lots of areas working together..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fig_distrib_s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40885"/>
            <a:ext cx="4829700" cy="41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Function</a:t>
            </a:r>
          </a:p>
        </p:txBody>
      </p:sp>
      <p:pic>
        <p:nvPicPr>
          <p:cNvPr id="5" name="Content Placeholder 4" descr="fig_cortical_fun_org_ti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8" b="-577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Medial Frontal Map of Values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82" y="1605097"/>
            <a:ext cx="4003760" cy="45244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Rules Across the Brain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314" y="1981201"/>
          <a:ext cx="8001719" cy="250852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3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47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Self</a:t>
                      </a:r>
                      <a:r>
                        <a:rPr lang="en-US" sz="1600" baseline="0" dirty="0"/>
                        <a:t> Org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Attractor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/>
                        <a:t>Primitive</a:t>
                      </a:r>
                    </a:p>
                    <a:p>
                      <a:r>
                        <a:rPr lang="en-US" sz="1600" dirty="0"/>
                        <a:t>  Basal Ganglia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Cerebellum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/>
                        <a:t>Advanced</a:t>
                      </a:r>
                    </a:p>
                    <a:p>
                      <a:r>
                        <a:rPr lang="en-US" sz="1600" dirty="0"/>
                        <a:t>  Hippocampus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Neocortex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2" y="5047567"/>
            <a:ext cx="7620575" cy="64633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20" tIns="45711" rIns="91420" bIns="45711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/>
              <a:t> = has to some extent   …  </a:t>
            </a:r>
            <a:r>
              <a:rPr lang="en-US" dirty="0">
                <a:solidFill>
                  <a:srgbClr val="FFFF00"/>
                </a:solidFill>
              </a:rPr>
              <a:t>+++</a:t>
            </a:r>
            <a:r>
              <a:rPr lang="en-US" dirty="0"/>
              <a:t> = defining characteristic – definitely has</a:t>
            </a:r>
          </a:p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 = not likely to have       …  </a:t>
            </a:r>
            <a:r>
              <a:rPr lang="en-US" dirty="0">
                <a:solidFill>
                  <a:srgbClr val="FF0000"/>
                </a:solidFill>
              </a:rPr>
              <a:t>- - -</a:t>
            </a:r>
            <a:r>
              <a:rPr lang="en-US" dirty="0"/>
              <a:t> = definitely does not have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1916669"/>
            <a:ext cx="1828800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Learning Signal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0705" y="1916669"/>
            <a:ext cx="1216895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Dynamics</a:t>
            </a:r>
          </a:p>
        </p:txBody>
      </p:sp>
    </p:spTree>
    <p:extLst>
      <p:ext uri="{BB962C8B-B14F-4D97-AF65-F5344CB8AC3E}">
        <p14:creationId xmlns:p14="http://schemas.microsoft.com/office/powerpoint/2010/main" val="102050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Anatomy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100" y="1605099"/>
            <a:ext cx="5908930" cy="45244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9793" y="274639"/>
            <a:ext cx="8224418" cy="1143000"/>
          </a:xfrm>
          <a:prstGeom prst="rect">
            <a:avLst/>
          </a:prstGeom>
        </p:spPr>
        <p:txBody>
          <a:bodyPr vert="horz" wrap="square" lIns="91377" tIns="91377" rIns="91377" bIns="91377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84" y="2"/>
            <a:ext cx="8818041" cy="675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1038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CC58D7-668F-624B-B316-7B71B9BB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6872"/>
            <a:ext cx="6417432" cy="5071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Lobular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20" y="273515"/>
            <a:ext cx="8222689" cy="944343"/>
          </a:xfrm>
        </p:spPr>
        <p:txBody>
          <a:bodyPr/>
          <a:lstStyle/>
          <a:p>
            <a:r>
              <a:rPr lang="en-US" dirty="0"/>
              <a:t>Brain Maturation: Synaptic Pruning</a:t>
            </a:r>
          </a:p>
        </p:txBody>
      </p:sp>
      <p:pic>
        <p:nvPicPr>
          <p:cNvPr id="4" name="Content Placeholder 3" descr="OKA_F_04-10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>
          <a:xfrm>
            <a:off x="1531678" y="1277413"/>
            <a:ext cx="5942448" cy="4303174"/>
          </a:xfrm>
        </p:spPr>
      </p:pic>
      <p:sp>
        <p:nvSpPr>
          <p:cNvPr id="5" name="TextBox 4"/>
          <p:cNvSpPr txBox="1"/>
          <p:nvPr/>
        </p:nvSpPr>
        <p:spPr>
          <a:xfrm>
            <a:off x="357008" y="5778341"/>
            <a:ext cx="8512267" cy="762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6" dirty="0"/>
              <a:t>Blue = thinner = more synapses pruned = more mature</a:t>
            </a:r>
          </a:p>
          <a:p>
            <a:r>
              <a:rPr lang="en-US" sz="2176" dirty="0"/>
              <a:t>Sensory areas mature first, then “higher level” areas; PFC last of all</a:t>
            </a:r>
          </a:p>
        </p:txBody>
      </p:sp>
      <p:pic>
        <p:nvPicPr>
          <p:cNvPr id="6" name="Content Placeholder 3" descr="OKA_F_04-10.jpg">
            <a:extLst>
              <a:ext uri="{FF2B5EF4-FFF2-40B4-BE49-F238E27FC236}">
                <a16:creationId xmlns:a16="http://schemas.microsoft.com/office/drawing/2014/main" id="{267B462D-6723-AB4F-B3DF-F4DA7312D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 bwMode="auto">
          <a:xfrm>
            <a:off x="1462580" y="1277413"/>
            <a:ext cx="5942448" cy="4303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Content Placeholder 3" descr="OKA_F_04-10.jpg">
            <a:extLst>
              <a:ext uri="{FF2B5EF4-FFF2-40B4-BE49-F238E27FC236}">
                <a16:creationId xmlns:a16="http://schemas.microsoft.com/office/drawing/2014/main" id="{DD9FEF7A-BAE5-4643-BF64-4C57C04E6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 bwMode="auto">
          <a:xfrm>
            <a:off x="1462580" y="1336968"/>
            <a:ext cx="5942448" cy="4303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596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Hierarchy: What </a:t>
            </a:r>
            <a:r>
              <a:rPr lang="en-US" dirty="0" err="1"/>
              <a:t>vs</a:t>
            </a:r>
            <a:r>
              <a:rPr lang="en-US" dirty="0"/>
              <a:t> Where</a:t>
            </a:r>
          </a:p>
        </p:txBody>
      </p:sp>
      <p:pic>
        <p:nvPicPr>
          <p:cNvPr id="5" name="Content Placeholder 4" descr="fig_vis_system_b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36" r="-2833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“Van Essen” Hierarchy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1" b="-433"/>
          <a:stretch/>
        </p:blipFill>
        <p:spPr>
          <a:xfrm>
            <a:off x="423493" y="1494249"/>
            <a:ext cx="5047350" cy="459227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78268" y="1605099"/>
            <a:ext cx="3006227" cy="4524495"/>
          </a:xfrm>
        </p:spPr>
        <p:txBody>
          <a:bodyPr/>
          <a:lstStyle/>
          <a:p>
            <a:pPr marL="97880" indent="0">
              <a:buNone/>
            </a:pPr>
            <a:r>
              <a:rPr lang="en-US" dirty="0"/>
              <a:t>TE.. = Temporal</a:t>
            </a:r>
          </a:p>
          <a:p>
            <a:pPr marL="97880" indent="0">
              <a:buNone/>
            </a:pPr>
            <a:r>
              <a:rPr lang="en-US" dirty="0"/>
              <a:t>LIP, DP.. = Parietal</a:t>
            </a:r>
          </a:p>
          <a:p>
            <a:pPr marL="97880" indent="0">
              <a:buNone/>
            </a:pPr>
            <a:r>
              <a:rPr lang="en-US" dirty="0"/>
              <a:t>8L = Frontal Eye Field</a:t>
            </a:r>
          </a:p>
          <a:p>
            <a:pPr marL="97880" indent="0">
              <a:buNone/>
            </a:pPr>
            <a:endParaRPr lang="en-US" dirty="0"/>
          </a:p>
          <a:p>
            <a:pPr marL="97880" indent="0">
              <a:buNone/>
            </a:pPr>
            <a:r>
              <a:rPr lang="en-US" dirty="0"/>
              <a:t>To hippocampus:</a:t>
            </a:r>
          </a:p>
          <a:p>
            <a:pPr marL="97880" indent="0">
              <a:buNone/>
            </a:pPr>
            <a:r>
              <a:rPr lang="en-US" dirty="0"/>
              <a:t>TH/F = </a:t>
            </a:r>
            <a:r>
              <a:rPr lang="en-US" dirty="0" err="1"/>
              <a:t>Parahippo</a:t>
            </a:r>
            <a:endParaRPr lang="en-US" dirty="0"/>
          </a:p>
          <a:p>
            <a:pPr marL="97880" indent="0">
              <a:buNone/>
            </a:pPr>
            <a:r>
              <a:rPr lang="en-US" dirty="0" err="1"/>
              <a:t>peri</a:t>
            </a:r>
            <a:r>
              <a:rPr lang="en-US" dirty="0"/>
              <a:t> = </a:t>
            </a:r>
            <a:r>
              <a:rPr lang="en-US" dirty="0" err="1"/>
              <a:t>Perirhinal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3493" y="6123831"/>
            <a:ext cx="4010223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Markov et al., 2014</a:t>
            </a:r>
          </a:p>
        </p:txBody>
      </p:sp>
    </p:spTree>
    <p:extLst>
      <p:ext uri="{BB962C8B-B14F-4D97-AF65-F5344CB8AC3E}">
        <p14:creationId xmlns:p14="http://schemas.microsoft.com/office/powerpoint/2010/main" val="28753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g_felleman_vanesse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" r="-776"/>
          <a:stretch/>
        </p:blipFill>
        <p:spPr>
          <a:xfrm>
            <a:off x="2514600" y="273168"/>
            <a:ext cx="4876800" cy="58564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Detectors..</a:t>
            </a:r>
          </a:p>
        </p:txBody>
      </p:sp>
      <p:pic>
        <p:nvPicPr>
          <p:cNvPr id="5" name="Content Placeholder 4" descr="fig_category_hierarch_dist_r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84" b="-3638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28111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11396</TotalTime>
  <Words>223</Words>
  <Application>Microsoft Macintosh PowerPoint</Application>
  <PresentationFormat>On-screen Show (4:3)</PresentationFormat>
  <Paragraphs>99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ror_std_emerbrain</vt:lpstr>
      <vt:lpstr>Brain Areas</vt:lpstr>
      <vt:lpstr>Gross Anatomy</vt:lpstr>
      <vt:lpstr>PowerPoint Presentation</vt:lpstr>
      <vt:lpstr>Lobular Functions</vt:lpstr>
      <vt:lpstr>Brain Maturation: Synaptic Pruning</vt:lpstr>
      <vt:lpstr>Visual Hierarchy: What vs Where</vt:lpstr>
      <vt:lpstr>“Van Essen” Hierarchy</vt:lpstr>
      <vt:lpstr>PowerPoint Presentation</vt:lpstr>
      <vt:lpstr>Hierarchy of Detectors..</vt:lpstr>
      <vt:lpstr>Motor Control: BG, Cerebellum</vt:lpstr>
      <vt:lpstr>Memory and the Hippocampus</vt:lpstr>
      <vt:lpstr>Language</vt:lpstr>
      <vt:lpstr>Executive Function</vt:lpstr>
      <vt:lpstr>Medial Frontal Map of Values</vt:lpstr>
      <vt:lpstr>Learning Rules Across the Brain</vt:lpstr>
    </vt:vector>
  </TitlesOfParts>
  <Company>University of Colorado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O'Reilly</dc:creator>
  <cp:lastModifiedBy>Randall O'Reilly</cp:lastModifiedBy>
  <cp:revision>135</cp:revision>
  <cp:lastPrinted>2011-02-03T09:46:31Z</cp:lastPrinted>
  <dcterms:created xsi:type="dcterms:W3CDTF">2009-11-13T11:00:44Z</dcterms:created>
  <dcterms:modified xsi:type="dcterms:W3CDTF">2019-02-19T21:22:12Z</dcterms:modified>
</cp:coreProperties>
</file>