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356" r:id="rId2"/>
    <p:sldId id="357" r:id="rId3"/>
    <p:sldId id="358" r:id="rId4"/>
    <p:sldId id="363" r:id="rId5"/>
    <p:sldId id="364" r:id="rId6"/>
    <p:sldId id="359" r:id="rId7"/>
    <p:sldId id="360" r:id="rId8"/>
    <p:sldId id="361" r:id="rId9"/>
    <p:sldId id="385" r:id="rId10"/>
    <p:sldId id="386" r:id="rId11"/>
    <p:sldId id="362" r:id="rId12"/>
    <p:sldId id="366" r:id="rId13"/>
    <p:sldId id="365" r:id="rId14"/>
    <p:sldId id="367" r:id="rId15"/>
    <p:sldId id="368" r:id="rId16"/>
    <p:sldId id="369" r:id="rId17"/>
    <p:sldId id="384" r:id="rId18"/>
    <p:sldId id="370" r:id="rId19"/>
    <p:sldId id="371" r:id="rId20"/>
    <p:sldId id="372" r:id="rId21"/>
    <p:sldId id="373" r:id="rId22"/>
    <p:sldId id="374" r:id="rId23"/>
    <p:sldId id="375" r:id="rId24"/>
    <p:sldId id="376" r:id="rId25"/>
    <p:sldId id="377" r:id="rId26"/>
    <p:sldId id="381" r:id="rId27"/>
    <p:sldId id="382" r:id="rId28"/>
    <p:sldId id="383" r:id="rId29"/>
    <p:sldId id="378" r:id="rId30"/>
    <p:sldId id="379" r:id="rId31"/>
    <p:sldId id="380" r:id="rId32"/>
  </p:sldIdLst>
  <p:sldSz cx="9144000" cy="6858000" type="screen4x3"/>
  <p:notesSz cx="6858000" cy="9144000"/>
  <p:defaultTextStyle>
    <a:defPPr>
      <a:defRPr lang="en-US"/>
    </a:defPPr>
    <a:lvl1pPr marL="0" algn="l" defTabSz="457106" rtl="0" eaLnBrk="1" latinLnBrk="0" hangingPunct="1">
      <a:defRPr sz="1800" kern="1200">
        <a:solidFill>
          <a:schemeClr val="tx1"/>
        </a:solidFill>
        <a:latin typeface="+mn-lt"/>
        <a:ea typeface="+mn-ea"/>
        <a:cs typeface="+mn-cs"/>
      </a:defRPr>
    </a:lvl1pPr>
    <a:lvl2pPr marL="457106" algn="l" defTabSz="457106" rtl="0" eaLnBrk="1" latinLnBrk="0" hangingPunct="1">
      <a:defRPr sz="1800" kern="1200">
        <a:solidFill>
          <a:schemeClr val="tx1"/>
        </a:solidFill>
        <a:latin typeface="+mn-lt"/>
        <a:ea typeface="+mn-ea"/>
        <a:cs typeface="+mn-cs"/>
      </a:defRPr>
    </a:lvl2pPr>
    <a:lvl3pPr marL="914210" algn="l" defTabSz="457106" rtl="0" eaLnBrk="1" latinLnBrk="0" hangingPunct="1">
      <a:defRPr sz="1800" kern="1200">
        <a:solidFill>
          <a:schemeClr val="tx1"/>
        </a:solidFill>
        <a:latin typeface="+mn-lt"/>
        <a:ea typeface="+mn-ea"/>
        <a:cs typeface="+mn-cs"/>
      </a:defRPr>
    </a:lvl3pPr>
    <a:lvl4pPr marL="1371316" algn="l" defTabSz="457106" rtl="0" eaLnBrk="1" latinLnBrk="0" hangingPunct="1">
      <a:defRPr sz="1800" kern="1200">
        <a:solidFill>
          <a:schemeClr val="tx1"/>
        </a:solidFill>
        <a:latin typeface="+mn-lt"/>
        <a:ea typeface="+mn-ea"/>
        <a:cs typeface="+mn-cs"/>
      </a:defRPr>
    </a:lvl4pPr>
    <a:lvl5pPr marL="1828421" algn="l" defTabSz="457106" rtl="0" eaLnBrk="1" latinLnBrk="0" hangingPunct="1">
      <a:defRPr sz="1800" kern="1200">
        <a:solidFill>
          <a:schemeClr val="tx1"/>
        </a:solidFill>
        <a:latin typeface="+mn-lt"/>
        <a:ea typeface="+mn-ea"/>
        <a:cs typeface="+mn-cs"/>
      </a:defRPr>
    </a:lvl5pPr>
    <a:lvl6pPr marL="2285526" algn="l" defTabSz="457106" rtl="0" eaLnBrk="1" latinLnBrk="0" hangingPunct="1">
      <a:defRPr sz="1800" kern="1200">
        <a:solidFill>
          <a:schemeClr val="tx1"/>
        </a:solidFill>
        <a:latin typeface="+mn-lt"/>
        <a:ea typeface="+mn-ea"/>
        <a:cs typeface="+mn-cs"/>
      </a:defRPr>
    </a:lvl6pPr>
    <a:lvl7pPr marL="2742630" algn="l" defTabSz="457106" rtl="0" eaLnBrk="1" latinLnBrk="0" hangingPunct="1">
      <a:defRPr sz="1800" kern="1200">
        <a:solidFill>
          <a:schemeClr val="tx1"/>
        </a:solidFill>
        <a:latin typeface="+mn-lt"/>
        <a:ea typeface="+mn-ea"/>
        <a:cs typeface="+mn-cs"/>
      </a:defRPr>
    </a:lvl7pPr>
    <a:lvl8pPr marL="3199736" algn="l" defTabSz="457106" rtl="0" eaLnBrk="1" latinLnBrk="0" hangingPunct="1">
      <a:defRPr sz="1800" kern="1200">
        <a:solidFill>
          <a:schemeClr val="tx1"/>
        </a:solidFill>
        <a:latin typeface="+mn-lt"/>
        <a:ea typeface="+mn-ea"/>
        <a:cs typeface="+mn-cs"/>
      </a:defRPr>
    </a:lvl8pPr>
    <a:lvl9pPr marL="3656841" algn="l" defTabSz="457106"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6" autoAdjust="0"/>
    <p:restoredTop sz="94660"/>
  </p:normalViewPr>
  <p:slideViewPr>
    <p:cSldViewPr snapToObjects="1">
      <p:cViewPr varScale="1">
        <p:scale>
          <a:sx n="116" d="100"/>
          <a:sy n="116" d="100"/>
        </p:scale>
        <p:origin x="-120" y="-2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88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34E0E46-09FB-E94F-B740-AE4D5C6FE5DD}" type="datetimeFigureOut">
              <a:rPr lang="en-US" smtClean="0"/>
              <a:pPr/>
              <a:t>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99DB6F-A2E8-3748-9DED-C224F4F7C986}" type="slidenum">
              <a:rPr lang="en-US" smtClean="0"/>
              <a:pPr/>
              <a:t>‹#›</a:t>
            </a:fld>
            <a:endParaRPr lang="en-US"/>
          </a:p>
        </p:txBody>
      </p:sp>
    </p:spTree>
    <p:extLst>
      <p:ext uri="{BB962C8B-B14F-4D97-AF65-F5344CB8AC3E}">
        <p14:creationId xmlns:p14="http://schemas.microsoft.com/office/powerpoint/2010/main" val="2803440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9D9CCF-58B7-6C4F-9057-0B7282734A9C}" type="datetimeFigureOut">
              <a:rPr lang="en-US" smtClean="0"/>
              <a:pPr/>
              <a:t>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F784C-09B2-C64B-B8B7-C89AD37B13C0}" type="slidenum">
              <a:rPr lang="en-US" smtClean="0"/>
              <a:pPr/>
              <a:t>‹#›</a:t>
            </a:fld>
            <a:endParaRPr lang="en-US"/>
          </a:p>
        </p:txBody>
      </p:sp>
    </p:spTree>
    <p:extLst>
      <p:ext uri="{BB962C8B-B14F-4D97-AF65-F5344CB8AC3E}">
        <p14:creationId xmlns:p14="http://schemas.microsoft.com/office/powerpoint/2010/main" val="3868612640"/>
      </p:ext>
    </p:extLst>
  </p:cSld>
  <p:clrMap bg1="lt1" tx1="dk1" bg2="lt2" tx2="dk2" accent1="accent1" accent2="accent2" accent3="accent3" accent4="accent4" accent5="accent5" accent6="accent6" hlink="hlink" folHlink="folHlink"/>
  <p:hf hdr="0" ftr="0" dt="0"/>
  <p:notesStyle>
    <a:lvl1pPr marL="0" algn="l" defTabSz="457106" rtl="0" eaLnBrk="1" latinLnBrk="0" hangingPunct="1">
      <a:defRPr sz="1200" kern="1200">
        <a:solidFill>
          <a:schemeClr val="tx1"/>
        </a:solidFill>
        <a:latin typeface="+mn-lt"/>
        <a:ea typeface="+mn-ea"/>
        <a:cs typeface="+mn-cs"/>
      </a:defRPr>
    </a:lvl1pPr>
    <a:lvl2pPr marL="457106" algn="l" defTabSz="457106" rtl="0" eaLnBrk="1" latinLnBrk="0" hangingPunct="1">
      <a:defRPr sz="1200" kern="1200">
        <a:solidFill>
          <a:schemeClr val="tx1"/>
        </a:solidFill>
        <a:latin typeface="+mn-lt"/>
        <a:ea typeface="+mn-ea"/>
        <a:cs typeface="+mn-cs"/>
      </a:defRPr>
    </a:lvl2pPr>
    <a:lvl3pPr marL="914210" algn="l" defTabSz="457106" rtl="0" eaLnBrk="1" latinLnBrk="0" hangingPunct="1">
      <a:defRPr sz="1200" kern="1200">
        <a:solidFill>
          <a:schemeClr val="tx1"/>
        </a:solidFill>
        <a:latin typeface="+mn-lt"/>
        <a:ea typeface="+mn-ea"/>
        <a:cs typeface="+mn-cs"/>
      </a:defRPr>
    </a:lvl3pPr>
    <a:lvl4pPr marL="1371316" algn="l" defTabSz="457106" rtl="0" eaLnBrk="1" latinLnBrk="0" hangingPunct="1">
      <a:defRPr sz="1200" kern="1200">
        <a:solidFill>
          <a:schemeClr val="tx1"/>
        </a:solidFill>
        <a:latin typeface="+mn-lt"/>
        <a:ea typeface="+mn-ea"/>
        <a:cs typeface="+mn-cs"/>
      </a:defRPr>
    </a:lvl4pPr>
    <a:lvl5pPr marL="1828421" algn="l" defTabSz="457106" rtl="0" eaLnBrk="1" latinLnBrk="0" hangingPunct="1">
      <a:defRPr sz="1200" kern="1200">
        <a:solidFill>
          <a:schemeClr val="tx1"/>
        </a:solidFill>
        <a:latin typeface="+mn-lt"/>
        <a:ea typeface="+mn-ea"/>
        <a:cs typeface="+mn-cs"/>
      </a:defRPr>
    </a:lvl5pPr>
    <a:lvl6pPr marL="2285526" algn="l" defTabSz="457106" rtl="0" eaLnBrk="1" latinLnBrk="0" hangingPunct="1">
      <a:defRPr sz="1200" kern="1200">
        <a:solidFill>
          <a:schemeClr val="tx1"/>
        </a:solidFill>
        <a:latin typeface="+mn-lt"/>
        <a:ea typeface="+mn-ea"/>
        <a:cs typeface="+mn-cs"/>
      </a:defRPr>
    </a:lvl6pPr>
    <a:lvl7pPr marL="2742630" algn="l" defTabSz="457106" rtl="0" eaLnBrk="1" latinLnBrk="0" hangingPunct="1">
      <a:defRPr sz="1200" kern="1200">
        <a:solidFill>
          <a:schemeClr val="tx1"/>
        </a:solidFill>
        <a:latin typeface="+mn-lt"/>
        <a:ea typeface="+mn-ea"/>
        <a:cs typeface="+mn-cs"/>
      </a:defRPr>
    </a:lvl7pPr>
    <a:lvl8pPr marL="3199736" algn="l" defTabSz="457106" rtl="0" eaLnBrk="1" latinLnBrk="0" hangingPunct="1">
      <a:defRPr sz="1200" kern="1200">
        <a:solidFill>
          <a:schemeClr val="tx1"/>
        </a:solidFill>
        <a:latin typeface="+mn-lt"/>
        <a:ea typeface="+mn-ea"/>
        <a:cs typeface="+mn-cs"/>
      </a:defRPr>
    </a:lvl8pPr>
    <a:lvl9pPr marL="3656841" algn="l" defTabSz="45710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56" y="2130531"/>
            <a:ext cx="7772688" cy="146977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312" y="3886777"/>
            <a:ext cx="6401376" cy="1751929"/>
          </a:xfrm>
        </p:spPr>
        <p:txBody>
          <a:bodyPr/>
          <a:lstStyle>
            <a:lvl1pPr marL="0" indent="0" algn="ctr">
              <a:buNone/>
              <a:defRPr/>
            </a:lvl1pPr>
            <a:lvl2pPr marL="414640" indent="0" algn="ctr">
              <a:buNone/>
              <a:defRPr/>
            </a:lvl2pPr>
            <a:lvl3pPr marL="829280" indent="0" algn="ctr">
              <a:buNone/>
              <a:defRPr/>
            </a:lvl3pPr>
            <a:lvl4pPr marL="1243920" indent="0" algn="ctr">
              <a:buNone/>
              <a:defRPr/>
            </a:lvl4pPr>
            <a:lvl5pPr marL="1658560" indent="0" algn="ctr">
              <a:buNone/>
              <a:defRPr/>
            </a:lvl5pPr>
            <a:lvl6pPr marL="2073201" indent="0" algn="ctr">
              <a:buNone/>
              <a:defRPr/>
            </a:lvl6pPr>
            <a:lvl7pPr marL="2487841" indent="0" algn="ctr">
              <a:buNone/>
              <a:defRPr/>
            </a:lvl7pPr>
            <a:lvl8pPr marL="2902481" indent="0" algn="ctr">
              <a:buNone/>
              <a:defRPr/>
            </a:lvl8pPr>
            <a:lvl9pPr marL="3317121"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fld id="{0F43610C-CF0F-A341-95E3-9AC2B6738F38}" type="datetime1">
              <a:rPr lang="en-US" smtClean="0"/>
              <a:pPr/>
              <a:t>11/3/15</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80722BD1-6F2E-954E-9666-DACFAE059D87}" type="datetime1">
              <a:rPr lang="en-US" smtClean="0"/>
              <a:pPr/>
              <a:t>11/3/15</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528" y="273514"/>
            <a:ext cx="2056968" cy="58560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6624" y="273514"/>
            <a:ext cx="6032620" cy="58560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81719E71-40F5-594A-A597-B9A1F7A8E2A0}" type="datetime1">
              <a:rPr lang="en-US" smtClean="0"/>
              <a:pPr/>
              <a:t>11/3/15</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fld id="{80E7870B-B594-BE4F-883F-5AA3BF0E980A}" type="datetime1">
              <a:rPr lang="en-US" smtClean="0"/>
              <a:pPr/>
              <a:t>11/3/15</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668" y="4406455"/>
            <a:ext cx="7772688" cy="1361811"/>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1668" y="2906445"/>
            <a:ext cx="7772688" cy="1500008"/>
          </a:xfrm>
        </p:spPr>
        <p:txBody>
          <a:bodyPr anchor="b"/>
          <a:lstStyle>
            <a:lvl1pPr marL="0" indent="0">
              <a:buNone/>
              <a:defRPr sz="1800"/>
            </a:lvl1pPr>
            <a:lvl2pPr marL="414640" indent="0">
              <a:buNone/>
              <a:defRPr sz="1600"/>
            </a:lvl2pPr>
            <a:lvl3pPr marL="829280" indent="0">
              <a:buNone/>
              <a:defRPr sz="1500"/>
            </a:lvl3pPr>
            <a:lvl4pPr marL="1243920" indent="0">
              <a:buNone/>
              <a:defRPr sz="1300"/>
            </a:lvl4pPr>
            <a:lvl5pPr marL="1658560" indent="0">
              <a:buNone/>
              <a:defRPr sz="1300"/>
            </a:lvl5pPr>
            <a:lvl6pPr marL="2073201" indent="0">
              <a:buNone/>
              <a:defRPr sz="1300"/>
            </a:lvl6pPr>
            <a:lvl7pPr marL="2487841" indent="0">
              <a:buNone/>
              <a:defRPr sz="1300"/>
            </a:lvl7pPr>
            <a:lvl8pPr marL="2902481" indent="0">
              <a:buNone/>
              <a:defRPr sz="1300"/>
            </a:lvl8pPr>
            <a:lvl9pPr marL="3317121" indent="0">
              <a:buNone/>
              <a:defRPr sz="13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fld id="{4001173A-C22D-A545-AA98-51D0B584A64A}" type="datetime1">
              <a:rPr lang="en-US" smtClean="0"/>
              <a:pPr/>
              <a:t>11/3/15</a:t>
            </a:fld>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6624"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9702" y="1605097"/>
            <a:ext cx="4044794" cy="4524495"/>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fld id="{8627B750-1BB8-F846-854F-817BE719E813}" type="datetime1">
              <a:rPr lang="en-US" smtClean="0"/>
              <a:pPr/>
              <a:t>11/3/15</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4954"/>
            <a:ext cx="8230752"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627" y="1534557"/>
            <a:ext cx="4040472"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6627" y="2175158"/>
            <a:ext cx="4040472"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66" y="1534557"/>
            <a:ext cx="4041913" cy="640599"/>
          </a:xfrm>
        </p:spPr>
        <p:txBody>
          <a:bodyPr anchor="b"/>
          <a:lstStyle>
            <a:lvl1pPr marL="0" indent="0">
              <a:buNone/>
              <a:defRPr sz="2200" b="1"/>
            </a:lvl1pPr>
            <a:lvl2pPr marL="414640" indent="0">
              <a:buNone/>
              <a:defRPr sz="1800" b="1"/>
            </a:lvl2pPr>
            <a:lvl3pPr marL="829280" indent="0">
              <a:buNone/>
              <a:defRPr sz="1600" b="1"/>
            </a:lvl3pPr>
            <a:lvl4pPr marL="1243920" indent="0">
              <a:buNone/>
              <a:defRPr sz="1500" b="1"/>
            </a:lvl4pPr>
            <a:lvl5pPr marL="1658560" indent="0">
              <a:buNone/>
              <a:defRPr sz="1500" b="1"/>
            </a:lvl5pPr>
            <a:lvl6pPr marL="2073201" indent="0">
              <a:buNone/>
              <a:defRPr sz="1500" b="1"/>
            </a:lvl6pPr>
            <a:lvl7pPr marL="2487841" indent="0">
              <a:buNone/>
              <a:defRPr sz="1500" b="1"/>
            </a:lvl7pPr>
            <a:lvl8pPr marL="2902481" indent="0">
              <a:buNone/>
              <a:defRPr sz="1500" b="1"/>
            </a:lvl8pPr>
            <a:lvl9pPr marL="3317121"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466" y="2175158"/>
            <a:ext cx="4041913" cy="395155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fld id="{A24BBA21-B6FA-C24E-9759-3735F7DAA052}" type="datetime1">
              <a:rPr lang="en-US" smtClean="0"/>
              <a:pPr/>
              <a:t>11/3/15</a:t>
            </a:fld>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fld id="{A208DD61-016E-E544-8D0E-6C417EB34521}" type="datetime1">
              <a:rPr lang="en-US" smtClean="0"/>
              <a:pPr/>
              <a:t>11/3/15</a:t>
            </a:fld>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fld id="{60D8413E-DCA1-2346-AF80-5D4D797103C0}" type="datetime1">
              <a:rPr lang="en-US" smtClean="0"/>
              <a:pPr/>
              <a:t>11/3/15</a:t>
            </a:fld>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6"/>
            <a:ext cx="3009107" cy="1161715"/>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208" y="273515"/>
            <a:ext cx="5112171" cy="5853196"/>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627" y="1435228"/>
            <a:ext cx="3009107" cy="4691482"/>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51AF361F-D5BC-E048-9595-281C5881E6B3}" type="datetime1">
              <a:rPr lang="en-US" smtClean="0"/>
              <a:pPr/>
              <a:t>11/3/15</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926" y="4800891"/>
            <a:ext cx="5486689" cy="565741"/>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1926" y="613247"/>
            <a:ext cx="5486689" cy="4114224"/>
          </a:xfrm>
        </p:spPr>
        <p:txBody>
          <a:bodyPr/>
          <a:lstStyle>
            <a:lvl1pPr marL="0" indent="0">
              <a:buNone/>
              <a:defRPr sz="2900"/>
            </a:lvl1pPr>
            <a:lvl2pPr marL="414640" indent="0">
              <a:buNone/>
              <a:defRPr sz="2500"/>
            </a:lvl2pPr>
            <a:lvl3pPr marL="829280" indent="0">
              <a:buNone/>
              <a:defRPr sz="2200"/>
            </a:lvl3pPr>
            <a:lvl4pPr marL="1243920" indent="0">
              <a:buNone/>
              <a:defRPr sz="1800"/>
            </a:lvl4pPr>
            <a:lvl5pPr marL="1658560" indent="0">
              <a:buNone/>
              <a:defRPr sz="1800"/>
            </a:lvl5pPr>
            <a:lvl6pPr marL="2073201" indent="0">
              <a:buNone/>
              <a:defRPr sz="1800"/>
            </a:lvl6pPr>
            <a:lvl7pPr marL="2487841" indent="0">
              <a:buNone/>
              <a:defRPr sz="1800"/>
            </a:lvl7pPr>
            <a:lvl8pPr marL="2902481" indent="0">
              <a:buNone/>
              <a:defRPr sz="1800"/>
            </a:lvl8pPr>
            <a:lvl9pPr marL="3317121" indent="0">
              <a:buNone/>
              <a:defRPr sz="1800"/>
            </a:lvl9pPr>
          </a:lstStyle>
          <a:p>
            <a:r>
              <a:rPr lang="en-US" smtClean="0"/>
              <a:t>Click icon to add picture</a:t>
            </a:r>
            <a:endParaRPr lang="en-US"/>
          </a:p>
        </p:txBody>
      </p:sp>
      <p:sp>
        <p:nvSpPr>
          <p:cNvPr id="4" name="Text Placeholder 3"/>
          <p:cNvSpPr>
            <a:spLocks noGrp="1"/>
          </p:cNvSpPr>
          <p:nvPr>
            <p:ph type="body" sz="half" idx="2"/>
          </p:nvPr>
        </p:nvSpPr>
        <p:spPr>
          <a:xfrm>
            <a:off x="1791926" y="5366630"/>
            <a:ext cx="5486689" cy="806146"/>
          </a:xfrm>
        </p:spPr>
        <p:txBody>
          <a:bodyPr/>
          <a:lstStyle>
            <a:lvl1pPr marL="0" indent="0">
              <a:buNone/>
              <a:defRPr sz="1300"/>
            </a:lvl1pPr>
            <a:lvl2pPr marL="414640" indent="0">
              <a:buNone/>
              <a:defRPr sz="1100"/>
            </a:lvl2pPr>
            <a:lvl3pPr marL="829280" indent="0">
              <a:buNone/>
              <a:defRPr sz="900"/>
            </a:lvl3pPr>
            <a:lvl4pPr marL="1243920" indent="0">
              <a:buNone/>
              <a:defRPr sz="800"/>
            </a:lvl4pPr>
            <a:lvl5pPr marL="1658560" indent="0">
              <a:buNone/>
              <a:defRPr sz="800"/>
            </a:lvl5pPr>
            <a:lvl6pPr marL="2073201" indent="0">
              <a:buNone/>
              <a:defRPr sz="800"/>
            </a:lvl6pPr>
            <a:lvl7pPr marL="2487841" indent="0">
              <a:buNone/>
              <a:defRPr sz="800"/>
            </a:lvl7pPr>
            <a:lvl8pPr marL="2902481" indent="0">
              <a:buNone/>
              <a:defRPr sz="800"/>
            </a:lvl8pPr>
            <a:lvl9pPr marL="3317121" indent="0">
              <a:buNone/>
              <a:defRPr sz="8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fld id="{C8332548-F664-E64B-966D-816A33A80B57}" type="datetime1">
              <a:rPr lang="en-US" smtClean="0"/>
              <a:pPr/>
              <a:t>11/3/15</a:t>
            </a:fld>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689AE7F-56EB-8D49-9914-836A4F7097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6627" y="273514"/>
            <a:ext cx="8227871" cy="114444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26" name="Rectangle 2"/>
          <p:cNvSpPr>
            <a:spLocks noGrp="1" noChangeArrowheads="1"/>
          </p:cNvSpPr>
          <p:nvPr>
            <p:ph type="body" idx="1"/>
          </p:nvPr>
        </p:nvSpPr>
        <p:spPr bwMode="auto">
          <a:xfrm>
            <a:off x="456627" y="1605097"/>
            <a:ext cx="8227871" cy="452449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27" name="Rectangle 3"/>
          <p:cNvSpPr>
            <a:spLocks noGrp="1" noChangeArrowheads="1"/>
          </p:cNvSpPr>
          <p:nvPr>
            <p:ph type="dt"/>
          </p:nvPr>
        </p:nvSpPr>
        <p:spPr bwMode="auto">
          <a:xfrm>
            <a:off x="45662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97796E05-5980-E044-9A8E-0F7500585CCE}" type="datetime1">
              <a:rPr lang="en-US" smtClean="0"/>
              <a:pPr/>
              <a:t>11/3/15</a:t>
            </a:fld>
            <a:endParaRPr lang="en-US"/>
          </a:p>
        </p:txBody>
      </p:sp>
      <p:sp>
        <p:nvSpPr>
          <p:cNvPr id="1028" name="Rectangle 4"/>
          <p:cNvSpPr>
            <a:spLocks noGrp="1" noChangeArrowheads="1"/>
          </p:cNvSpPr>
          <p:nvPr>
            <p:ph type="ftr"/>
          </p:nvPr>
        </p:nvSpPr>
        <p:spPr bwMode="auto">
          <a:xfrm>
            <a:off x="3127225" y="6247632"/>
            <a:ext cx="2896752"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656514" algn="l"/>
                <a:tab pos="1313025" algn="l"/>
                <a:tab pos="1969541" algn="l"/>
                <a:tab pos="2626055" algn="l"/>
              </a:tabLst>
              <a:defRPr sz="13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6555507" y="6247632"/>
            <a:ext cx="2128991" cy="47217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656514" algn="l"/>
                <a:tab pos="1313025" algn="l"/>
                <a:tab pos="1969541" algn="l"/>
              </a:tabLst>
              <a:defRPr sz="1300">
                <a:solidFill>
                  <a:srgbClr val="000000"/>
                </a:solidFill>
                <a:latin typeface="Times New Roman" pitchFamily="-111" charset="0"/>
                <a:ea typeface="Tahoma" pitchFamily="-111" charset="0"/>
                <a:cs typeface="Tahoma" pitchFamily="-111" charset="0"/>
              </a:defRPr>
            </a:lvl1pPr>
          </a:lstStyle>
          <a:p>
            <a:fld id="{DBCD6B2D-8A22-3A46-9D90-9F73318B33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hf hdr="0" ftr="0" dt="0"/>
  <p:txStyles>
    <p:titleStyle>
      <a:lvl1pPr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mj-lt"/>
          <a:ea typeface="+mj-ea"/>
          <a:cs typeface="+mj-cs"/>
        </a:defRPr>
      </a:lvl1pPr>
      <a:lvl2pPr marL="391604"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2pPr>
      <a:lvl3pPr marL="587407"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3pPr>
      <a:lvl4pPr marL="783210"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4pPr>
      <a:lvl5pPr marL="97901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5pPr>
      <a:lvl6pPr marL="139365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6pPr>
      <a:lvl7pPr marL="180829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7pPr>
      <a:lvl8pPr marL="2222931"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8pPr>
      <a:lvl9pPr marL="2637573" indent="-195803" algn="ctr" defTabSz="414640" rtl="0" eaLnBrk="1" fontAlgn="base" hangingPunct="1">
        <a:lnSpc>
          <a:spcPct val="94000"/>
        </a:lnSpc>
        <a:spcBef>
          <a:spcPct val="0"/>
        </a:spcBef>
        <a:spcAft>
          <a:spcPct val="0"/>
        </a:spcAft>
        <a:buClr>
          <a:srgbClr val="000000"/>
        </a:buClr>
        <a:buSzPct val="45000"/>
        <a:buFont typeface="Wingdings" pitchFamily="-111" charset="2"/>
        <a:defRPr sz="4000">
          <a:solidFill>
            <a:srgbClr val="000000"/>
          </a:solidFill>
          <a:latin typeface="Arial" pitchFamily="-111" charset="0"/>
          <a:ea typeface="MS Gothic" charset="0"/>
          <a:cs typeface="MS Gothic" charset="0"/>
        </a:defRPr>
      </a:lvl9pPr>
    </p:titleStyle>
    <p:bodyStyle>
      <a:lvl1pPr marL="391604" indent="-293703" algn="l" defTabSz="414640" rtl="0" eaLnBrk="1" fontAlgn="base" hangingPunct="1">
        <a:lnSpc>
          <a:spcPct val="94000"/>
        </a:lnSpc>
        <a:spcBef>
          <a:spcPct val="0"/>
        </a:spcBef>
        <a:spcAft>
          <a:spcPts val="1293"/>
        </a:spcAft>
        <a:buClr>
          <a:srgbClr val="000000"/>
        </a:buClr>
        <a:buSzPct val="45000"/>
        <a:buFont typeface="Wingdings" pitchFamily="-111" charset="2"/>
        <a:buChar char=""/>
        <a:defRPr sz="2900">
          <a:solidFill>
            <a:srgbClr val="000000"/>
          </a:solidFill>
          <a:latin typeface="+mn-lt"/>
          <a:ea typeface="+mn-ea"/>
          <a:cs typeface="+mn-cs"/>
        </a:defRPr>
      </a:lvl1pPr>
      <a:lvl2pPr marL="783210" indent="-260590" algn="l" defTabSz="414640" rtl="0" eaLnBrk="1" fontAlgn="base" hangingPunct="1">
        <a:lnSpc>
          <a:spcPct val="94000"/>
        </a:lnSpc>
        <a:spcBef>
          <a:spcPct val="0"/>
        </a:spcBef>
        <a:spcAft>
          <a:spcPts val="1032"/>
        </a:spcAft>
        <a:buClr>
          <a:srgbClr val="000000"/>
        </a:buClr>
        <a:buSzPct val="75000"/>
        <a:buFont typeface="Symbol" pitchFamily="-111" charset="2"/>
        <a:buChar char=""/>
        <a:defRPr sz="2500">
          <a:solidFill>
            <a:srgbClr val="000000"/>
          </a:solidFill>
          <a:latin typeface="+mn-lt"/>
          <a:ea typeface="+mn-ea"/>
          <a:cs typeface="+mn-cs"/>
        </a:defRPr>
      </a:lvl2pPr>
      <a:lvl3pPr marL="1174813" indent="-195803" algn="l" defTabSz="414640" rtl="0" eaLnBrk="1" fontAlgn="base" hangingPunct="1">
        <a:lnSpc>
          <a:spcPct val="94000"/>
        </a:lnSpc>
        <a:spcBef>
          <a:spcPct val="0"/>
        </a:spcBef>
        <a:spcAft>
          <a:spcPts val="771"/>
        </a:spcAft>
        <a:buClr>
          <a:srgbClr val="000000"/>
        </a:buClr>
        <a:buSzPct val="45000"/>
        <a:buFont typeface="Wingdings" pitchFamily="-111" charset="2"/>
        <a:buChar char=""/>
        <a:defRPr sz="2200">
          <a:solidFill>
            <a:srgbClr val="000000"/>
          </a:solidFill>
          <a:latin typeface="+mn-lt"/>
          <a:ea typeface="+mn-ea"/>
          <a:cs typeface="+mn-cs"/>
        </a:defRPr>
      </a:lvl3pPr>
      <a:lvl4pPr marL="1566418" indent="-195803" algn="l" defTabSz="414640" rtl="0" eaLnBrk="1" fontAlgn="base" hangingPunct="1">
        <a:lnSpc>
          <a:spcPct val="94000"/>
        </a:lnSpc>
        <a:spcBef>
          <a:spcPct val="0"/>
        </a:spcBef>
        <a:spcAft>
          <a:spcPts val="522"/>
        </a:spcAft>
        <a:buClr>
          <a:srgbClr val="000000"/>
        </a:buClr>
        <a:buSzPct val="75000"/>
        <a:buFont typeface="Symbol" pitchFamily="-111" charset="2"/>
        <a:buChar char=""/>
        <a:defRPr sz="1800">
          <a:solidFill>
            <a:srgbClr val="000000"/>
          </a:solidFill>
          <a:latin typeface="+mn-lt"/>
          <a:ea typeface="+mn-ea"/>
          <a:cs typeface="+mn-cs"/>
        </a:defRPr>
      </a:lvl4pPr>
      <a:lvl5pPr marL="195802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5pPr>
      <a:lvl6pPr marL="237266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6pPr>
      <a:lvl7pPr marL="278730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7pPr>
      <a:lvl8pPr marL="320194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8pPr>
      <a:lvl9pPr marL="3616583" indent="-195803" algn="l" defTabSz="414640" rtl="0" eaLnBrk="1" fontAlgn="base" hangingPunct="1">
        <a:lnSpc>
          <a:spcPct val="94000"/>
        </a:lnSpc>
        <a:spcBef>
          <a:spcPct val="0"/>
        </a:spcBef>
        <a:spcAft>
          <a:spcPts val="261"/>
        </a:spcAft>
        <a:buClr>
          <a:srgbClr val="000000"/>
        </a:buClr>
        <a:buSzPct val="45000"/>
        <a:buFont typeface="Wingdings" pitchFamily="-111" charset="2"/>
        <a:buChar char=""/>
        <a:defRPr sz="1800">
          <a:solidFill>
            <a:srgbClr val="000000"/>
          </a:solidFill>
          <a:latin typeface="+mn-lt"/>
          <a:ea typeface="+mn-ea"/>
          <a:cs typeface="+mn-cs"/>
        </a:defRPr>
      </a:lvl9pPr>
    </p:bodyStyle>
    <p:otherStyle>
      <a:defPPr>
        <a:defRPr lang="en-US"/>
      </a:defPPr>
      <a:lvl1pPr marL="0" algn="l" defTabSz="414640" rtl="0" eaLnBrk="1" latinLnBrk="0" hangingPunct="1">
        <a:defRPr sz="1600" kern="1200">
          <a:solidFill>
            <a:schemeClr val="tx1"/>
          </a:solidFill>
          <a:latin typeface="+mn-lt"/>
          <a:ea typeface="+mn-ea"/>
          <a:cs typeface="+mn-cs"/>
        </a:defRPr>
      </a:lvl1pPr>
      <a:lvl2pPr marL="414640" algn="l" defTabSz="414640" rtl="0" eaLnBrk="1" latinLnBrk="0" hangingPunct="1">
        <a:defRPr sz="1600" kern="1200">
          <a:solidFill>
            <a:schemeClr val="tx1"/>
          </a:solidFill>
          <a:latin typeface="+mn-lt"/>
          <a:ea typeface="+mn-ea"/>
          <a:cs typeface="+mn-cs"/>
        </a:defRPr>
      </a:lvl2pPr>
      <a:lvl3pPr marL="829280" algn="l" defTabSz="414640" rtl="0" eaLnBrk="1" latinLnBrk="0" hangingPunct="1">
        <a:defRPr sz="1600" kern="1200">
          <a:solidFill>
            <a:schemeClr val="tx1"/>
          </a:solidFill>
          <a:latin typeface="+mn-lt"/>
          <a:ea typeface="+mn-ea"/>
          <a:cs typeface="+mn-cs"/>
        </a:defRPr>
      </a:lvl3pPr>
      <a:lvl4pPr marL="1243920" algn="l" defTabSz="414640" rtl="0" eaLnBrk="1" latinLnBrk="0" hangingPunct="1">
        <a:defRPr sz="1600" kern="1200">
          <a:solidFill>
            <a:schemeClr val="tx1"/>
          </a:solidFill>
          <a:latin typeface="+mn-lt"/>
          <a:ea typeface="+mn-ea"/>
          <a:cs typeface="+mn-cs"/>
        </a:defRPr>
      </a:lvl4pPr>
      <a:lvl5pPr marL="1658560" algn="l" defTabSz="414640" rtl="0" eaLnBrk="1" latinLnBrk="0" hangingPunct="1">
        <a:defRPr sz="1600" kern="1200">
          <a:solidFill>
            <a:schemeClr val="tx1"/>
          </a:solidFill>
          <a:latin typeface="+mn-lt"/>
          <a:ea typeface="+mn-ea"/>
          <a:cs typeface="+mn-cs"/>
        </a:defRPr>
      </a:lvl5pPr>
      <a:lvl6pPr marL="2073201" algn="l" defTabSz="414640" rtl="0" eaLnBrk="1" latinLnBrk="0" hangingPunct="1">
        <a:defRPr sz="1600" kern="1200">
          <a:solidFill>
            <a:schemeClr val="tx1"/>
          </a:solidFill>
          <a:latin typeface="+mn-lt"/>
          <a:ea typeface="+mn-ea"/>
          <a:cs typeface="+mn-cs"/>
        </a:defRPr>
      </a:lvl6pPr>
      <a:lvl7pPr marL="2487841" algn="l" defTabSz="414640" rtl="0" eaLnBrk="1" latinLnBrk="0" hangingPunct="1">
        <a:defRPr sz="1600" kern="1200">
          <a:solidFill>
            <a:schemeClr val="tx1"/>
          </a:solidFill>
          <a:latin typeface="+mn-lt"/>
          <a:ea typeface="+mn-ea"/>
          <a:cs typeface="+mn-cs"/>
        </a:defRPr>
      </a:lvl7pPr>
      <a:lvl8pPr marL="2902481" algn="l" defTabSz="414640" rtl="0" eaLnBrk="1" latinLnBrk="0" hangingPunct="1">
        <a:defRPr sz="1600" kern="1200">
          <a:solidFill>
            <a:schemeClr val="tx1"/>
          </a:solidFill>
          <a:latin typeface="+mn-lt"/>
          <a:ea typeface="+mn-ea"/>
          <a:cs typeface="+mn-cs"/>
        </a:defRPr>
      </a:lvl8pPr>
      <a:lvl9pPr marL="3317121" algn="l" defTabSz="41464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aVhYN7NTIK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a:t>
            </a:r>
            <a:endParaRPr lang="en-US" dirty="0"/>
          </a:p>
        </p:txBody>
      </p:sp>
      <p:sp>
        <p:nvSpPr>
          <p:cNvPr id="3" name="Subtitle 2"/>
          <p:cNvSpPr>
            <a:spLocks noGrp="1"/>
          </p:cNvSpPr>
          <p:nvPr>
            <p:ph type="subTitle" idx="1"/>
          </p:nvPr>
        </p:nvSpPr>
        <p:spPr/>
        <p:txBody>
          <a:bodyPr/>
          <a:lstStyle/>
          <a:p>
            <a:endParaRPr lang="en-US" dirty="0" smtClean="0"/>
          </a:p>
          <a:p>
            <a:r>
              <a:rPr lang="en-US" dirty="0" smtClean="0"/>
              <a:t>Computational Cognitive Neuroscience</a:t>
            </a:r>
          </a:p>
          <a:p>
            <a:r>
              <a:rPr lang="en-US" dirty="0" smtClean="0"/>
              <a:t>Randall O’Reilly</a:t>
            </a:r>
            <a:endParaRPr lang="en-US" dirty="0"/>
          </a:p>
        </p:txBody>
      </p:sp>
    </p:spTree>
    <p:extLst>
      <p:ext uri="{BB962C8B-B14F-4D97-AF65-F5344CB8AC3E}">
        <p14:creationId xmlns:p14="http://schemas.microsoft.com/office/powerpoint/2010/main" val="160375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Wernicke’s Aphasia</a:t>
            </a:r>
            <a:endParaRPr lang="en-US" dirty="0"/>
          </a:p>
        </p:txBody>
      </p:sp>
      <p:sp>
        <p:nvSpPr>
          <p:cNvPr id="3" name="Content Placeholder 2"/>
          <p:cNvSpPr>
            <a:spLocks noGrp="1"/>
          </p:cNvSpPr>
          <p:nvPr>
            <p:ph idx="1"/>
          </p:nvPr>
        </p:nvSpPr>
        <p:spPr/>
        <p:txBody>
          <a:bodyPr/>
          <a:lstStyle/>
          <a:p>
            <a:pPr marL="97901" indent="0">
              <a:buNone/>
            </a:pPr>
            <a:r>
              <a:rPr lang="en-US" sz="1800" dirty="0"/>
              <a:t>End of the football. It influence the football right here. It crawls and it comes in, see? The end of it. Oh, we got a lot of these, see?</a:t>
            </a:r>
          </a:p>
          <a:p>
            <a:pPr marL="97901" indent="0">
              <a:buNone/>
            </a:pPr>
            <a:r>
              <a:rPr lang="en-US" sz="1800" dirty="0"/>
              <a:t>Well, it's playable in the government. You don't understand it, but it pauses in the long very cumbersome and it comes source in the country out through. All the under it, see, comes up, finally it comes up here and goes out... It comes in and comes out and BING That's a good free throw, see?</a:t>
            </a:r>
          </a:p>
          <a:p>
            <a:pPr marL="97901" indent="0">
              <a:buNone/>
            </a:pPr>
            <a:r>
              <a:rPr lang="en-US" sz="1800" dirty="0"/>
              <a:t>That's a good throw slow mosey fire, fire. See slows it cold or it gives or kicks out or bing or whatever it is, we has no for football farther down. It's just pulling, see, but they say feel good. I guess it reminds you half dead or I don't even know.</a:t>
            </a:r>
          </a:p>
          <a:p>
            <a:pPr marL="97901" indent="0">
              <a:buNone/>
            </a:pPr>
            <a:r>
              <a:rPr lang="en-US" sz="1800" dirty="0"/>
              <a:t>Where do you live? If you live, you appear, see. Where do you leave? Where do you live is, well friends are front and center here around here.</a:t>
            </a:r>
          </a:p>
          <a:p>
            <a:pPr marL="97901" indent="0">
              <a:buNone/>
            </a:pPr>
            <a:r>
              <a:rPr lang="en-US" sz="1800" dirty="0"/>
              <a:t>Yes. Right here. Rest of the hearing. How many? Holy Christmas! Oh about a hundred, let's see about a hundred and thirty. About Forty. Gosh, what time is it? One plus five...</a:t>
            </a:r>
          </a:p>
        </p:txBody>
      </p:sp>
      <p:sp>
        <p:nvSpPr>
          <p:cNvPr id="4" name="Slide Number Placeholder 3"/>
          <p:cNvSpPr>
            <a:spLocks noGrp="1"/>
          </p:cNvSpPr>
          <p:nvPr>
            <p:ph type="sldNum" idx="12"/>
          </p:nvPr>
        </p:nvSpPr>
        <p:spPr/>
        <p:txBody>
          <a:bodyPr/>
          <a:lstStyle/>
          <a:p>
            <a:fld id="{5689AE7F-56EB-8D49-9914-836A4F709789}" type="slidenum">
              <a:rPr lang="en-US" smtClean="0"/>
              <a:pPr/>
              <a:t>10</a:t>
            </a:fld>
            <a:endParaRPr lang="en-US"/>
          </a:p>
        </p:txBody>
      </p:sp>
    </p:spTree>
    <p:extLst>
      <p:ext uri="{BB962C8B-B14F-4D97-AF65-F5344CB8AC3E}">
        <p14:creationId xmlns:p14="http://schemas.microsoft.com/office/powerpoint/2010/main" val="105148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smtClean="0"/>
              <a:t>Speech Output</a:t>
            </a:r>
            <a:endParaRPr lang="en-US" dirty="0"/>
          </a:p>
        </p:txBody>
      </p:sp>
      <p:pic>
        <p:nvPicPr>
          <p:cNvPr id="5" name="Content Placeholder 4" descr="fig_vocal_tract.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28" r="-706"/>
          <a:stretch/>
        </p:blipFill>
        <p:spPr>
          <a:xfrm>
            <a:off x="450284" y="1580631"/>
            <a:ext cx="3816916" cy="3577334"/>
          </a:xfrm>
        </p:spPr>
      </p:pic>
      <p:sp>
        <p:nvSpPr>
          <p:cNvPr id="4" name="Slide Number Placeholder 3"/>
          <p:cNvSpPr>
            <a:spLocks noGrp="1"/>
          </p:cNvSpPr>
          <p:nvPr>
            <p:ph type="sldNum" idx="12"/>
          </p:nvPr>
        </p:nvSpPr>
        <p:spPr/>
        <p:txBody>
          <a:bodyPr/>
          <a:lstStyle/>
          <a:p>
            <a:fld id="{5689AE7F-56EB-8D49-9914-836A4F709789}" type="slidenum">
              <a:rPr lang="en-US" smtClean="0"/>
              <a:pPr/>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355" y="1143001"/>
            <a:ext cx="3456858" cy="27908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5470" y="3954241"/>
            <a:ext cx="3456858" cy="2790858"/>
          </a:xfrm>
          <a:prstGeom prst="rect">
            <a:avLst/>
          </a:prstGeom>
        </p:spPr>
      </p:pic>
    </p:spTree>
    <p:extLst>
      <p:ext uri="{BB962C8B-B14F-4D97-AF65-F5344CB8AC3E}">
        <p14:creationId xmlns:p14="http://schemas.microsoft.com/office/powerpoint/2010/main" val="301980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smtClean="0"/>
              <a:t>Speech Output</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12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67" y="1232647"/>
            <a:ext cx="6274434" cy="4637623"/>
          </a:xfrm>
          <a:prstGeom prst="rect">
            <a:avLst/>
          </a:prstGeom>
        </p:spPr>
      </p:pic>
      <p:pic>
        <p:nvPicPr>
          <p:cNvPr id="5" name="Content Placeholder 4" descr="fig_vocal_tract.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28" r="-706"/>
          <a:stretch/>
        </p:blipFill>
        <p:spPr>
          <a:xfrm>
            <a:off x="5638801" y="3810000"/>
            <a:ext cx="2820552" cy="2643510"/>
          </a:xfrm>
        </p:spPr>
      </p:pic>
    </p:spTree>
    <p:extLst>
      <p:ext uri="{BB962C8B-B14F-4D97-AF65-F5344CB8AC3E}">
        <p14:creationId xmlns:p14="http://schemas.microsoft.com/office/powerpoint/2010/main" val="1266171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The “Triangle Model”</a:t>
            </a:r>
            <a:endParaRPr lang="en-US" dirty="0"/>
          </a:p>
        </p:txBody>
      </p:sp>
      <p:pic>
        <p:nvPicPr>
          <p:cNvPr id="5" name="Content Placeholder 4" descr="fig_lang_path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02" r="-713"/>
          <a:stretch/>
        </p:blipFill>
        <p:spPr>
          <a:xfrm>
            <a:off x="304800" y="1676401"/>
            <a:ext cx="4146706" cy="3195504"/>
          </a:xfrm>
        </p:spPr>
      </p:pic>
      <p:sp>
        <p:nvSpPr>
          <p:cNvPr id="4" name="Slide Number Placeholder 3"/>
          <p:cNvSpPr>
            <a:spLocks noGrp="1"/>
          </p:cNvSpPr>
          <p:nvPr>
            <p:ph type="sldNum" idx="12"/>
          </p:nvPr>
        </p:nvSpPr>
        <p:spPr/>
        <p:txBody>
          <a:bodyPr/>
          <a:lstStyle/>
          <a:p>
            <a:fld id="{5689AE7F-56EB-8D49-9914-836A4F709789}" type="slidenum">
              <a:rPr lang="en-US" smtClean="0"/>
              <a:pPr/>
              <a:t>13</a:t>
            </a:fld>
            <a:endParaRPr lang="en-US"/>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58754" y="1676401"/>
            <a:ext cx="3725599" cy="3195504"/>
          </a:xfrm>
          <a:prstGeom prst="rect">
            <a:avLst/>
          </a:prstGeom>
          <a:noFill/>
          <a:ln w="9525">
            <a:noFill/>
            <a:round/>
            <a:headEnd/>
            <a:tailEnd/>
          </a:ln>
          <a:effectLst/>
        </p:spPr>
      </p:pic>
      <p:sp>
        <p:nvSpPr>
          <p:cNvPr id="7" name="TextBox 6"/>
          <p:cNvSpPr txBox="1"/>
          <p:nvPr/>
        </p:nvSpPr>
        <p:spPr>
          <a:xfrm>
            <a:off x="311730" y="5300990"/>
            <a:ext cx="8279552" cy="523220"/>
          </a:xfrm>
          <a:prstGeom prst="rect">
            <a:avLst/>
          </a:prstGeom>
          <a:noFill/>
        </p:spPr>
        <p:txBody>
          <a:bodyPr wrap="square" lIns="91430" tIns="45715" rIns="91430" bIns="45715" rtlCol="0">
            <a:spAutoFit/>
          </a:bodyPr>
          <a:lstStyle/>
          <a:p>
            <a:r>
              <a:rPr lang="en-US" sz="2800" dirty="0"/>
              <a:t>NOTE: There is no single “lexicon”, no “word units”</a:t>
            </a:r>
          </a:p>
        </p:txBody>
      </p:sp>
    </p:spTree>
    <p:extLst>
      <p:ext uri="{BB962C8B-B14F-4D97-AF65-F5344CB8AC3E}">
        <p14:creationId xmlns:p14="http://schemas.microsoft.com/office/powerpoint/2010/main" val="8681514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Acquired</a:t>
            </a:r>
            <a:r>
              <a:rPr lang="en-US" dirty="0" smtClean="0"/>
              <a:t> Dyslexia</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14</a:t>
            </a:fld>
            <a:endParaRPr lang="en-US"/>
          </a:p>
        </p:txBody>
      </p:sp>
      <p:pic>
        <p:nvPicPr>
          <p:cNvPr id="6" name="Content Placeholder 4" descr="fig_lang_paths.png"/>
          <p:cNvPicPr>
            <a:picLocks noChangeAspect="1"/>
          </p:cNvPicPr>
          <p:nvPr/>
        </p:nvPicPr>
        <p:blipFill rotWithShape="1">
          <a:blip r:embed="rId2">
            <a:extLst>
              <a:ext uri="{28A0092B-C50C-407E-A947-70E740481C1C}">
                <a14:useLocalDpi xmlns:a14="http://schemas.microsoft.com/office/drawing/2010/main" val="0"/>
              </a:ext>
            </a:extLst>
          </a:blip>
          <a:srcRect l="-402" r="-713"/>
          <a:stretch/>
        </p:blipFill>
        <p:spPr bwMode="auto">
          <a:xfrm>
            <a:off x="2590800" y="1417954"/>
            <a:ext cx="3810000" cy="2936034"/>
          </a:xfrm>
          <a:prstGeom prst="rect">
            <a:avLst/>
          </a:prstGeom>
          <a:noFill/>
          <a:ln w="9525">
            <a:noFill/>
            <a:round/>
            <a:headEnd/>
            <a:tailEnd/>
          </a:ln>
          <a:effectLst/>
        </p:spPr>
      </p:pic>
      <p:sp>
        <p:nvSpPr>
          <p:cNvPr id="7" name="Content Placeholder 6"/>
          <p:cNvSpPr>
            <a:spLocks noGrp="1"/>
          </p:cNvSpPr>
          <p:nvPr>
            <p:ph idx="1"/>
          </p:nvPr>
        </p:nvSpPr>
        <p:spPr>
          <a:xfrm>
            <a:off x="456627" y="4380857"/>
            <a:ext cx="8227871" cy="2019944"/>
          </a:xfrm>
        </p:spPr>
        <p:txBody>
          <a:bodyPr/>
          <a:lstStyle/>
          <a:p>
            <a:r>
              <a:rPr lang="en-US" sz="2000" b="1" dirty="0"/>
              <a:t>Phonological</a:t>
            </a:r>
            <a:r>
              <a:rPr lang="en-US" sz="2000" dirty="0"/>
              <a:t>: </a:t>
            </a:r>
            <a:r>
              <a:rPr lang="en-US" sz="2000" dirty="0" err="1"/>
              <a:t>nonword</a:t>
            </a:r>
            <a:r>
              <a:rPr lang="en-US" sz="2000" dirty="0"/>
              <a:t> (“</a:t>
            </a:r>
            <a:r>
              <a:rPr lang="en-US" sz="2000" dirty="0" err="1"/>
              <a:t>nust</a:t>
            </a:r>
            <a:r>
              <a:rPr lang="en-US" sz="2000" dirty="0"/>
              <a:t>”) errors</a:t>
            </a:r>
          </a:p>
          <a:p>
            <a:r>
              <a:rPr lang="en-US" sz="2000" b="1" dirty="0"/>
              <a:t>Deep</a:t>
            </a:r>
            <a:r>
              <a:rPr lang="en-US" sz="2000" dirty="0"/>
              <a:t>: </a:t>
            </a:r>
            <a:r>
              <a:rPr lang="en-US" sz="2000" dirty="0" err="1"/>
              <a:t>phono</a:t>
            </a:r>
            <a:r>
              <a:rPr lang="en-US" sz="2000" dirty="0"/>
              <a:t> + semantic errors (“dog” -&gt; “cat”) + visual errors (“dog” -&gt; “dot”)</a:t>
            </a:r>
          </a:p>
          <a:p>
            <a:r>
              <a:rPr lang="en-US" sz="2000" b="1" dirty="0"/>
              <a:t>Surface</a:t>
            </a:r>
            <a:r>
              <a:rPr lang="en-US" sz="2000" dirty="0"/>
              <a:t>: exception (“yacht”) errors + visual errors + impaired semantic access</a:t>
            </a:r>
          </a:p>
        </p:txBody>
      </p:sp>
    </p:spTree>
    <p:extLst>
      <p:ext uri="{BB962C8B-B14F-4D97-AF65-F5344CB8AC3E}">
        <p14:creationId xmlns:p14="http://schemas.microsoft.com/office/powerpoint/2010/main" val="73157384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Regularities &amp; Exceptions</a:t>
            </a:r>
            <a:endParaRPr lang="en-US" dirty="0"/>
          </a:p>
        </p:txBody>
      </p:sp>
      <p:sp>
        <p:nvSpPr>
          <p:cNvPr id="3" name="Content Placeholder 2"/>
          <p:cNvSpPr>
            <a:spLocks noGrp="1"/>
          </p:cNvSpPr>
          <p:nvPr>
            <p:ph idx="1"/>
          </p:nvPr>
        </p:nvSpPr>
        <p:spPr/>
        <p:txBody>
          <a:bodyPr/>
          <a:lstStyle/>
          <a:p>
            <a:r>
              <a:rPr lang="en-US" dirty="0" smtClean="0"/>
              <a:t>Pronounce “</a:t>
            </a:r>
            <a:r>
              <a:rPr lang="en-US" dirty="0" err="1" smtClean="0"/>
              <a:t>bint</a:t>
            </a:r>
            <a:r>
              <a:rPr lang="en-US" dirty="0" smtClean="0"/>
              <a:t>”</a:t>
            </a:r>
          </a:p>
          <a:p>
            <a:r>
              <a:rPr lang="en-US" dirty="0" smtClean="0"/>
              <a:t>(c.f., mint, hint vs. mind, find vs. pint)</a:t>
            </a:r>
          </a:p>
          <a:p>
            <a:r>
              <a:rPr lang="en-US" dirty="0" smtClean="0"/>
              <a:t>English pronunciation has partial, context-dependent regularities (“rules”?)</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15</a:t>
            </a:fld>
            <a:endParaRPr lang="en-US"/>
          </a:p>
        </p:txBody>
      </p:sp>
    </p:spTree>
    <p:extLst>
      <p:ext uri="{BB962C8B-B14F-4D97-AF65-F5344CB8AC3E}">
        <p14:creationId xmlns:p14="http://schemas.microsoft.com/office/powerpoint/2010/main" val="10031382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 Object Recognition</a:t>
            </a:r>
            <a:endParaRPr lang="en-US" dirty="0"/>
          </a:p>
        </p:txBody>
      </p:sp>
      <p:sp>
        <p:nvSpPr>
          <p:cNvPr id="3" name="Content Placeholder 2"/>
          <p:cNvSpPr>
            <a:spLocks noGrp="1"/>
          </p:cNvSpPr>
          <p:nvPr>
            <p:ph idx="1"/>
          </p:nvPr>
        </p:nvSpPr>
        <p:spPr/>
        <p:txBody>
          <a:bodyPr/>
          <a:lstStyle/>
          <a:p>
            <a:r>
              <a:rPr lang="en-US" dirty="0" smtClean="0"/>
              <a:t>Invariance: b = “b” regardless</a:t>
            </a:r>
          </a:p>
          <a:p>
            <a:r>
              <a:rPr lang="en-US" dirty="0" smtClean="0"/>
              <a:t>Context dependence: </a:t>
            </a:r>
            <a:r>
              <a:rPr lang="en-US" dirty="0" err="1" smtClean="0"/>
              <a:t>i</a:t>
            </a:r>
            <a:r>
              <a:rPr lang="en-US" dirty="0" smtClean="0"/>
              <a:t> depends on neighbors (just like any visual features in object)</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16</a:t>
            </a:fld>
            <a:endParaRPr lang="en-US"/>
          </a:p>
        </p:txBody>
      </p:sp>
    </p:spTree>
    <p:extLst>
      <p:ext uri="{BB962C8B-B14F-4D97-AF65-F5344CB8AC3E}">
        <p14:creationId xmlns:p14="http://schemas.microsoft.com/office/powerpoint/2010/main" val="28501341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rcRect l="-104574" r="-104574"/>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17</a:t>
            </a:fld>
            <a:endParaRPr lang="en-US"/>
          </a:p>
        </p:txBody>
      </p:sp>
    </p:spTree>
    <p:extLst>
      <p:ext uri="{BB962C8B-B14F-4D97-AF65-F5344CB8AC3E}">
        <p14:creationId xmlns:p14="http://schemas.microsoft.com/office/powerpoint/2010/main" val="2988138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Nonword</a:t>
            </a:r>
            <a:r>
              <a:rPr lang="en-US" dirty="0" smtClean="0"/>
              <a:t> Performance</a:t>
            </a:r>
            <a:endParaRPr lang="en-US" dirty="0"/>
          </a:p>
        </p:txBody>
      </p:sp>
      <p:pic>
        <p:nvPicPr>
          <p:cNvPr id="5" name="Content Placeholder 4" descr="Screen shot 2011-03-29 at 2.23.26 AM.png"/>
          <p:cNvPicPr>
            <a:picLocks noGrp="1" noChangeAspect="1"/>
          </p:cNvPicPr>
          <p:nvPr>
            <p:ph idx="1"/>
          </p:nvPr>
        </p:nvPicPr>
        <p:blipFill>
          <a:blip r:embed="rId2">
            <a:extLst>
              <a:ext uri="{28A0092B-C50C-407E-A947-70E740481C1C}">
                <a14:useLocalDpi xmlns:a14="http://schemas.microsoft.com/office/drawing/2010/main" val="0"/>
              </a:ext>
            </a:extLst>
          </a:blip>
          <a:srcRect l="-14035" r="-14035"/>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18</a:t>
            </a:fld>
            <a:endParaRPr lang="en-US"/>
          </a:p>
        </p:txBody>
      </p:sp>
    </p:spTree>
    <p:extLst>
      <p:ext uri="{BB962C8B-B14F-4D97-AF65-F5344CB8AC3E}">
        <p14:creationId xmlns:p14="http://schemas.microsoft.com/office/powerpoint/2010/main" val="85181493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19</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l="-27989" r="-27989"/>
          <a:stretch>
            <a:fillRect/>
          </a:stretch>
        </p:blipFill>
        <p:spPr bwMode="auto">
          <a:prstGeom prst="rect">
            <a:avLst/>
          </a:prstGeom>
          <a:noFill/>
          <a:ln w="9525">
            <a:noFill/>
            <a:round/>
            <a:headEnd/>
            <a:tailEnd/>
          </a:ln>
          <a:effectLst/>
        </p:spPr>
      </p:pic>
    </p:spTree>
    <p:extLst>
      <p:ext uri="{BB962C8B-B14F-4D97-AF65-F5344CB8AC3E}">
        <p14:creationId xmlns:p14="http://schemas.microsoft.com/office/powerpoint/2010/main" val="20401329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Involves </a:t>
            </a:r>
            <a:r>
              <a:rPr lang="en-US" dirty="0"/>
              <a:t>a</a:t>
            </a:r>
            <a:r>
              <a:rPr lang="en-US" dirty="0" smtClean="0"/>
              <a:t>ll of Cognition</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2</a:t>
            </a:fld>
            <a:endParaRPr lang="en-US"/>
          </a:p>
        </p:txBody>
      </p:sp>
      <p:pic>
        <p:nvPicPr>
          <p:cNvPr id="5" name="Content Placeholder 4"/>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bwMode="auto">
          <a:xfrm>
            <a:off x="4362673" y="1600201"/>
            <a:ext cx="4043760" cy="3215521"/>
          </a:xfrm>
          <a:prstGeom prst="rect">
            <a:avLst/>
          </a:prstGeom>
          <a:noFill/>
          <a:ln w="9525">
            <a:noFill/>
            <a:round/>
            <a:headEnd/>
            <a:tailEnd/>
          </a:ln>
          <a:effectLst/>
        </p:spPr>
      </p:pic>
      <p:sp>
        <p:nvSpPr>
          <p:cNvPr id="6" name="TextBox 5"/>
          <p:cNvSpPr txBox="1"/>
          <p:nvPr/>
        </p:nvSpPr>
        <p:spPr>
          <a:xfrm>
            <a:off x="685801" y="1676401"/>
            <a:ext cx="3505200" cy="3139321"/>
          </a:xfrm>
          <a:prstGeom prst="rect">
            <a:avLst/>
          </a:prstGeom>
          <a:noFill/>
        </p:spPr>
        <p:txBody>
          <a:bodyPr wrap="square" lIns="91430" tIns="45715" rIns="91430" bIns="45715" rtlCol="0">
            <a:spAutoFit/>
          </a:bodyPr>
          <a:lstStyle/>
          <a:p>
            <a:r>
              <a:rPr lang="en-US" b="1" dirty="0" smtClean="0"/>
              <a:t>Perception</a:t>
            </a:r>
            <a:r>
              <a:rPr lang="en-US" dirty="0" smtClean="0"/>
              <a:t>: hearing &amp; reading words</a:t>
            </a:r>
          </a:p>
          <a:p>
            <a:r>
              <a:rPr lang="en-US" b="1" dirty="0" smtClean="0"/>
              <a:t>Attention</a:t>
            </a:r>
            <a:r>
              <a:rPr lang="en-US" dirty="0" smtClean="0"/>
              <a:t>: picking out words, speakers from many</a:t>
            </a:r>
          </a:p>
          <a:p>
            <a:r>
              <a:rPr lang="en-US" b="1" dirty="0" smtClean="0"/>
              <a:t>Motor</a:t>
            </a:r>
            <a:r>
              <a:rPr lang="en-US" dirty="0" smtClean="0"/>
              <a:t>: speech, writing, </a:t>
            </a:r>
            <a:r>
              <a:rPr lang="en-US" dirty="0" err="1" smtClean="0"/>
              <a:t>etc</a:t>
            </a:r>
            <a:endParaRPr lang="en-US" dirty="0" smtClean="0"/>
          </a:p>
          <a:p>
            <a:r>
              <a:rPr lang="en-US" b="1" dirty="0" smtClean="0"/>
              <a:t>Memory</a:t>
            </a:r>
            <a:r>
              <a:rPr lang="en-US" dirty="0" smtClean="0"/>
              <a:t>: semantics, specific content – how do you encode plot of a book?</a:t>
            </a:r>
          </a:p>
          <a:p>
            <a:r>
              <a:rPr lang="en-US" b="1" dirty="0" smtClean="0"/>
              <a:t>Executive Function</a:t>
            </a:r>
            <a:r>
              <a:rPr lang="en-US" dirty="0" smtClean="0"/>
              <a:t>: maintaining context, planning speech, syntax structure..</a:t>
            </a:r>
            <a:endParaRPr lang="en-US" dirty="0"/>
          </a:p>
        </p:txBody>
      </p:sp>
    </p:spTree>
    <p:extLst>
      <p:ext uri="{BB962C8B-B14F-4D97-AF65-F5344CB8AC3E}">
        <p14:creationId xmlns:p14="http://schemas.microsoft.com/office/powerpoint/2010/main" val="3212357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Statistics</a:t>
            </a:r>
            <a:endParaRPr lang="en-US" dirty="0"/>
          </a:p>
        </p:txBody>
      </p:sp>
      <p:sp>
        <p:nvSpPr>
          <p:cNvPr id="3" name="Content Placeholder 2"/>
          <p:cNvSpPr>
            <a:spLocks noGrp="1"/>
          </p:cNvSpPr>
          <p:nvPr>
            <p:ph idx="1"/>
          </p:nvPr>
        </p:nvSpPr>
        <p:spPr/>
        <p:txBody>
          <a:bodyPr/>
          <a:lstStyle/>
          <a:p>
            <a:r>
              <a:rPr lang="en-US" dirty="0" smtClean="0"/>
              <a:t>Can you infer word meaning from the company it keeps??</a:t>
            </a:r>
          </a:p>
          <a:p>
            <a:pPr lvl="1"/>
            <a:r>
              <a:rPr lang="en-US" dirty="0" smtClean="0"/>
              <a:t>Yes!  Latent Semantic Analysis (LSA)</a:t>
            </a:r>
          </a:p>
          <a:p>
            <a:endParaRPr lang="en-US" dirty="0"/>
          </a:p>
          <a:p>
            <a:r>
              <a:rPr lang="en-US" dirty="0" smtClean="0"/>
              <a:t>Just like V1 RF model – extract statistical structure from natural correlations in language</a:t>
            </a:r>
          </a:p>
        </p:txBody>
      </p:sp>
      <p:sp>
        <p:nvSpPr>
          <p:cNvPr id="4" name="Slide Number Placeholder 3"/>
          <p:cNvSpPr>
            <a:spLocks noGrp="1"/>
          </p:cNvSpPr>
          <p:nvPr>
            <p:ph type="sldNum" idx="12"/>
          </p:nvPr>
        </p:nvSpPr>
        <p:spPr/>
        <p:txBody>
          <a:bodyPr/>
          <a:lstStyle/>
          <a:p>
            <a:fld id="{5689AE7F-56EB-8D49-9914-836A4F709789}" type="slidenum">
              <a:rPr lang="en-US" smtClean="0"/>
              <a:pPr/>
              <a:t>20</a:t>
            </a:fld>
            <a:endParaRPr lang="en-US"/>
          </a:p>
        </p:txBody>
      </p:sp>
    </p:spTree>
    <p:extLst>
      <p:ext uri="{BB962C8B-B14F-4D97-AF65-F5344CB8AC3E}">
        <p14:creationId xmlns:p14="http://schemas.microsoft.com/office/powerpoint/2010/main" val="372433782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Choice Quiz</a:t>
            </a:r>
            <a:endParaRPr lang="en-US" dirty="0"/>
          </a:p>
        </p:txBody>
      </p:sp>
      <p:pic>
        <p:nvPicPr>
          <p:cNvPr id="5" name="Content Placeholder 4" descr="Screen shot 2011-03-29 at 2.28.23 AM.png"/>
          <p:cNvPicPr>
            <a:picLocks noGrp="1" noChangeAspect="1"/>
          </p:cNvPicPr>
          <p:nvPr>
            <p:ph idx="1"/>
          </p:nvPr>
        </p:nvPicPr>
        <p:blipFill>
          <a:blip r:embed="rId2">
            <a:extLst>
              <a:ext uri="{28A0092B-C50C-407E-A947-70E740481C1C}">
                <a14:useLocalDpi xmlns:a14="http://schemas.microsoft.com/office/drawing/2010/main" val="0"/>
              </a:ext>
            </a:extLst>
          </a:blip>
          <a:srcRect t="-9564" b="-9564"/>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21</a:t>
            </a:fld>
            <a:endParaRPr lang="en-US"/>
          </a:p>
        </p:txBody>
      </p:sp>
    </p:spTree>
    <p:extLst>
      <p:ext uri="{BB962C8B-B14F-4D97-AF65-F5344CB8AC3E}">
        <p14:creationId xmlns:p14="http://schemas.microsoft.com/office/powerpoint/2010/main" val="11759919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Sentences and Syntax</a:t>
            </a:r>
            <a:endParaRPr lang="en-US" dirty="0"/>
          </a:p>
        </p:txBody>
      </p:sp>
      <p:pic>
        <p:nvPicPr>
          <p:cNvPr id="5" name="Content Placeholder 4" descr="fig_lang_phrase_stru.png"/>
          <p:cNvPicPr>
            <a:picLocks noGrp="1" noChangeAspect="1"/>
          </p:cNvPicPr>
          <p:nvPr>
            <p:ph idx="1"/>
          </p:nvPr>
        </p:nvPicPr>
        <p:blipFill>
          <a:blip r:embed="rId2">
            <a:extLst>
              <a:ext uri="{28A0092B-C50C-407E-A947-70E740481C1C}">
                <a14:useLocalDpi xmlns:a14="http://schemas.microsoft.com/office/drawing/2010/main" val="0"/>
              </a:ext>
            </a:extLst>
          </a:blip>
          <a:srcRect l="-9734" r="-9734"/>
          <a:stretch>
            <a:fillRect/>
          </a:stretch>
        </p:blipFill>
        <p:spPr>
          <a:xfrm>
            <a:off x="1447800" y="1752600"/>
            <a:ext cx="6098880" cy="3353766"/>
          </a:xfrm>
        </p:spPr>
      </p:pic>
      <p:sp>
        <p:nvSpPr>
          <p:cNvPr id="4" name="Slide Number Placeholder 3"/>
          <p:cNvSpPr>
            <a:spLocks noGrp="1"/>
          </p:cNvSpPr>
          <p:nvPr>
            <p:ph type="sldNum" idx="12"/>
          </p:nvPr>
        </p:nvSpPr>
        <p:spPr/>
        <p:txBody>
          <a:bodyPr/>
          <a:lstStyle/>
          <a:p>
            <a:fld id="{5689AE7F-56EB-8D49-9914-836A4F709789}" type="slidenum">
              <a:rPr lang="en-US" smtClean="0"/>
              <a:pPr/>
              <a:t>22</a:t>
            </a:fld>
            <a:endParaRPr lang="en-US"/>
          </a:p>
        </p:txBody>
      </p:sp>
      <p:sp>
        <p:nvSpPr>
          <p:cNvPr id="6" name="TextBox 5"/>
          <p:cNvSpPr txBox="1"/>
          <p:nvPr/>
        </p:nvSpPr>
        <p:spPr>
          <a:xfrm>
            <a:off x="1219201" y="5562601"/>
            <a:ext cx="5943600" cy="523220"/>
          </a:xfrm>
          <a:prstGeom prst="rect">
            <a:avLst/>
          </a:prstGeom>
          <a:noFill/>
        </p:spPr>
        <p:txBody>
          <a:bodyPr wrap="square" lIns="91430" tIns="45715" rIns="91430" bIns="45715" rtlCol="0">
            <a:spAutoFit/>
          </a:bodyPr>
          <a:lstStyle/>
          <a:p>
            <a:r>
              <a:rPr lang="en-US" sz="2800" dirty="0"/>
              <a:t>Is this how it really works??</a:t>
            </a:r>
          </a:p>
        </p:txBody>
      </p:sp>
    </p:spTree>
    <p:extLst>
      <p:ext uri="{BB962C8B-B14F-4D97-AF65-F5344CB8AC3E}">
        <p14:creationId xmlns:p14="http://schemas.microsoft.com/office/powerpoint/2010/main" val="41204588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Those Pesky Time Flies..</a:t>
            </a:r>
            <a:endParaRPr lang="en-US" dirty="0"/>
          </a:p>
        </p:txBody>
      </p:sp>
      <p:sp>
        <p:nvSpPr>
          <p:cNvPr id="3" name="Content Placeholder 2"/>
          <p:cNvSpPr>
            <a:spLocks noGrp="1"/>
          </p:cNvSpPr>
          <p:nvPr>
            <p:ph idx="1"/>
          </p:nvPr>
        </p:nvSpPr>
        <p:spPr/>
        <p:txBody>
          <a:bodyPr/>
          <a:lstStyle/>
          <a:p>
            <a:r>
              <a:rPr lang="en-US" dirty="0" smtClean="0"/>
              <a:t>Time flies like an arrow.</a:t>
            </a:r>
          </a:p>
          <a:p>
            <a:r>
              <a:rPr lang="en-US" dirty="0" smtClean="0"/>
              <a:t>Fruit flies like a banana.</a:t>
            </a:r>
          </a:p>
          <a:p>
            <a:endParaRPr lang="en-US" dirty="0"/>
          </a:p>
          <a:p>
            <a:r>
              <a:rPr lang="en-US" dirty="0" smtClean="0"/>
              <a:t>The slippers were found by the nosy dog.</a:t>
            </a:r>
          </a:p>
          <a:p>
            <a:r>
              <a:rPr lang="en-US" dirty="0" smtClean="0"/>
              <a:t>The slippers were found by the sleeping dog.</a:t>
            </a:r>
          </a:p>
          <a:p>
            <a:endParaRPr lang="en-US" dirty="0"/>
          </a:p>
          <a:p>
            <a:r>
              <a:rPr lang="en-US" dirty="0" smtClean="0"/>
              <a:t>Syntax depends on semantics very deeply..</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23</a:t>
            </a:fld>
            <a:endParaRPr lang="en-US"/>
          </a:p>
        </p:txBody>
      </p:sp>
    </p:spTree>
    <p:extLst>
      <p:ext uri="{BB962C8B-B14F-4D97-AF65-F5344CB8AC3E}">
        <p14:creationId xmlns:p14="http://schemas.microsoft.com/office/powerpoint/2010/main" val="18460052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“Gestalt” Alternative</a:t>
            </a:r>
            <a:endParaRPr lang="en-US" dirty="0"/>
          </a:p>
        </p:txBody>
      </p:sp>
      <p:sp>
        <p:nvSpPr>
          <p:cNvPr id="3" name="Content Placeholder 2"/>
          <p:cNvSpPr>
            <a:spLocks noGrp="1"/>
          </p:cNvSpPr>
          <p:nvPr>
            <p:ph idx="1"/>
          </p:nvPr>
        </p:nvSpPr>
        <p:spPr/>
        <p:txBody>
          <a:bodyPr/>
          <a:lstStyle/>
          <a:p>
            <a:r>
              <a:rPr lang="en-US" dirty="0" smtClean="0"/>
              <a:t>Just try to get the gist of what the sentence is saying:</a:t>
            </a:r>
          </a:p>
          <a:p>
            <a:r>
              <a:rPr lang="en-US" dirty="0" smtClean="0"/>
              <a:t>G. W. Bush:</a:t>
            </a:r>
          </a:p>
          <a:p>
            <a:r>
              <a:rPr lang="en-US" dirty="0" smtClean="0"/>
              <a:t>“Families </a:t>
            </a:r>
            <a:r>
              <a:rPr lang="en-US" dirty="0"/>
              <a:t>is where our nation finds hope, where wings take dream</a:t>
            </a:r>
            <a:r>
              <a:rPr lang="en-US" dirty="0" smtClean="0"/>
              <a:t>.”</a:t>
            </a:r>
          </a:p>
          <a:p>
            <a:endParaRPr lang="en-US" dirty="0"/>
          </a:p>
          <a:p>
            <a:r>
              <a:rPr lang="en-US" dirty="0" smtClean="0"/>
              <a:t>Does this really work?  How?</a:t>
            </a:r>
          </a:p>
        </p:txBody>
      </p:sp>
      <p:sp>
        <p:nvSpPr>
          <p:cNvPr id="4" name="Slide Number Placeholder 3"/>
          <p:cNvSpPr>
            <a:spLocks noGrp="1"/>
          </p:cNvSpPr>
          <p:nvPr>
            <p:ph type="sldNum" idx="12"/>
          </p:nvPr>
        </p:nvSpPr>
        <p:spPr/>
        <p:txBody>
          <a:bodyPr/>
          <a:lstStyle/>
          <a:p>
            <a:fld id="{5689AE7F-56EB-8D49-9914-836A4F709789}" type="slidenum">
              <a:rPr lang="en-US" smtClean="0"/>
              <a:pPr/>
              <a:t>24</a:t>
            </a:fld>
            <a:endParaRPr lang="en-US"/>
          </a:p>
        </p:txBody>
      </p:sp>
    </p:spTree>
    <p:extLst>
      <p:ext uri="{BB962C8B-B14F-4D97-AF65-F5344CB8AC3E}">
        <p14:creationId xmlns:p14="http://schemas.microsoft.com/office/powerpoint/2010/main" val="36538208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Gestalt Model</a:t>
            </a:r>
            <a:endParaRPr lang="en-US" dirty="0"/>
          </a:p>
        </p:txBody>
      </p:sp>
      <p:pic>
        <p:nvPicPr>
          <p:cNvPr id="5" name="Content Placeholder 4" descr="fig_sg_net.png"/>
          <p:cNvPicPr>
            <a:picLocks noGrp="1" noChangeAspect="1"/>
          </p:cNvPicPr>
          <p:nvPr>
            <p:ph idx="1"/>
          </p:nvPr>
        </p:nvPicPr>
        <p:blipFill>
          <a:blip r:embed="rId2">
            <a:extLst>
              <a:ext uri="{28A0092B-C50C-407E-A947-70E740481C1C}">
                <a14:useLocalDpi xmlns:a14="http://schemas.microsoft.com/office/drawing/2010/main" val="0"/>
              </a:ext>
            </a:extLst>
          </a:blip>
          <a:srcRect l="-54148" r="-54148"/>
          <a:stretch>
            <a:fillRect/>
          </a:stretch>
        </p:blipFill>
        <p:spPr/>
      </p:pic>
      <p:sp>
        <p:nvSpPr>
          <p:cNvPr id="4" name="Slide Number Placeholder 3"/>
          <p:cNvSpPr>
            <a:spLocks noGrp="1"/>
          </p:cNvSpPr>
          <p:nvPr>
            <p:ph type="sldNum" idx="12"/>
          </p:nvPr>
        </p:nvSpPr>
        <p:spPr/>
        <p:txBody>
          <a:bodyPr/>
          <a:lstStyle/>
          <a:p>
            <a:fld id="{5689AE7F-56EB-8D49-9914-836A4F709789}" type="slidenum">
              <a:rPr lang="en-US" smtClean="0"/>
              <a:pPr/>
              <a:t>25</a:t>
            </a:fld>
            <a:endParaRPr lang="en-US"/>
          </a:p>
        </p:txBody>
      </p:sp>
    </p:spTree>
    <p:extLst>
      <p:ext uri="{BB962C8B-B14F-4D97-AF65-F5344CB8AC3E}">
        <p14:creationId xmlns:p14="http://schemas.microsoft.com/office/powerpoint/2010/main" val="14653587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 Toy World</a:t>
            </a:r>
            <a:endParaRPr lang="en-US" dirty="0"/>
          </a:p>
        </p:txBody>
      </p:sp>
      <p:sp>
        <p:nvSpPr>
          <p:cNvPr id="3" name="Content Placeholder 2"/>
          <p:cNvSpPr>
            <a:spLocks noGrp="1"/>
          </p:cNvSpPr>
          <p:nvPr>
            <p:ph idx="1"/>
          </p:nvPr>
        </p:nvSpPr>
        <p:spPr/>
        <p:txBody>
          <a:bodyPr/>
          <a:lstStyle/>
          <a:p>
            <a:r>
              <a:rPr lang="en-US" dirty="0"/>
              <a:t>People: </a:t>
            </a:r>
            <a:r>
              <a:rPr lang="en-US" i="1" dirty="0" err="1"/>
              <a:t>busdriver</a:t>
            </a:r>
            <a:r>
              <a:rPr lang="en-US" dirty="0"/>
              <a:t> (adult male), </a:t>
            </a:r>
            <a:r>
              <a:rPr lang="en-US" i="1" dirty="0"/>
              <a:t>teacher</a:t>
            </a:r>
            <a:r>
              <a:rPr lang="en-US" dirty="0"/>
              <a:t>, (adult female), </a:t>
            </a:r>
            <a:r>
              <a:rPr lang="en-US" i="1" dirty="0"/>
              <a:t>schoolgirl</a:t>
            </a:r>
            <a:r>
              <a:rPr lang="en-US" dirty="0"/>
              <a:t>, </a:t>
            </a:r>
            <a:r>
              <a:rPr lang="en-US" i="1" dirty="0"/>
              <a:t>pitcher</a:t>
            </a:r>
            <a:r>
              <a:rPr lang="en-US" dirty="0"/>
              <a:t> (boy). </a:t>
            </a:r>
            <a:r>
              <a:rPr lang="en-US" i="1" dirty="0"/>
              <a:t>adult, child, someone</a:t>
            </a:r>
            <a:r>
              <a:rPr lang="en-US" dirty="0"/>
              <a:t> also used.</a:t>
            </a:r>
          </a:p>
          <a:p>
            <a:r>
              <a:rPr lang="en-US" dirty="0"/>
              <a:t>Actions: </a:t>
            </a:r>
            <a:r>
              <a:rPr lang="en-US" i="1" dirty="0"/>
              <a:t>eat, drink, stir, spread, kiss, give, hit, throw, drive, rise</a:t>
            </a:r>
            <a:r>
              <a:rPr lang="en-US" dirty="0"/>
              <a:t>.</a:t>
            </a:r>
          </a:p>
          <a:p>
            <a:r>
              <a:rPr lang="en-US" dirty="0"/>
              <a:t>Objects: </a:t>
            </a:r>
            <a:r>
              <a:rPr lang="en-US" i="1" dirty="0"/>
              <a:t>spot</a:t>
            </a:r>
            <a:r>
              <a:rPr lang="en-US" dirty="0"/>
              <a:t> (the dog), </a:t>
            </a:r>
            <a:r>
              <a:rPr lang="en-US" i="1" dirty="0"/>
              <a:t>steak, soup, ice cream, crackers, jelly, iced tea, </a:t>
            </a:r>
            <a:r>
              <a:rPr lang="en-US" i="1" dirty="0" err="1"/>
              <a:t>kool</a:t>
            </a:r>
            <a:r>
              <a:rPr lang="en-US" i="1" dirty="0"/>
              <a:t> aid, spoon, knife, finger, rose, bat</a:t>
            </a:r>
            <a:r>
              <a:rPr lang="en-US" dirty="0"/>
              <a:t> (animal), </a:t>
            </a:r>
            <a:r>
              <a:rPr lang="en-US" i="1" dirty="0"/>
              <a:t>bat</a:t>
            </a:r>
            <a:r>
              <a:rPr lang="en-US" dirty="0"/>
              <a:t> (baseball), </a:t>
            </a:r>
            <a:r>
              <a:rPr lang="en-US" i="1" dirty="0"/>
              <a:t>ball</a:t>
            </a:r>
            <a:r>
              <a:rPr lang="en-US" dirty="0"/>
              <a:t> (sphere), </a:t>
            </a:r>
            <a:r>
              <a:rPr lang="en-US" i="1" dirty="0"/>
              <a:t>ball</a:t>
            </a:r>
            <a:r>
              <a:rPr lang="en-US" dirty="0"/>
              <a:t> (party), </a:t>
            </a:r>
            <a:r>
              <a:rPr lang="en-US" i="1" dirty="0"/>
              <a:t>bus, pitcher, fur</a:t>
            </a:r>
            <a:r>
              <a:rPr lang="en-US" dirty="0"/>
              <a:t>.</a:t>
            </a:r>
          </a:p>
          <a:p>
            <a:r>
              <a:rPr lang="en-US" dirty="0"/>
              <a:t>Locations: </a:t>
            </a:r>
            <a:r>
              <a:rPr lang="en-US" i="1" dirty="0"/>
              <a:t>kitchen, living room, shed, park</a:t>
            </a:r>
            <a:r>
              <a:rPr lang="en-US" dirty="0"/>
              <a:t>.</a:t>
            </a:r>
          </a:p>
        </p:txBody>
      </p:sp>
      <p:sp>
        <p:nvSpPr>
          <p:cNvPr id="4" name="Slide Number Placeholder 3"/>
          <p:cNvSpPr>
            <a:spLocks noGrp="1"/>
          </p:cNvSpPr>
          <p:nvPr>
            <p:ph type="sldNum" idx="12"/>
          </p:nvPr>
        </p:nvSpPr>
        <p:spPr/>
        <p:txBody>
          <a:bodyPr/>
          <a:lstStyle/>
          <a:p>
            <a:fld id="{5689AE7F-56EB-8D49-9914-836A4F709789}" type="slidenum">
              <a:rPr lang="en-US" smtClean="0"/>
              <a:pPr/>
              <a:t>26</a:t>
            </a:fld>
            <a:endParaRPr lang="en-US"/>
          </a:p>
        </p:txBody>
      </p:sp>
    </p:spTree>
    <p:extLst>
      <p:ext uri="{BB962C8B-B14F-4D97-AF65-F5344CB8AC3E}">
        <p14:creationId xmlns:p14="http://schemas.microsoft.com/office/powerpoint/2010/main" val="8446325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27" y="273515"/>
            <a:ext cx="8227871" cy="717086"/>
          </a:xfrm>
        </p:spPr>
        <p:txBody>
          <a:bodyPr/>
          <a:lstStyle/>
          <a:p>
            <a:r>
              <a:rPr lang="en-US" dirty="0" smtClean="0"/>
              <a:t>SG Example/Probe Sentences</a:t>
            </a:r>
            <a:endParaRPr lang="en-US" dirty="0"/>
          </a:p>
        </p:txBody>
      </p:sp>
      <p:sp>
        <p:nvSpPr>
          <p:cNvPr id="3" name="Content Placeholder 2"/>
          <p:cNvSpPr>
            <a:spLocks noGrp="1"/>
          </p:cNvSpPr>
          <p:nvPr>
            <p:ph idx="1"/>
          </p:nvPr>
        </p:nvSpPr>
        <p:spPr>
          <a:xfrm>
            <a:off x="456627" y="1417954"/>
            <a:ext cx="8227871" cy="4982846"/>
          </a:xfrm>
        </p:spPr>
        <p:txBody>
          <a:bodyPr/>
          <a:lstStyle/>
          <a:p>
            <a:r>
              <a:rPr lang="en-US" sz="2000" b="1" dirty="0"/>
              <a:t>Active semantic</a:t>
            </a:r>
            <a:r>
              <a:rPr lang="en-US" sz="2000" dirty="0"/>
              <a:t>: </a:t>
            </a:r>
            <a:r>
              <a:rPr lang="en-US" sz="2000" i="1" dirty="0"/>
              <a:t>The schoolgirl stirred the </a:t>
            </a:r>
            <a:r>
              <a:rPr lang="en-US" sz="2000" i="1" dirty="0" err="1"/>
              <a:t>kool-aid</a:t>
            </a:r>
            <a:r>
              <a:rPr lang="en-US" sz="2000" i="1" dirty="0"/>
              <a:t> with a spoon.</a:t>
            </a:r>
            <a:r>
              <a:rPr lang="en-US" sz="2000" dirty="0"/>
              <a:t> (</a:t>
            </a:r>
            <a:r>
              <a:rPr lang="en-US" sz="2000" dirty="0" err="1"/>
              <a:t>kool-aid</a:t>
            </a:r>
            <a:r>
              <a:rPr lang="en-US" sz="2000" dirty="0"/>
              <a:t> can only be the patient, not the agent of this sentence)</a:t>
            </a:r>
          </a:p>
          <a:p>
            <a:r>
              <a:rPr lang="en-US" sz="2000" b="1" dirty="0"/>
              <a:t>Active syntactic</a:t>
            </a:r>
            <a:r>
              <a:rPr lang="en-US" sz="2000" dirty="0"/>
              <a:t>: </a:t>
            </a:r>
            <a:r>
              <a:rPr lang="en-US" sz="2000" i="1" dirty="0"/>
              <a:t>The </a:t>
            </a:r>
            <a:r>
              <a:rPr lang="en-US" sz="2000" i="1" dirty="0" err="1"/>
              <a:t>busdriver</a:t>
            </a:r>
            <a:r>
              <a:rPr lang="en-US" sz="2000" i="1" dirty="0"/>
              <a:t> gave the rose to the teacher.</a:t>
            </a:r>
            <a:r>
              <a:rPr lang="en-US" sz="2000" dirty="0"/>
              <a:t> (teacher could be either patient or agent -- word order syntax determines it).</a:t>
            </a:r>
          </a:p>
          <a:p>
            <a:r>
              <a:rPr lang="en-US" sz="2000" b="1" dirty="0"/>
              <a:t>Passive semantic</a:t>
            </a:r>
            <a:r>
              <a:rPr lang="en-US" sz="2000" dirty="0"/>
              <a:t>: </a:t>
            </a:r>
            <a:r>
              <a:rPr lang="en-US" sz="2000" i="1" dirty="0"/>
              <a:t>The jelly was spread by the </a:t>
            </a:r>
            <a:r>
              <a:rPr lang="en-US" sz="2000" i="1" dirty="0" err="1"/>
              <a:t>busdriver</a:t>
            </a:r>
            <a:r>
              <a:rPr lang="en-US" sz="2000" i="1" dirty="0"/>
              <a:t> with the knife.</a:t>
            </a:r>
            <a:r>
              <a:rPr lang="en-US" sz="2000" dirty="0"/>
              <a:t> (jelly can't be agent, so must be patient)</a:t>
            </a:r>
          </a:p>
          <a:p>
            <a:r>
              <a:rPr lang="en-US" sz="2000" b="1" dirty="0"/>
              <a:t>Passive syntactic</a:t>
            </a:r>
            <a:r>
              <a:rPr lang="en-US" sz="2000" dirty="0"/>
              <a:t>: </a:t>
            </a:r>
            <a:r>
              <a:rPr lang="en-US" sz="2000" i="1" dirty="0"/>
              <a:t>The teacher was kissed by the </a:t>
            </a:r>
            <a:r>
              <a:rPr lang="en-US" sz="2000" i="1" dirty="0" err="1"/>
              <a:t>busdriver</a:t>
            </a:r>
            <a:r>
              <a:rPr lang="en-US" sz="2000" i="1" dirty="0"/>
              <a:t>.</a:t>
            </a:r>
            <a:r>
              <a:rPr lang="en-US" sz="2000" dirty="0"/>
              <a:t> vs. </a:t>
            </a:r>
            <a:r>
              <a:rPr lang="en-US" sz="2000" i="1" dirty="0"/>
              <a:t>The </a:t>
            </a:r>
            <a:r>
              <a:rPr lang="en-US" sz="2000" i="1" dirty="0" err="1"/>
              <a:t>busdriver</a:t>
            </a:r>
            <a:r>
              <a:rPr lang="en-US" sz="2000" i="1" dirty="0"/>
              <a:t> kissed the teacher.</a:t>
            </a:r>
            <a:r>
              <a:rPr lang="en-US" sz="2000" dirty="0"/>
              <a:t> (either teacher or </a:t>
            </a:r>
            <a:r>
              <a:rPr lang="en-US" sz="2000" dirty="0" err="1"/>
              <a:t>busdriver</a:t>
            </a:r>
            <a:r>
              <a:rPr lang="en-US" sz="2000" dirty="0"/>
              <a:t> could be agent, syntax alone determines which it is).</a:t>
            </a:r>
          </a:p>
          <a:p>
            <a:r>
              <a:rPr lang="en-US" sz="2000" b="1" dirty="0"/>
              <a:t>Word ambiguity</a:t>
            </a:r>
            <a:r>
              <a:rPr lang="en-US" sz="2000" dirty="0"/>
              <a:t>: </a:t>
            </a:r>
            <a:r>
              <a:rPr lang="en-US" sz="2000" i="1" dirty="0"/>
              <a:t>The </a:t>
            </a:r>
            <a:r>
              <a:rPr lang="en-US" sz="2000" i="1" dirty="0" err="1"/>
              <a:t>busdriver</a:t>
            </a:r>
            <a:r>
              <a:rPr lang="en-US" sz="2000" i="1" dirty="0"/>
              <a:t> threw the ball in the park.</a:t>
            </a:r>
            <a:r>
              <a:rPr lang="en-US" sz="2000" dirty="0"/>
              <a:t>, </a:t>
            </a:r>
            <a:r>
              <a:rPr lang="en-US" sz="2000" i="1" dirty="0"/>
              <a:t>The teacher threw the ball in the living room.</a:t>
            </a:r>
            <a:r>
              <a:rPr lang="en-US" sz="2000" dirty="0"/>
              <a:t> (ball is ambiguous, but semantically, </a:t>
            </a:r>
            <a:r>
              <a:rPr lang="en-US" sz="2000" dirty="0" err="1"/>
              <a:t>busdriver</a:t>
            </a:r>
            <a:r>
              <a:rPr lang="en-US" sz="2000" dirty="0"/>
              <a:t> throws balls in park, while teacher throws balls in living room)</a:t>
            </a:r>
          </a:p>
        </p:txBody>
      </p:sp>
      <p:sp>
        <p:nvSpPr>
          <p:cNvPr id="4" name="Slide Number Placeholder 3"/>
          <p:cNvSpPr>
            <a:spLocks noGrp="1"/>
          </p:cNvSpPr>
          <p:nvPr>
            <p:ph type="sldNum" idx="12"/>
          </p:nvPr>
        </p:nvSpPr>
        <p:spPr/>
        <p:txBody>
          <a:bodyPr/>
          <a:lstStyle/>
          <a:p>
            <a:fld id="{5689AE7F-56EB-8D49-9914-836A4F709789}" type="slidenum">
              <a:rPr lang="en-US" smtClean="0"/>
              <a:pPr/>
              <a:t>27</a:t>
            </a:fld>
            <a:endParaRPr lang="en-US"/>
          </a:p>
        </p:txBody>
      </p:sp>
    </p:spTree>
    <p:extLst>
      <p:ext uri="{BB962C8B-B14F-4D97-AF65-F5344CB8AC3E}">
        <p14:creationId xmlns:p14="http://schemas.microsoft.com/office/powerpoint/2010/main" val="25845346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 Example/Probe Sentences</a:t>
            </a:r>
            <a:endParaRPr lang="en-US" dirty="0"/>
          </a:p>
        </p:txBody>
      </p:sp>
      <p:sp>
        <p:nvSpPr>
          <p:cNvPr id="3" name="Content Placeholder 2"/>
          <p:cNvSpPr>
            <a:spLocks noGrp="1"/>
          </p:cNvSpPr>
          <p:nvPr>
            <p:ph idx="1"/>
          </p:nvPr>
        </p:nvSpPr>
        <p:spPr/>
        <p:txBody>
          <a:bodyPr/>
          <a:lstStyle/>
          <a:p>
            <a:r>
              <a:rPr lang="en-US" sz="2000" b="1" dirty="0"/>
              <a:t>Concept instantiation</a:t>
            </a:r>
            <a:r>
              <a:rPr lang="en-US" sz="2000" dirty="0"/>
              <a:t>: </a:t>
            </a:r>
            <a:r>
              <a:rPr lang="en-US" sz="2000" i="1" dirty="0"/>
              <a:t>The teacher kissed someone.</a:t>
            </a:r>
            <a:r>
              <a:rPr lang="en-US" sz="2000" dirty="0"/>
              <a:t> (male). (teacher always kisses a male -- has model picked up on this?)</a:t>
            </a:r>
          </a:p>
          <a:p>
            <a:r>
              <a:rPr lang="en-US" sz="2000" b="1" dirty="0"/>
              <a:t>Role elaboration</a:t>
            </a:r>
            <a:r>
              <a:rPr lang="en-US" sz="2000" dirty="0"/>
              <a:t>: </a:t>
            </a:r>
            <a:r>
              <a:rPr lang="en-US" sz="2000" i="1" dirty="0"/>
              <a:t>The schoolgirl ate crackers.</a:t>
            </a:r>
            <a:r>
              <a:rPr lang="en-US" sz="2000" dirty="0"/>
              <a:t> (with finger); </a:t>
            </a:r>
            <a:r>
              <a:rPr lang="en-US" sz="2000" i="1" dirty="0"/>
              <a:t>The schoolgirl ate.</a:t>
            </a:r>
            <a:r>
              <a:rPr lang="en-US" sz="2000" dirty="0"/>
              <a:t> (soup) (these are predominant cases)</a:t>
            </a:r>
          </a:p>
          <a:p>
            <a:r>
              <a:rPr lang="en-US" sz="2000" b="1" dirty="0"/>
              <a:t>Online update</a:t>
            </a:r>
            <a:r>
              <a:rPr lang="en-US" sz="2000" dirty="0"/>
              <a:t>: </a:t>
            </a:r>
            <a:r>
              <a:rPr lang="en-US" sz="2000" i="1" dirty="0"/>
              <a:t>The child ate soup with daintiness.</a:t>
            </a:r>
            <a:r>
              <a:rPr lang="en-US" sz="2000" dirty="0"/>
              <a:t> vs. </a:t>
            </a:r>
            <a:r>
              <a:rPr lang="en-US" sz="2000" i="1" dirty="0"/>
              <a:t>The pitcher ate soup with daintiness.</a:t>
            </a:r>
            <a:r>
              <a:rPr lang="en-US" sz="2000" dirty="0"/>
              <a:t> (schoolgirl usually eats soup, so ambiguous </a:t>
            </a:r>
            <a:r>
              <a:rPr lang="en-US" sz="2000" i="1" dirty="0"/>
              <a:t>child</a:t>
            </a:r>
            <a:r>
              <a:rPr lang="en-US" sz="2000" dirty="0"/>
              <a:t> is resolved as schoolgirl in first case after seeing soup, but specific input of </a:t>
            </a:r>
            <a:r>
              <a:rPr lang="en-US" sz="2000" i="1" dirty="0"/>
              <a:t>pitcher</a:t>
            </a:r>
            <a:r>
              <a:rPr lang="en-US" sz="2000" dirty="0"/>
              <a:t> in second case prevents this updating).</a:t>
            </a:r>
          </a:p>
          <a:p>
            <a:r>
              <a:rPr lang="en-US" sz="2000" b="1" dirty="0"/>
              <a:t>Conflict</a:t>
            </a:r>
            <a:r>
              <a:rPr lang="en-US" sz="2000" dirty="0"/>
              <a:t>: </a:t>
            </a:r>
            <a:r>
              <a:rPr lang="en-US" sz="2000" i="1" dirty="0"/>
              <a:t>The adult drank iced-tea in the kitchen.</a:t>
            </a:r>
            <a:r>
              <a:rPr lang="en-US" sz="2000" dirty="0"/>
              <a:t> (living-room) (iced-tea is always had in the living room).</a:t>
            </a:r>
          </a:p>
        </p:txBody>
      </p:sp>
      <p:sp>
        <p:nvSpPr>
          <p:cNvPr id="4" name="Slide Number Placeholder 3"/>
          <p:cNvSpPr>
            <a:spLocks noGrp="1"/>
          </p:cNvSpPr>
          <p:nvPr>
            <p:ph type="sldNum" idx="12"/>
          </p:nvPr>
        </p:nvSpPr>
        <p:spPr/>
        <p:txBody>
          <a:bodyPr/>
          <a:lstStyle/>
          <a:p>
            <a:fld id="{5689AE7F-56EB-8D49-9914-836A4F709789}" type="slidenum">
              <a:rPr lang="en-US" smtClean="0"/>
              <a:pPr/>
              <a:t>28</a:t>
            </a:fld>
            <a:endParaRPr lang="en-US"/>
          </a:p>
        </p:txBody>
      </p:sp>
    </p:spTree>
    <p:extLst>
      <p:ext uri="{BB962C8B-B14F-4D97-AF65-F5344CB8AC3E}">
        <p14:creationId xmlns:p14="http://schemas.microsoft.com/office/powerpoint/2010/main" val="72965143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Representations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8213" y="1605097"/>
            <a:ext cx="4764699" cy="4524495"/>
          </a:xfrm>
        </p:spPr>
      </p:pic>
      <p:sp>
        <p:nvSpPr>
          <p:cNvPr id="4" name="Slide Number Placeholder 3"/>
          <p:cNvSpPr>
            <a:spLocks noGrp="1"/>
          </p:cNvSpPr>
          <p:nvPr>
            <p:ph type="sldNum" idx="12"/>
          </p:nvPr>
        </p:nvSpPr>
        <p:spPr/>
        <p:txBody>
          <a:bodyPr/>
          <a:lstStyle/>
          <a:p>
            <a:fld id="{5689AE7F-56EB-8D49-9914-836A4F709789}" type="slidenum">
              <a:rPr lang="en-US" smtClean="0"/>
              <a:pPr/>
              <a:t>29</a:t>
            </a:fld>
            <a:endParaRPr lang="en-US"/>
          </a:p>
        </p:txBody>
      </p:sp>
    </p:spTree>
    <p:extLst>
      <p:ext uri="{BB962C8B-B14F-4D97-AF65-F5344CB8AC3E}">
        <p14:creationId xmlns:p14="http://schemas.microsoft.com/office/powerpoint/2010/main" val="5189652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is Special</a:t>
            </a:r>
            <a:endParaRPr lang="en-US" dirty="0"/>
          </a:p>
        </p:txBody>
      </p:sp>
      <p:sp>
        <p:nvSpPr>
          <p:cNvPr id="3" name="Content Placeholder 2"/>
          <p:cNvSpPr>
            <a:spLocks noGrp="1"/>
          </p:cNvSpPr>
          <p:nvPr>
            <p:ph idx="1"/>
          </p:nvPr>
        </p:nvSpPr>
        <p:spPr/>
        <p:txBody>
          <a:bodyPr/>
          <a:lstStyle/>
          <a:p>
            <a:r>
              <a:rPr lang="en-US" dirty="0" smtClean="0"/>
              <a:t>Symbols</a:t>
            </a:r>
          </a:p>
          <a:p>
            <a:r>
              <a:rPr lang="en-US" dirty="0" smtClean="0"/>
              <a:t>Syntax</a:t>
            </a:r>
          </a:p>
          <a:p>
            <a:r>
              <a:rPr lang="en-US" dirty="0" smtClean="0"/>
              <a:t>Temporally-extended sequences</a:t>
            </a:r>
          </a:p>
          <a:p>
            <a:r>
              <a:rPr lang="en-US" dirty="0" smtClean="0"/>
              <a:t>Cultural transmission</a:t>
            </a:r>
          </a:p>
          <a:p>
            <a:r>
              <a:rPr lang="en-US" dirty="0" smtClean="0"/>
              <a:t>Embedded levels of structure:</a:t>
            </a:r>
          </a:p>
          <a:p>
            <a:pPr lvl="1"/>
            <a:r>
              <a:rPr lang="en-US" dirty="0" smtClean="0"/>
              <a:t>“The horse raced past the barn fell”</a:t>
            </a:r>
          </a:p>
          <a:p>
            <a:pPr lvl="1"/>
            <a:r>
              <a:rPr lang="en-US" dirty="0"/>
              <a:t>"Isn't it true that example-sentences that people </a:t>
            </a:r>
            <a:r>
              <a:rPr lang="en-US" dirty="0" smtClean="0"/>
              <a:t>that you </a:t>
            </a:r>
            <a:r>
              <a:rPr lang="en-US" dirty="0"/>
              <a:t>know produce are more likely to be accepted</a:t>
            </a:r>
            <a:r>
              <a:rPr lang="en-US" dirty="0" smtClean="0"/>
              <a:t>?”</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3</a:t>
            </a:fld>
            <a:endParaRPr lang="en-US"/>
          </a:p>
        </p:txBody>
      </p:sp>
    </p:spTree>
    <p:extLst>
      <p:ext uri="{BB962C8B-B14F-4D97-AF65-F5344CB8AC3E}">
        <p14:creationId xmlns:p14="http://schemas.microsoft.com/office/powerpoint/2010/main" val="3946651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Gestalt Representations</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865" y="1605097"/>
            <a:ext cx="4847395" cy="4524495"/>
          </a:xfrm>
        </p:spPr>
      </p:pic>
      <p:sp>
        <p:nvSpPr>
          <p:cNvPr id="4" name="Slide Number Placeholder 3"/>
          <p:cNvSpPr>
            <a:spLocks noGrp="1"/>
          </p:cNvSpPr>
          <p:nvPr>
            <p:ph type="sldNum" idx="12"/>
          </p:nvPr>
        </p:nvSpPr>
        <p:spPr/>
        <p:txBody>
          <a:bodyPr/>
          <a:lstStyle/>
          <a:p>
            <a:fld id="{5689AE7F-56EB-8D49-9914-836A4F709789}" type="slidenum">
              <a:rPr lang="en-US" smtClean="0"/>
              <a:pPr/>
              <a:t>30</a:t>
            </a:fld>
            <a:endParaRPr lang="en-US"/>
          </a:p>
        </p:txBody>
      </p:sp>
    </p:spTree>
    <p:extLst>
      <p:ext uri="{BB962C8B-B14F-4D97-AF65-F5344CB8AC3E}">
        <p14:creationId xmlns:p14="http://schemas.microsoft.com/office/powerpoint/2010/main" val="161438472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Gestalt Representations</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004" y="1605097"/>
            <a:ext cx="4757117" cy="4524495"/>
          </a:xfrm>
        </p:spPr>
      </p:pic>
      <p:sp>
        <p:nvSpPr>
          <p:cNvPr id="4" name="Slide Number Placeholder 3"/>
          <p:cNvSpPr>
            <a:spLocks noGrp="1"/>
          </p:cNvSpPr>
          <p:nvPr>
            <p:ph type="sldNum" idx="12"/>
          </p:nvPr>
        </p:nvSpPr>
        <p:spPr/>
        <p:txBody>
          <a:bodyPr/>
          <a:lstStyle/>
          <a:p>
            <a:fld id="{5689AE7F-56EB-8D49-9914-836A4F709789}" type="slidenum">
              <a:rPr lang="en-US" smtClean="0"/>
              <a:pPr/>
              <a:t>31</a:t>
            </a:fld>
            <a:endParaRPr lang="en-US"/>
          </a:p>
        </p:txBody>
      </p:sp>
    </p:spTree>
    <p:extLst>
      <p:ext uri="{BB962C8B-B14F-4D97-AF65-F5344CB8AC3E}">
        <p14:creationId xmlns:p14="http://schemas.microsoft.com/office/powerpoint/2010/main" val="334875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Controversies</a:t>
            </a:r>
            <a:endParaRPr lang="en-US" dirty="0"/>
          </a:p>
        </p:txBody>
      </p:sp>
      <p:sp>
        <p:nvSpPr>
          <p:cNvPr id="3" name="Content Placeholder 2"/>
          <p:cNvSpPr>
            <a:spLocks noGrp="1"/>
          </p:cNvSpPr>
          <p:nvPr>
            <p:ph idx="1"/>
          </p:nvPr>
        </p:nvSpPr>
        <p:spPr/>
        <p:txBody>
          <a:bodyPr/>
          <a:lstStyle/>
          <a:p>
            <a:r>
              <a:rPr lang="en-US" dirty="0" smtClean="0"/>
              <a:t>How special is language: just co-opting existing neural </a:t>
            </a:r>
            <a:r>
              <a:rPr lang="en-US" dirty="0" err="1" smtClean="0"/>
              <a:t>mechs</a:t>
            </a:r>
            <a:r>
              <a:rPr lang="en-US" dirty="0" smtClean="0"/>
              <a:t> vs. innate language modules?</a:t>
            </a:r>
          </a:p>
          <a:p>
            <a:r>
              <a:rPr lang="en-US" dirty="0" smtClean="0"/>
              <a:t>Rules vs. regularities: is there anything special about rule-like behavior in language?</a:t>
            </a:r>
          </a:p>
          <a:p>
            <a:pPr lvl="1">
              <a:lnSpc>
                <a:spcPct val="80000"/>
              </a:lnSpc>
            </a:pPr>
            <a:r>
              <a:rPr lang="en-US" dirty="0" smtClean="0"/>
              <a:t>Spelling to sound: Exceptions also have sub-rules..</a:t>
            </a:r>
          </a:p>
          <a:p>
            <a:pPr lvl="1">
              <a:lnSpc>
                <a:spcPct val="80000"/>
              </a:lnSpc>
            </a:pPr>
            <a:r>
              <a:rPr lang="en-US" dirty="0" err="1" smtClean="0"/>
              <a:t>Overregularization</a:t>
            </a:r>
            <a:r>
              <a:rPr lang="en-US" dirty="0" smtClean="0"/>
              <a:t> (add “-</a:t>
            </a:r>
            <a:r>
              <a:rPr lang="en-US" dirty="0" err="1" smtClean="0"/>
              <a:t>ed</a:t>
            </a:r>
            <a:r>
              <a:rPr lang="en-US" dirty="0" smtClean="0"/>
              <a:t>” = “</a:t>
            </a:r>
            <a:r>
              <a:rPr lang="en-US" dirty="0" err="1" smtClean="0"/>
              <a:t>goed</a:t>
            </a:r>
            <a:r>
              <a:rPr lang="en-US" dirty="0" smtClean="0"/>
              <a:t>”) – evidence of rule system coming online?</a:t>
            </a:r>
          </a:p>
          <a:p>
            <a:pPr lvl="1">
              <a:lnSpc>
                <a:spcPct val="80000"/>
              </a:lnSpc>
            </a:pPr>
            <a:r>
              <a:rPr lang="en-US" dirty="0" smtClean="0"/>
              <a:t>Truly variable-like behavior?  Generative, abstract.</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4</a:t>
            </a:fld>
            <a:endParaRPr lang="en-US"/>
          </a:p>
        </p:txBody>
      </p:sp>
    </p:spTree>
    <p:extLst>
      <p:ext uri="{BB962C8B-B14F-4D97-AF65-F5344CB8AC3E}">
        <p14:creationId xmlns:p14="http://schemas.microsoft.com/office/powerpoint/2010/main" val="283709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Truly Novel?</a:t>
            </a:r>
            <a:endParaRPr lang="en-US" dirty="0"/>
          </a:p>
        </p:txBody>
      </p:sp>
      <p:sp>
        <p:nvSpPr>
          <p:cNvPr id="3" name="Content Placeholder 2"/>
          <p:cNvSpPr>
            <a:spLocks noGrp="1"/>
          </p:cNvSpPr>
          <p:nvPr>
            <p:ph idx="1"/>
          </p:nvPr>
        </p:nvSpPr>
        <p:spPr/>
        <p:txBody>
          <a:bodyPr/>
          <a:lstStyle/>
          <a:p>
            <a:pPr>
              <a:lnSpc>
                <a:spcPct val="80000"/>
              </a:lnSpc>
            </a:pPr>
            <a:r>
              <a:rPr lang="en-US" dirty="0" smtClean="0"/>
              <a:t>Pure syntax: “</a:t>
            </a:r>
            <a:r>
              <a:rPr lang="en-US" dirty="0" err="1" smtClean="0"/>
              <a:t>Adj</a:t>
            </a:r>
            <a:r>
              <a:rPr lang="en-US" dirty="0" smtClean="0"/>
              <a:t> </a:t>
            </a:r>
            <a:r>
              <a:rPr lang="en-US" dirty="0" err="1" smtClean="0"/>
              <a:t>Adj</a:t>
            </a:r>
            <a:r>
              <a:rPr lang="en-US" dirty="0" smtClean="0"/>
              <a:t> Noun Verb Adverb”</a:t>
            </a:r>
          </a:p>
          <a:p>
            <a:pPr>
              <a:lnSpc>
                <a:spcPct val="80000"/>
              </a:lnSpc>
            </a:pPr>
            <a:r>
              <a:rPr lang="en-US" dirty="0" smtClean="0"/>
              <a:t>“Colorless </a:t>
            </a:r>
            <a:r>
              <a:rPr lang="en-US" dirty="0"/>
              <a:t>green ideas sleep furiously”</a:t>
            </a:r>
          </a:p>
          <a:p>
            <a:pPr lvl="1">
              <a:lnSpc>
                <a:spcPct val="80000"/>
              </a:lnSpc>
            </a:pPr>
            <a:r>
              <a:rPr lang="en-US" dirty="0"/>
              <a:t>But: “Newly formed bland ideas are inexpressible in an infuriating way.</a:t>
            </a:r>
            <a:r>
              <a:rPr lang="en-US" dirty="0" smtClean="0"/>
              <a:t>”</a:t>
            </a:r>
          </a:p>
          <a:p>
            <a:pPr lvl="1">
              <a:lnSpc>
                <a:spcPct val="90000"/>
              </a:lnSpc>
            </a:pPr>
            <a:r>
              <a:rPr lang="en-US" sz="1800" dirty="0"/>
              <a:t>“It can only be the thought of verdure to come, which prompts us in the autumn to buy these dormant white lumps of vegetable matter covered by a brown papery skin, and lovingly to plant them and care for them. It is a marvel to me that under this cover they are </a:t>
            </a:r>
            <a:r>
              <a:rPr lang="en-US" sz="1800" dirty="0" err="1"/>
              <a:t>labouring</a:t>
            </a:r>
            <a:r>
              <a:rPr lang="en-US" sz="1800" dirty="0"/>
              <a:t> unseen at such a rate within to give us the sudden awesome beauty of spring flowering bulbs. While winter reigns the earth reposes but these </a:t>
            </a:r>
            <a:r>
              <a:rPr lang="en-US" sz="1800" dirty="0" err="1"/>
              <a:t>colourless</a:t>
            </a:r>
            <a:r>
              <a:rPr lang="en-US" sz="1800" dirty="0"/>
              <a:t> green ideas sleep furiously.”</a:t>
            </a:r>
          </a:p>
          <a:p>
            <a:r>
              <a:rPr lang="en-US" dirty="0" smtClean="0"/>
              <a:t>“</a:t>
            </a:r>
            <a:r>
              <a:rPr lang="en-US" dirty="0" err="1"/>
              <a:t>’Twas</a:t>
            </a:r>
            <a:r>
              <a:rPr lang="en-US" dirty="0"/>
              <a:t> </a:t>
            </a:r>
            <a:r>
              <a:rPr lang="en-US" dirty="0" err="1"/>
              <a:t>brillig</a:t>
            </a:r>
            <a:r>
              <a:rPr lang="en-US" dirty="0"/>
              <a:t>, and the </a:t>
            </a:r>
            <a:r>
              <a:rPr lang="en-US" dirty="0" err="1"/>
              <a:t>slithy</a:t>
            </a:r>
            <a:r>
              <a:rPr lang="en-US" dirty="0"/>
              <a:t> </a:t>
            </a:r>
            <a:r>
              <a:rPr lang="en-US" dirty="0" err="1" smtClean="0"/>
              <a:t>toves</a:t>
            </a:r>
            <a:r>
              <a:rPr lang="en-US" dirty="0" smtClean="0"/>
              <a:t>..”</a:t>
            </a:r>
          </a:p>
          <a:p>
            <a:pPr lvl="1"/>
            <a:r>
              <a:rPr lang="en-US" dirty="0" smtClean="0"/>
              <a:t>But each word has </a:t>
            </a:r>
            <a:r>
              <a:rPr lang="en-US" i="1" dirty="0" smtClean="0"/>
              <a:t>some</a:t>
            </a:r>
            <a:r>
              <a:rPr lang="en-US" dirty="0" smtClean="0"/>
              <a:t> overlap with real words..</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5</a:t>
            </a:fld>
            <a:endParaRPr lang="en-US"/>
          </a:p>
        </p:txBody>
      </p:sp>
    </p:spTree>
    <p:extLst>
      <p:ext uri="{BB962C8B-B14F-4D97-AF65-F5344CB8AC3E}">
        <p14:creationId xmlns:p14="http://schemas.microsoft.com/office/powerpoint/2010/main" val="322165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and Language</a:t>
            </a:r>
            <a:endParaRPr lang="en-US" dirty="0"/>
          </a:p>
        </p:txBody>
      </p:sp>
      <p:sp>
        <p:nvSpPr>
          <p:cNvPr id="3" name="Content Placeholder 2"/>
          <p:cNvSpPr>
            <a:spLocks noGrp="1"/>
          </p:cNvSpPr>
          <p:nvPr>
            <p:ph idx="1"/>
          </p:nvPr>
        </p:nvSpPr>
        <p:spPr/>
        <p:txBody>
          <a:bodyPr/>
          <a:lstStyle/>
          <a:p>
            <a:r>
              <a:rPr lang="en-US" dirty="0" smtClean="0"/>
              <a:t>Distributed representation broken down and sent over a sequential channel:</a:t>
            </a:r>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6</a:t>
            </a:fld>
            <a:endParaRPr lang="en-US"/>
          </a:p>
        </p:txBody>
      </p:sp>
      <p:pic>
        <p:nvPicPr>
          <p:cNvPr id="5" name="Picture 4" descr="Screen shot 2011-03-17 at 8.53.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26" y="2794243"/>
            <a:ext cx="3657600" cy="2489443"/>
          </a:xfrm>
          <a:prstGeom prst="rect">
            <a:avLst/>
          </a:prstGeom>
        </p:spPr>
      </p:pic>
      <p:sp>
        <p:nvSpPr>
          <p:cNvPr id="6" name="TextBox 5"/>
          <p:cNvSpPr txBox="1"/>
          <p:nvPr/>
        </p:nvSpPr>
        <p:spPr>
          <a:xfrm>
            <a:off x="4495800" y="2810505"/>
            <a:ext cx="3657600" cy="646331"/>
          </a:xfrm>
          <a:prstGeom prst="rect">
            <a:avLst/>
          </a:prstGeom>
          <a:noFill/>
        </p:spPr>
        <p:txBody>
          <a:bodyPr wrap="square" lIns="91430" tIns="45715" rIns="91430" bIns="45715" rtlCol="0">
            <a:spAutoFit/>
          </a:bodyPr>
          <a:lstStyle/>
          <a:p>
            <a:r>
              <a:rPr lang="en-US" dirty="0" smtClean="0"/>
              <a:t>The summer is a fun time for going to the beach, dancing, …</a:t>
            </a:r>
            <a:endParaRPr lang="en-US" dirty="0"/>
          </a:p>
        </p:txBody>
      </p:sp>
    </p:spTree>
    <p:extLst>
      <p:ext uri="{BB962C8B-B14F-4D97-AF65-F5344CB8AC3E}">
        <p14:creationId xmlns:p14="http://schemas.microsoft.com/office/powerpoint/2010/main" val="11409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Reps of Words</a:t>
            </a:r>
            <a:endParaRPr lang="en-US" dirty="0"/>
          </a:p>
        </p:txBody>
      </p:sp>
      <p:sp>
        <p:nvSpPr>
          <p:cNvPr id="3" name="Content Placeholder 2"/>
          <p:cNvSpPr>
            <a:spLocks noGrp="1"/>
          </p:cNvSpPr>
          <p:nvPr>
            <p:ph idx="1"/>
          </p:nvPr>
        </p:nvSpPr>
        <p:spPr/>
        <p:txBody>
          <a:bodyPr/>
          <a:lstStyle/>
          <a:p>
            <a:pPr marL="97901" indent="0">
              <a:buNone/>
            </a:pPr>
            <a:r>
              <a:rPr lang="en-US" sz="2400" dirty="0"/>
              <a:t>I </a:t>
            </a:r>
            <a:r>
              <a:rPr lang="en-US" sz="2400" dirty="0" err="1"/>
              <a:t>cnduo't</a:t>
            </a:r>
            <a:r>
              <a:rPr lang="en-US" sz="2400" dirty="0"/>
              <a:t> </a:t>
            </a:r>
            <a:r>
              <a:rPr lang="en-US" sz="2400" dirty="0" err="1"/>
              <a:t>bvleiee</a:t>
            </a:r>
            <a:r>
              <a:rPr lang="en-US" sz="2400" dirty="0"/>
              <a:t> </a:t>
            </a:r>
            <a:r>
              <a:rPr lang="en-US" sz="2400" dirty="0" err="1"/>
              <a:t>taht</a:t>
            </a:r>
            <a:r>
              <a:rPr lang="en-US" sz="2400" dirty="0"/>
              <a:t> I </a:t>
            </a:r>
            <a:r>
              <a:rPr lang="en-US" sz="2400" dirty="0" err="1"/>
              <a:t>culod</a:t>
            </a:r>
            <a:r>
              <a:rPr lang="en-US" sz="2400" dirty="0"/>
              <a:t> </a:t>
            </a:r>
            <a:r>
              <a:rPr lang="en-US" sz="2400" dirty="0" err="1"/>
              <a:t>aulaclty</a:t>
            </a:r>
            <a:r>
              <a:rPr lang="en-US" sz="2400" dirty="0"/>
              <a:t> </a:t>
            </a:r>
            <a:r>
              <a:rPr lang="en-US" sz="2400" dirty="0" err="1"/>
              <a:t>uesdtannrd</a:t>
            </a:r>
            <a:r>
              <a:rPr lang="en-US" sz="2400" dirty="0"/>
              <a:t> </a:t>
            </a:r>
            <a:r>
              <a:rPr lang="en-US" sz="2400" dirty="0" err="1"/>
              <a:t>waht</a:t>
            </a:r>
            <a:r>
              <a:rPr lang="en-US" sz="2400" dirty="0"/>
              <a:t> I was </a:t>
            </a:r>
            <a:r>
              <a:rPr lang="en-US" sz="2400" dirty="0" err="1"/>
              <a:t>rdnaieg</a:t>
            </a:r>
            <a:r>
              <a:rPr lang="en-US" sz="2400" dirty="0"/>
              <a:t>. </a:t>
            </a:r>
            <a:r>
              <a:rPr lang="en-US" sz="2400" dirty="0" err="1"/>
              <a:t>Unisg</a:t>
            </a:r>
            <a:r>
              <a:rPr lang="en-US" sz="2400" dirty="0"/>
              <a:t> the </a:t>
            </a:r>
            <a:r>
              <a:rPr lang="en-US" sz="2400" dirty="0" err="1"/>
              <a:t>icndeblire</a:t>
            </a:r>
            <a:r>
              <a:rPr lang="en-US" sz="2400" dirty="0"/>
              <a:t> </a:t>
            </a:r>
            <a:r>
              <a:rPr lang="en-US" sz="2400" dirty="0" err="1"/>
              <a:t>pweor</a:t>
            </a:r>
            <a:r>
              <a:rPr lang="en-US" sz="2400" dirty="0"/>
              <a:t> of the </a:t>
            </a:r>
            <a:r>
              <a:rPr lang="en-US" sz="2400" dirty="0" err="1"/>
              <a:t>hmuan</a:t>
            </a:r>
            <a:r>
              <a:rPr lang="en-US" sz="2400" dirty="0"/>
              <a:t> </a:t>
            </a:r>
            <a:r>
              <a:rPr lang="en-US" sz="2400" dirty="0" err="1"/>
              <a:t>mnid</a:t>
            </a:r>
            <a:r>
              <a:rPr lang="en-US" sz="2400" dirty="0"/>
              <a:t>, </a:t>
            </a:r>
            <a:r>
              <a:rPr lang="en-US" sz="2400" dirty="0" err="1"/>
              <a:t>aocdcrnig</a:t>
            </a:r>
            <a:r>
              <a:rPr lang="en-US" sz="2400" dirty="0"/>
              <a:t> to </a:t>
            </a:r>
            <a:r>
              <a:rPr lang="en-US" sz="2400" dirty="0" err="1"/>
              <a:t>rseecrah</a:t>
            </a:r>
            <a:r>
              <a:rPr lang="en-US" sz="2400" dirty="0"/>
              <a:t> at </a:t>
            </a:r>
            <a:r>
              <a:rPr lang="en-US" sz="2400" dirty="0" err="1"/>
              <a:t>Cmabrigde</a:t>
            </a:r>
            <a:r>
              <a:rPr lang="en-US" sz="2400" dirty="0"/>
              <a:t> </a:t>
            </a:r>
            <a:r>
              <a:rPr lang="en-US" sz="2400" dirty="0" err="1"/>
              <a:t>Uinervtisy</a:t>
            </a:r>
            <a:r>
              <a:rPr lang="en-US" sz="2400" dirty="0"/>
              <a:t>, it </a:t>
            </a:r>
            <a:r>
              <a:rPr lang="en-US" sz="2400" dirty="0" err="1"/>
              <a:t>dseno't</a:t>
            </a:r>
            <a:r>
              <a:rPr lang="en-US" sz="2400" dirty="0"/>
              <a:t> </a:t>
            </a:r>
            <a:r>
              <a:rPr lang="en-US" sz="2400" dirty="0" err="1"/>
              <a:t>mttaer</a:t>
            </a:r>
            <a:r>
              <a:rPr lang="en-US" sz="2400" dirty="0"/>
              <a:t> in </a:t>
            </a:r>
            <a:r>
              <a:rPr lang="en-US" sz="2400" dirty="0" err="1"/>
              <a:t>waht</a:t>
            </a:r>
            <a:r>
              <a:rPr lang="en-US" sz="2400" dirty="0"/>
              <a:t> </a:t>
            </a:r>
            <a:r>
              <a:rPr lang="en-US" sz="2400" dirty="0" err="1"/>
              <a:t>oderr</a:t>
            </a:r>
            <a:r>
              <a:rPr lang="en-US" sz="2400" dirty="0"/>
              <a:t> the </a:t>
            </a:r>
            <a:r>
              <a:rPr lang="en-US" sz="2400" dirty="0" err="1"/>
              <a:t>lterets</a:t>
            </a:r>
            <a:r>
              <a:rPr lang="en-US" sz="2400" dirty="0"/>
              <a:t> in a </a:t>
            </a:r>
            <a:r>
              <a:rPr lang="en-US" sz="2400" dirty="0" err="1"/>
              <a:t>wrod</a:t>
            </a:r>
            <a:r>
              <a:rPr lang="en-US" sz="2400" dirty="0"/>
              <a:t> are, the </a:t>
            </a:r>
            <a:r>
              <a:rPr lang="en-US" sz="2400" dirty="0" err="1"/>
              <a:t>olny</a:t>
            </a:r>
            <a:r>
              <a:rPr lang="en-US" sz="2400" dirty="0"/>
              <a:t> </a:t>
            </a:r>
            <a:r>
              <a:rPr lang="en-US" sz="2400" dirty="0" err="1"/>
              <a:t>irpoamtnt</a:t>
            </a:r>
            <a:r>
              <a:rPr lang="en-US" sz="2400" dirty="0"/>
              <a:t> </a:t>
            </a:r>
            <a:r>
              <a:rPr lang="en-US" sz="2400" dirty="0" err="1"/>
              <a:t>tihng</a:t>
            </a:r>
            <a:r>
              <a:rPr lang="en-US" sz="2400" dirty="0"/>
              <a:t> is </a:t>
            </a:r>
            <a:r>
              <a:rPr lang="en-US" sz="2400" dirty="0" err="1"/>
              <a:t>taht</a:t>
            </a:r>
            <a:r>
              <a:rPr lang="en-US" sz="2400" dirty="0"/>
              <a:t> the </a:t>
            </a:r>
            <a:r>
              <a:rPr lang="en-US" sz="2400" dirty="0" err="1"/>
              <a:t>frsit</a:t>
            </a:r>
            <a:r>
              <a:rPr lang="en-US" sz="2400" dirty="0"/>
              <a:t> and </a:t>
            </a:r>
            <a:r>
              <a:rPr lang="en-US" sz="2400" dirty="0" err="1"/>
              <a:t>lsat</a:t>
            </a:r>
            <a:r>
              <a:rPr lang="en-US" sz="2400" dirty="0"/>
              <a:t> </a:t>
            </a:r>
            <a:r>
              <a:rPr lang="en-US" sz="2400" dirty="0" err="1"/>
              <a:t>ltteer</a:t>
            </a:r>
            <a:r>
              <a:rPr lang="en-US" sz="2400" dirty="0"/>
              <a:t> be in the </a:t>
            </a:r>
            <a:r>
              <a:rPr lang="en-US" sz="2400" dirty="0" err="1"/>
              <a:t>rhgit</a:t>
            </a:r>
            <a:r>
              <a:rPr lang="en-US" sz="2400" dirty="0"/>
              <a:t> </a:t>
            </a:r>
            <a:r>
              <a:rPr lang="en-US" sz="2400" dirty="0" err="1"/>
              <a:t>pclae</a:t>
            </a:r>
            <a:r>
              <a:rPr lang="en-US" sz="2400" dirty="0"/>
              <a:t>. The </a:t>
            </a:r>
            <a:r>
              <a:rPr lang="en-US" sz="2400" dirty="0" err="1"/>
              <a:t>rset</a:t>
            </a:r>
            <a:r>
              <a:rPr lang="en-US" sz="2400" dirty="0"/>
              <a:t> can be a </a:t>
            </a:r>
            <a:r>
              <a:rPr lang="en-US" sz="2400" dirty="0" err="1"/>
              <a:t>taotl</a:t>
            </a:r>
            <a:r>
              <a:rPr lang="en-US" sz="2400" dirty="0"/>
              <a:t> </a:t>
            </a:r>
            <a:r>
              <a:rPr lang="en-US" sz="2400" dirty="0" err="1"/>
              <a:t>mses</a:t>
            </a:r>
            <a:r>
              <a:rPr lang="en-US" sz="2400" dirty="0"/>
              <a:t> and you can </a:t>
            </a:r>
            <a:r>
              <a:rPr lang="en-US" sz="2400" dirty="0" err="1"/>
              <a:t>sitll</a:t>
            </a:r>
            <a:r>
              <a:rPr lang="en-US" sz="2400" dirty="0"/>
              <a:t> </a:t>
            </a:r>
            <a:r>
              <a:rPr lang="en-US" sz="2400" dirty="0" err="1"/>
              <a:t>raed</a:t>
            </a:r>
            <a:r>
              <a:rPr lang="en-US" sz="2400" dirty="0"/>
              <a:t> it </a:t>
            </a:r>
            <a:r>
              <a:rPr lang="en-US" sz="2400" dirty="0" err="1"/>
              <a:t>whoutit</a:t>
            </a:r>
            <a:r>
              <a:rPr lang="en-US" sz="2400" dirty="0"/>
              <a:t> a </a:t>
            </a:r>
            <a:r>
              <a:rPr lang="en-US" sz="2400" dirty="0" err="1"/>
              <a:t>pboerlm</a:t>
            </a:r>
            <a:r>
              <a:rPr lang="en-US" sz="2400" dirty="0"/>
              <a:t>. </a:t>
            </a:r>
            <a:r>
              <a:rPr lang="en-US" sz="2400" dirty="0" err="1"/>
              <a:t>Tihs</a:t>
            </a:r>
            <a:r>
              <a:rPr lang="en-US" sz="2400" dirty="0"/>
              <a:t> is </a:t>
            </a:r>
            <a:r>
              <a:rPr lang="en-US" sz="2400" dirty="0" err="1"/>
              <a:t>bucseae</a:t>
            </a:r>
            <a:r>
              <a:rPr lang="en-US" sz="2400" dirty="0"/>
              <a:t> the </a:t>
            </a:r>
            <a:r>
              <a:rPr lang="en-US" sz="2400" dirty="0" err="1"/>
              <a:t>huamn</a:t>
            </a:r>
            <a:r>
              <a:rPr lang="en-US" sz="2400" dirty="0"/>
              <a:t> </a:t>
            </a:r>
            <a:r>
              <a:rPr lang="en-US" sz="2400" dirty="0" err="1"/>
              <a:t>mnid</a:t>
            </a:r>
            <a:r>
              <a:rPr lang="en-US" sz="2400" dirty="0"/>
              <a:t> </a:t>
            </a:r>
            <a:r>
              <a:rPr lang="en-US" sz="2400" dirty="0" err="1"/>
              <a:t>deos</a:t>
            </a:r>
            <a:r>
              <a:rPr lang="en-US" sz="2400" dirty="0"/>
              <a:t> not </a:t>
            </a:r>
            <a:r>
              <a:rPr lang="en-US" sz="2400" dirty="0" err="1"/>
              <a:t>raed</a:t>
            </a:r>
            <a:r>
              <a:rPr lang="en-US" sz="2400" dirty="0"/>
              <a:t> </a:t>
            </a:r>
            <a:r>
              <a:rPr lang="en-US" sz="2400" dirty="0" err="1"/>
              <a:t>ervey</a:t>
            </a:r>
            <a:r>
              <a:rPr lang="en-US" sz="2400" dirty="0"/>
              <a:t> </a:t>
            </a:r>
            <a:r>
              <a:rPr lang="en-US" sz="2400" dirty="0" err="1"/>
              <a:t>ltteer</a:t>
            </a:r>
            <a:r>
              <a:rPr lang="en-US" sz="2400" dirty="0"/>
              <a:t> by </a:t>
            </a:r>
            <a:r>
              <a:rPr lang="en-US" sz="2400" dirty="0" err="1"/>
              <a:t>istlef</a:t>
            </a:r>
            <a:r>
              <a:rPr lang="en-US" sz="2400" dirty="0"/>
              <a:t>, but the </a:t>
            </a:r>
            <a:r>
              <a:rPr lang="en-US" sz="2400" dirty="0" err="1"/>
              <a:t>wrod</a:t>
            </a:r>
            <a:r>
              <a:rPr lang="en-US" sz="2400" dirty="0"/>
              <a:t> as a </a:t>
            </a:r>
            <a:r>
              <a:rPr lang="en-US" sz="2400" dirty="0" err="1"/>
              <a:t>wlohe</a:t>
            </a:r>
            <a:r>
              <a:rPr lang="en-US" sz="2400" dirty="0"/>
              <a:t>. </a:t>
            </a:r>
            <a:r>
              <a:rPr lang="en-US" sz="2400" dirty="0" err="1"/>
              <a:t>Aaznmig</a:t>
            </a:r>
            <a:r>
              <a:rPr lang="en-US" sz="2400" dirty="0"/>
              <a:t>, huh? </a:t>
            </a:r>
            <a:r>
              <a:rPr lang="en-US" sz="2400" dirty="0" err="1"/>
              <a:t>Yaeh</a:t>
            </a:r>
            <a:r>
              <a:rPr lang="en-US" sz="2400" dirty="0"/>
              <a:t> and I </a:t>
            </a:r>
            <a:r>
              <a:rPr lang="en-US" sz="2400" dirty="0" err="1"/>
              <a:t>awlyas</a:t>
            </a:r>
            <a:r>
              <a:rPr lang="en-US" sz="2400" dirty="0"/>
              <a:t> </a:t>
            </a:r>
            <a:r>
              <a:rPr lang="en-US" sz="2400" dirty="0" err="1"/>
              <a:t>tghhuot</a:t>
            </a:r>
            <a:r>
              <a:rPr lang="en-US" sz="2400" dirty="0"/>
              <a:t> </a:t>
            </a:r>
            <a:r>
              <a:rPr lang="en-US" sz="2400" dirty="0" err="1"/>
              <a:t>slelinpg</a:t>
            </a:r>
            <a:r>
              <a:rPr lang="en-US" sz="2400" dirty="0"/>
              <a:t> was </a:t>
            </a:r>
            <a:r>
              <a:rPr lang="en-US" sz="2400" dirty="0" err="1"/>
              <a:t>ipmorantt</a:t>
            </a:r>
            <a:r>
              <a:rPr lang="en-US" sz="2400" dirty="0"/>
              <a:t>! See if </a:t>
            </a:r>
            <a:r>
              <a:rPr lang="en-US" sz="2400" dirty="0" err="1"/>
              <a:t>yuor</a:t>
            </a:r>
            <a:r>
              <a:rPr lang="en-US" sz="2400" dirty="0"/>
              <a:t> </a:t>
            </a:r>
            <a:r>
              <a:rPr lang="en-US" sz="2400" dirty="0" err="1"/>
              <a:t>fdreins</a:t>
            </a:r>
            <a:r>
              <a:rPr lang="en-US" sz="2400" dirty="0"/>
              <a:t> can </a:t>
            </a:r>
            <a:r>
              <a:rPr lang="en-US" sz="2400" dirty="0" err="1"/>
              <a:t>raed</a:t>
            </a:r>
            <a:r>
              <a:rPr lang="en-US" sz="2400" dirty="0"/>
              <a:t> </a:t>
            </a:r>
            <a:r>
              <a:rPr lang="en-US" sz="2400" dirty="0" err="1"/>
              <a:t>tihs</a:t>
            </a:r>
            <a:r>
              <a:rPr lang="en-US" sz="2400" dirty="0"/>
              <a:t> too.</a:t>
            </a:r>
          </a:p>
          <a:p>
            <a:endParaRPr lang="en-US" dirty="0"/>
          </a:p>
        </p:txBody>
      </p:sp>
      <p:sp>
        <p:nvSpPr>
          <p:cNvPr id="4" name="Slide Number Placeholder 3"/>
          <p:cNvSpPr>
            <a:spLocks noGrp="1"/>
          </p:cNvSpPr>
          <p:nvPr>
            <p:ph type="sldNum" idx="12"/>
          </p:nvPr>
        </p:nvSpPr>
        <p:spPr/>
        <p:txBody>
          <a:bodyPr/>
          <a:lstStyle/>
          <a:p>
            <a:fld id="{5689AE7F-56EB-8D49-9914-836A4F709789}" type="slidenum">
              <a:rPr lang="en-US" smtClean="0"/>
              <a:pPr/>
              <a:t>7</a:t>
            </a:fld>
            <a:endParaRPr lang="en-US"/>
          </a:p>
        </p:txBody>
      </p:sp>
    </p:spTree>
    <p:extLst>
      <p:ext uri="{BB962C8B-B14F-4D97-AF65-F5344CB8AC3E}">
        <p14:creationId xmlns:p14="http://schemas.microsoft.com/office/powerpoint/2010/main" val="160099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Biology of Language</a:t>
            </a:r>
            <a:endParaRPr lang="en-US" dirty="0"/>
          </a:p>
        </p:txBody>
      </p:sp>
      <p:pic>
        <p:nvPicPr>
          <p:cNvPr id="5" name="Content Placeholder 4" descr="fig_aphasia_area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00" r="-10"/>
          <a:stretch/>
        </p:blipFill>
        <p:spPr>
          <a:xfrm>
            <a:off x="1687455" y="1605097"/>
            <a:ext cx="5749521" cy="4524495"/>
          </a:xfrm>
        </p:spPr>
      </p:pic>
      <p:sp>
        <p:nvSpPr>
          <p:cNvPr id="4" name="Slide Number Placeholder 3"/>
          <p:cNvSpPr>
            <a:spLocks noGrp="1"/>
          </p:cNvSpPr>
          <p:nvPr>
            <p:ph type="sldNum" idx="12"/>
          </p:nvPr>
        </p:nvSpPr>
        <p:spPr/>
        <p:txBody>
          <a:bodyPr/>
          <a:lstStyle/>
          <a:p>
            <a:fld id="{5689AE7F-56EB-8D49-9914-836A4F709789}" type="slidenum">
              <a:rPr lang="en-US" smtClean="0"/>
              <a:pPr/>
              <a:t>8</a:t>
            </a:fld>
            <a:endParaRPr lang="en-US"/>
          </a:p>
        </p:txBody>
      </p:sp>
    </p:spTree>
    <p:extLst>
      <p:ext uri="{BB962C8B-B14F-4D97-AF65-F5344CB8AC3E}">
        <p14:creationId xmlns:p14="http://schemas.microsoft.com/office/powerpoint/2010/main" val="337719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Wernicke’s Aphasia</a:t>
            </a:r>
            <a:endParaRPr lang="en-US" dirty="0"/>
          </a:p>
        </p:txBody>
      </p:sp>
      <p:sp>
        <p:nvSpPr>
          <p:cNvPr id="3" name="Content Placeholder 2"/>
          <p:cNvSpPr>
            <a:spLocks noGrp="1"/>
          </p:cNvSpPr>
          <p:nvPr>
            <p:ph idx="1"/>
          </p:nvPr>
        </p:nvSpPr>
        <p:spPr/>
        <p:txBody>
          <a:bodyPr/>
          <a:lstStyle/>
          <a:p>
            <a:pPr marL="97728" indent="0">
              <a:buNone/>
            </a:pPr>
            <a:r>
              <a:rPr lang="en-US" dirty="0"/>
              <a:t>"How are you today</a:t>
            </a:r>
            <a:r>
              <a:rPr lang="en-US" dirty="0" smtClean="0"/>
              <a:t>?”:</a:t>
            </a:r>
            <a:endParaRPr lang="en-US" dirty="0"/>
          </a:p>
          <a:p>
            <a:pPr marL="97728" indent="0">
              <a:buNone/>
            </a:pPr>
            <a:r>
              <a:rPr lang="en-US" dirty="0"/>
              <a:t>"Gossiping O.K. and Lords and cricket and England and Scotland battles. I don't know. Hypertension and two won cricket, bowling, batting, and catch, poor old things, cancellations maybe gossiping, cancellations, arm and argument, finishing bowling</a:t>
            </a:r>
            <a:r>
              <a:rPr lang="en-US" dirty="0" smtClean="0"/>
              <a:t>.”</a:t>
            </a:r>
          </a:p>
          <a:p>
            <a:pPr marL="97728" indent="0">
              <a:buNone/>
            </a:pPr>
            <a:r>
              <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hlinkClick r:id="rId2"/>
              </a:rPr>
              <a:t>https://www.youtube.com/watch?v=aVhYN7NTIKU</a:t>
            </a:r>
            <a:endParaRPr lang="en-US" sz="25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97728" indent="0">
              <a:buNone/>
            </a:pPr>
            <a:endParaRPr lang="en-US" dirty="0"/>
          </a:p>
        </p:txBody>
      </p:sp>
    </p:spTree>
    <p:extLst>
      <p:ext uri="{BB962C8B-B14F-4D97-AF65-F5344CB8AC3E}">
        <p14:creationId xmlns:p14="http://schemas.microsoft.com/office/powerpoint/2010/main" val="3710286707"/>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22474</TotalTime>
  <Words>1578</Words>
  <Application>Microsoft Macintosh PowerPoint</Application>
  <PresentationFormat>On-screen Show (4:3)</PresentationFormat>
  <Paragraphs>135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ror_std_emerbrain</vt:lpstr>
      <vt:lpstr>Language</vt:lpstr>
      <vt:lpstr>Language Involves all of Cognition</vt:lpstr>
      <vt:lpstr>Language is Special</vt:lpstr>
      <vt:lpstr>Language Controversies</vt:lpstr>
      <vt:lpstr>What is Truly Novel?</vt:lpstr>
      <vt:lpstr>Time and Language</vt:lpstr>
      <vt:lpstr>Distributed Reps of Words</vt:lpstr>
      <vt:lpstr>Biology of Language</vt:lpstr>
      <vt:lpstr>Example of Wernicke’s Aphasia</vt:lpstr>
      <vt:lpstr>Wernicke’s Aphasia</vt:lpstr>
      <vt:lpstr>Speech Output</vt:lpstr>
      <vt:lpstr>Speech Output</vt:lpstr>
      <vt:lpstr>Reading: The “Triangle Model”</vt:lpstr>
      <vt:lpstr>Acquired Dyslexia</vt:lpstr>
      <vt:lpstr>Regularities &amp; Exceptions</vt:lpstr>
      <vt:lpstr>Reading = Object Recognition</vt:lpstr>
      <vt:lpstr>PowerPoint Presentation</vt:lpstr>
      <vt:lpstr>Nonword Performance</vt:lpstr>
      <vt:lpstr>Semantics</vt:lpstr>
      <vt:lpstr>Word Statistics</vt:lpstr>
      <vt:lpstr>Multiple Choice Quiz</vt:lpstr>
      <vt:lpstr>Sentences and Syntax</vt:lpstr>
      <vt:lpstr>Those Pesky Time Flies..</vt:lpstr>
      <vt:lpstr>The “Gestalt” Alternative</vt:lpstr>
      <vt:lpstr>Sentence Gestalt Model</vt:lpstr>
      <vt:lpstr>SG Toy World</vt:lpstr>
      <vt:lpstr>SG Example/Probe Sentences</vt:lpstr>
      <vt:lpstr>SG Example/Probe Sentences</vt:lpstr>
      <vt:lpstr>Gestalt Representations</vt:lpstr>
      <vt:lpstr>Gestalt Representations</vt:lpstr>
      <vt:lpstr>Gestalt Representations</vt:lpstr>
    </vt:vector>
  </TitlesOfParts>
  <Company>University of Colorado Boulder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Randall O'Reilly</dc:creator>
  <cp:lastModifiedBy>Randall O'Reilly</cp:lastModifiedBy>
  <cp:revision>173</cp:revision>
  <dcterms:created xsi:type="dcterms:W3CDTF">2009-12-12T06:45:36Z</dcterms:created>
  <dcterms:modified xsi:type="dcterms:W3CDTF">2015-11-03T19:31:30Z</dcterms:modified>
</cp:coreProperties>
</file>