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41" r:id="rId2"/>
    <p:sldId id="343" r:id="rId3"/>
    <p:sldId id="342" r:id="rId4"/>
    <p:sldId id="344" r:id="rId5"/>
    <p:sldId id="345" r:id="rId6"/>
    <p:sldId id="349" r:id="rId7"/>
    <p:sldId id="346" r:id="rId8"/>
    <p:sldId id="307" r:id="rId9"/>
    <p:sldId id="353" r:id="rId10"/>
    <p:sldId id="350" r:id="rId11"/>
    <p:sldId id="351" r:id="rId12"/>
    <p:sldId id="355" r:id="rId13"/>
    <p:sldId id="356" r:id="rId14"/>
    <p:sldId id="357" r:id="rId15"/>
    <p:sldId id="361" r:id="rId16"/>
    <p:sldId id="364" r:id="rId17"/>
    <p:sldId id="329" r:id="rId18"/>
    <p:sldId id="358" r:id="rId19"/>
    <p:sldId id="362" r:id="rId20"/>
    <p:sldId id="363" r:id="rId21"/>
    <p:sldId id="360" r:id="rId22"/>
    <p:sldId id="347" r:id="rId23"/>
    <p:sldId id="348" r:id="rId24"/>
    <p:sldId id="293" r:id="rId25"/>
    <p:sldId id="294" r:id="rId26"/>
    <p:sldId id="337" r:id="rId27"/>
    <p:sldId id="297" r:id="rId28"/>
    <p:sldId id="359" r:id="rId29"/>
    <p:sldId id="354" r:id="rId30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4"/>
    <p:restoredTop sz="94674"/>
  </p:normalViewPr>
  <p:slideViewPr>
    <p:cSldViewPr snapToObjects="1">
      <p:cViewPr varScale="1">
        <p:scale>
          <a:sx n="156" d="100"/>
          <a:sy n="156" d="100"/>
        </p:scale>
        <p:origin x="1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linear function, threshold</a:t>
            </a:r>
            <a:r>
              <a:rPr lang="en-US" baseline="0" dirty="0" smtClean="0"/>
              <a:t> is exactly what is subtracted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92C50A-5EAB-3240-98DD-5CE8C59121F5}" type="slidenum">
              <a:rPr lang="en-US"/>
              <a:pPr/>
              <a:t>24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1EB85-E100-0A46-85E2-DB1C0B4B24E9}" type="slidenum">
              <a:rPr lang="en-US"/>
              <a:pPr/>
              <a:t>25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25AF63-AEA4-D44C-93DB-6D664070CDC8}" type="slidenum">
              <a:rPr lang="en-US"/>
              <a:pPr/>
              <a:t>27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1"/>
            <a:ext cx="7772688" cy="14697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5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7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7" y="2175158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6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6" y="2175158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6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8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7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6" y="4800891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6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6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7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7" y="1605097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14" algn="l"/>
                <a:tab pos="1313025" algn="l"/>
                <a:tab pos="1969541" algn="l"/>
                <a:tab pos="262605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04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07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10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01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65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29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293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57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04" indent="-293703" algn="l" defTabSz="414640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60590" algn="l" defTabSz="414640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Computational Cognitive Neuroscience</a:t>
            </a:r>
          </a:p>
          <a:p>
            <a:r>
              <a:rPr lang="en-US" dirty="0" smtClean="0"/>
              <a:t>Randall O’Reilly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Computational: Self-Organizing and Error-Driven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Self-organizing = learn general statistics of the world.</a:t>
            </a:r>
          </a:p>
          <a:p>
            <a:r>
              <a:rPr lang="en-US" dirty="0" smtClean="0"/>
              <a:t>Error-driven = learn from difference between expectation and outcome.</a:t>
            </a:r>
          </a:p>
          <a:p>
            <a:r>
              <a:rPr lang="en-US" dirty="0" smtClean="0"/>
              <a:t>Both can be achieved through XCAL.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Threshold = Long Term Average Activity (Self Org)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" y="2094956"/>
            <a:ext cx="8227871" cy="35447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Organizing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Inhibitory Competition: only some get to learn</a:t>
            </a:r>
          </a:p>
          <a:p>
            <a:r>
              <a:rPr lang="en-US" dirty="0" smtClean="0"/>
              <a:t>Rich get richer: winners detect even better</a:t>
            </a:r>
            <a:endParaRPr lang="en-US" dirty="0"/>
          </a:p>
          <a:p>
            <a:pPr lvl="1"/>
            <a:r>
              <a:rPr lang="en-US" dirty="0" smtClean="0"/>
              <a:t>But also get more selective (hopefully)</a:t>
            </a:r>
            <a:endParaRPr lang="en-US" dirty="0"/>
          </a:p>
          <a:p>
            <a:r>
              <a:rPr lang="en-US" dirty="0" smtClean="0"/>
              <a:t>Homeostasis: keeping things more evenly distributed (higher taxes for the rich!)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Self-Organizing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learn to solve challenging problems – driven by statistics, not error..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Error Come From?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3" y="1605097"/>
            <a:ext cx="6973736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Threshold = Medium Term Synaptic Activity (Error-Driven)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3" y="1908839"/>
            <a:ext cx="8227870" cy="35447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919" y="5847439"/>
            <a:ext cx="7951304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 err="1"/>
              <a:t>dW</a:t>
            </a:r>
            <a:r>
              <a:rPr lang="en-US" sz="2900" dirty="0"/>
              <a:t> = Outcome – Expectation = &lt;</a:t>
            </a:r>
            <a:r>
              <a:rPr lang="en-US" sz="2900" dirty="0" err="1"/>
              <a:t>xy</a:t>
            </a:r>
            <a:r>
              <a:rPr lang="en-US" sz="2900" dirty="0"/>
              <a:t>&gt;</a:t>
            </a:r>
            <a:r>
              <a:rPr lang="en-US" sz="2900" baseline="-25000" dirty="0"/>
              <a:t>s</a:t>
            </a:r>
            <a:r>
              <a:rPr lang="en-US" sz="2900" dirty="0"/>
              <a:t> - &lt;</a:t>
            </a:r>
            <a:r>
              <a:rPr lang="en-US" sz="2900" dirty="0" err="1"/>
              <a:t>xy</a:t>
            </a:r>
            <a:r>
              <a:rPr lang="en-US" sz="2900" dirty="0"/>
              <a:t>&gt;</a:t>
            </a:r>
            <a:r>
              <a:rPr lang="en-US" sz="2900" baseline="-25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539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of Dynamic Thresholds</a:t>
            </a:r>
            <a:br>
              <a:rPr lang="en-US" dirty="0" smtClean="0"/>
            </a:br>
            <a:r>
              <a:rPr lang="en-US" sz="2539" dirty="0"/>
              <a:t>(Lim, McKee, </a:t>
            </a:r>
            <a:r>
              <a:rPr lang="en-US" sz="2539" dirty="0" err="1"/>
              <a:t>Woloszyn</a:t>
            </a:r>
            <a:r>
              <a:rPr lang="en-US" sz="2539" dirty="0"/>
              <a:t> et al., 2015)</a:t>
            </a:r>
            <a:endParaRPr lang="en-US" sz="2539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3" y="1425151"/>
            <a:ext cx="2505271" cy="4836162"/>
          </a:xfrm>
          <a:prstGeom prst="rect">
            <a:avLst/>
          </a:prstGeom>
        </p:spPr>
      </p:pic>
      <p:pic>
        <p:nvPicPr>
          <p:cNvPr id="6" name="Picture 5" descr="fig_lim_mckee_woloszyn_et_al_15_lrn_curve_indi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34" y="1425151"/>
            <a:ext cx="2948934" cy="2487537"/>
          </a:xfrm>
          <a:prstGeom prst="rect">
            <a:avLst/>
          </a:prstGeom>
        </p:spPr>
      </p:pic>
      <p:pic>
        <p:nvPicPr>
          <p:cNvPr id="7" name="Picture 6" descr="fig_lim_mckee_woloszyn_et_al_15_lrn_curve_the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33" y="3912687"/>
            <a:ext cx="2280242" cy="2304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5768" y="3912688"/>
            <a:ext cx="2763929" cy="277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6" dirty="0"/>
              <a:t>b = passive viewing</a:t>
            </a:r>
          </a:p>
          <a:p>
            <a:r>
              <a:rPr lang="en-US" sz="2176" dirty="0"/>
              <a:t>e = active task</a:t>
            </a:r>
          </a:p>
          <a:p>
            <a:endParaRPr lang="en-US" sz="2176" dirty="0"/>
          </a:p>
          <a:p>
            <a:r>
              <a:rPr lang="en-US" sz="2176" dirty="0"/>
              <a:t>Threshold changes dynamically on a rapid time scale, as a function of short-term activity level!</a:t>
            </a:r>
            <a:endParaRPr lang="en-US" sz="2176" dirty="0"/>
          </a:p>
        </p:txBody>
      </p:sp>
    </p:spTree>
    <p:extLst>
      <p:ext uri="{BB962C8B-B14F-4D97-AF65-F5344CB8AC3E}">
        <p14:creationId xmlns:p14="http://schemas.microsoft.com/office/powerpoint/2010/main" val="182302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152400"/>
            <a:ext cx="8227871" cy="1144440"/>
          </a:xfrm>
        </p:spPr>
        <p:txBody>
          <a:bodyPr/>
          <a:lstStyle/>
          <a:p>
            <a:r>
              <a:rPr lang="en-US" dirty="0" smtClean="0"/>
              <a:t>Fast Threshold Adaptation:</a:t>
            </a:r>
            <a:br>
              <a:rPr lang="en-US" dirty="0" smtClean="0"/>
            </a:br>
            <a:r>
              <a:rPr lang="en-US" dirty="0" smtClean="0"/>
              <a:t>Late Trains Early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10" y="1524002"/>
            <a:ext cx="4945991" cy="3783097"/>
          </a:xfrm>
        </p:spPr>
      </p:pic>
      <p:sp>
        <p:nvSpPr>
          <p:cNvPr id="5" name="TextBox 4"/>
          <p:cNvSpPr txBox="1"/>
          <p:nvPr/>
        </p:nvSpPr>
        <p:spPr>
          <a:xfrm>
            <a:off x="456627" y="5746516"/>
            <a:ext cx="8397226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sz="2800" dirty="0"/>
              <a:t>Essence of Err-Driven: </a:t>
            </a:r>
            <a:r>
              <a:rPr lang="en-US" sz="2800" dirty="0" err="1"/>
              <a:t>dW</a:t>
            </a:r>
            <a:r>
              <a:rPr lang="en-US" sz="2800" dirty="0"/>
              <a:t> = outcome - expectation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smtClean="0"/>
              <a:t>: Mathematics of </a:t>
            </a:r>
            <a:r>
              <a:rPr lang="en-US" dirty="0" smtClean="0"/>
              <a:t>Error-driven Learning</a:t>
            </a:r>
            <a:endParaRPr lang="en-US" dirty="0"/>
          </a:p>
        </p:txBody>
      </p:sp>
      <p:pic>
        <p:nvPicPr>
          <p:cNvPr id="5" name="Content Placeholder 4" descr="fig_bidir_backprop_intu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" r="-273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488486"/>
          </a:xfrm>
        </p:spPr>
        <p:txBody>
          <a:bodyPr/>
          <a:lstStyle/>
          <a:p>
            <a:r>
              <a:rPr lang="en-US" dirty="0" smtClean="0"/>
              <a:t>Backpropagation &amp; </a:t>
            </a:r>
            <a:r>
              <a:rPr lang="en-US" dirty="0" err="1" smtClean="0"/>
              <a:t>GeneRec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26" y="3826593"/>
            <a:ext cx="8227871" cy="2670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813096"/>
            <a:ext cx="8227871" cy="2670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848" y="911884"/>
            <a:ext cx="6706173" cy="276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33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Biology: synaptic plasticity</a:t>
            </a:r>
          </a:p>
          <a:p>
            <a:r>
              <a:rPr lang="en-US" dirty="0" smtClean="0"/>
              <a:t>Computation:</a:t>
            </a:r>
          </a:p>
          <a:p>
            <a:pPr lvl="1"/>
            <a:r>
              <a:rPr lang="en-US" dirty="0" smtClean="0"/>
              <a:t>Self organizing – soaking up statistics</a:t>
            </a:r>
          </a:p>
          <a:p>
            <a:pPr lvl="1"/>
            <a:r>
              <a:rPr lang="en-US" dirty="0" smtClean="0"/>
              <a:t>Error-driven – getting the right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GeneRec</a:t>
            </a:r>
            <a:r>
              <a:rPr lang="en-US" dirty="0" smtClean="0"/>
              <a:t>: Derivative Approximation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1" y="1605097"/>
            <a:ext cx="5418222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Derivation of XCAL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 detailed model of Spike Timing Dependent Plasticity (STDP) to derive the XCAL learning curve</a:t>
            </a:r>
          </a:p>
          <a:p>
            <a:r>
              <a:rPr lang="en-US" dirty="0" smtClean="0"/>
              <a:t>Provides a different perspective on STDP..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Learning?</a:t>
            </a:r>
            <a:endParaRPr lang="en-US" dirty="0"/>
          </a:p>
        </p:txBody>
      </p:sp>
      <p:pic>
        <p:nvPicPr>
          <p:cNvPr id="5" name="Content Placeholder 4" descr="fig_stdp_ori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 b="1334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Real..</a:t>
            </a:r>
            <a:endParaRPr lang="en-US" dirty="0"/>
          </a:p>
        </p:txBody>
      </p:sp>
      <p:pic>
        <p:nvPicPr>
          <p:cNvPr id="5" name="Content Placeholder 4" descr="fig_psth_exa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08" r="-1950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27" y="313824"/>
            <a:ext cx="8229311" cy="1063825"/>
          </a:xfrm>
          <a:ln/>
        </p:spPr>
        <p:txBody>
          <a:bodyPr tIns="35195"/>
          <a:lstStyle/>
          <a:p>
            <a:pPr>
              <a:tabLst>
                <a:tab pos="656514" algn="l"/>
                <a:tab pos="1313025" algn="l"/>
                <a:tab pos="1969541" algn="l"/>
                <a:tab pos="2626055" algn="l"/>
                <a:tab pos="3282566" algn="l"/>
                <a:tab pos="3939082" algn="l"/>
                <a:tab pos="4595595" algn="l"/>
                <a:tab pos="5252108" algn="l"/>
                <a:tab pos="5908622" algn="l"/>
                <a:tab pos="6565136" algn="l"/>
                <a:tab pos="7221649" algn="l"/>
                <a:tab pos="7878163" algn="l"/>
              </a:tabLst>
            </a:pPr>
            <a:r>
              <a:rPr lang="en-US" dirty="0" err="1"/>
              <a:t>Urakubo</a:t>
            </a:r>
            <a:r>
              <a:rPr lang="en-US" dirty="0"/>
              <a:t> et al, 2008 Model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27" y="1605095"/>
            <a:ext cx="8229311" cy="4443880"/>
          </a:xfrm>
          <a:ln/>
        </p:spPr>
        <p:txBody>
          <a:bodyPr/>
          <a:lstStyle/>
          <a:p>
            <a:pPr>
              <a:buFont typeface="Wingdings" pitchFamily="-65" charset="2"/>
              <a:buChar char=""/>
              <a:tabLst>
                <a:tab pos="656514" algn="l"/>
                <a:tab pos="1313025" algn="l"/>
                <a:tab pos="1969541" algn="l"/>
                <a:tab pos="2626055" algn="l"/>
                <a:tab pos="3282566" algn="l"/>
                <a:tab pos="3939082" algn="l"/>
                <a:tab pos="4595595" algn="l"/>
                <a:tab pos="5252108" algn="l"/>
                <a:tab pos="5908622" algn="l"/>
                <a:tab pos="6565136" algn="l"/>
                <a:tab pos="7221649" algn="l"/>
                <a:tab pos="7878163" algn="l"/>
              </a:tabLst>
            </a:pPr>
            <a:r>
              <a:rPr lang="en-US" dirty="0" smtClean="0"/>
              <a:t>Highly </a:t>
            </a:r>
            <a:r>
              <a:rPr lang="en-US" dirty="0"/>
              <a:t>detailed combination of 3 existing strongly-validated models:</a:t>
            </a:r>
          </a:p>
        </p:txBody>
      </p:sp>
      <p:pic>
        <p:nvPicPr>
          <p:cNvPr id="5" name="Picture 4" descr="fig_urakubo_et_al_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2" y="2717271"/>
            <a:ext cx="8230464" cy="29988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27" y="279274"/>
            <a:ext cx="8229311" cy="1134363"/>
          </a:xfrm>
          <a:ln/>
        </p:spPr>
        <p:txBody>
          <a:bodyPr tIns="35195"/>
          <a:lstStyle/>
          <a:p>
            <a:pPr>
              <a:tabLst>
                <a:tab pos="656514" algn="l"/>
                <a:tab pos="1313025" algn="l"/>
                <a:tab pos="1969541" algn="l"/>
                <a:tab pos="2626055" algn="l"/>
                <a:tab pos="3282566" algn="l"/>
                <a:tab pos="3939082" algn="l"/>
                <a:tab pos="4595595" algn="l"/>
                <a:tab pos="5252108" algn="l"/>
                <a:tab pos="5908622" algn="l"/>
                <a:tab pos="6565136" algn="l"/>
                <a:tab pos="7221649" algn="l"/>
                <a:tab pos="7878163" algn="l"/>
              </a:tabLst>
            </a:pPr>
            <a:r>
              <a:rPr lang="en-US" dirty="0" smtClean="0"/>
              <a:t>“</a:t>
            </a:r>
            <a:r>
              <a:rPr lang="en-US" dirty="0" err="1"/>
              <a:t>Allosteric</a:t>
            </a:r>
            <a:r>
              <a:rPr lang="en-US" dirty="0"/>
              <a:t>” NMDA</a:t>
            </a:r>
            <a:r>
              <a:rPr lang="en-US" dirty="0" smtClean="0"/>
              <a:t> Captures STDP</a:t>
            </a:r>
            <a:br>
              <a:rPr lang="en-US" dirty="0" smtClean="0"/>
            </a:br>
            <a:r>
              <a:rPr lang="en-US" sz="2800" dirty="0"/>
              <a:t>(including higher-order and time integration effects)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27" y="1605095"/>
            <a:ext cx="8229311" cy="4443880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627" y="1605097"/>
            <a:ext cx="3353375" cy="2813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6" descr="fig_urakubo_et_al_triple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28" y="1605095"/>
            <a:ext cx="4247608" cy="4845418"/>
          </a:xfrm>
          <a:prstGeom prst="rect">
            <a:avLst/>
          </a:prstGeom>
        </p:spPr>
      </p:pic>
      <p:pic>
        <p:nvPicPr>
          <p:cNvPr id="8" name="Picture 7" descr="fig_urakubo_et_al_qua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2" y="4495800"/>
            <a:ext cx="2058404" cy="214693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Real Spike Trains?</a:t>
            </a:r>
            <a:endParaRPr lang="en-US" dirty="0"/>
          </a:p>
        </p:txBody>
      </p:sp>
      <p:pic>
        <p:nvPicPr>
          <p:cNvPr id="5" name="Content Placeholder 4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6627" y="2459107"/>
            <a:ext cx="8227871" cy="28164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27" y="273516"/>
            <a:ext cx="8229311" cy="1145879"/>
          </a:xfrm>
          <a:ln/>
        </p:spPr>
        <p:txBody>
          <a:bodyPr tIns="35195"/>
          <a:lstStyle/>
          <a:p>
            <a:pPr>
              <a:tabLst>
                <a:tab pos="656514" algn="l"/>
                <a:tab pos="1313025" algn="l"/>
                <a:tab pos="1969541" algn="l"/>
                <a:tab pos="2626055" algn="l"/>
                <a:tab pos="3282566" algn="l"/>
                <a:tab pos="3939082" algn="l"/>
                <a:tab pos="4595595" algn="l"/>
                <a:tab pos="5252108" algn="l"/>
                <a:tab pos="5908622" algn="l"/>
                <a:tab pos="6565136" algn="l"/>
                <a:tab pos="7221649" algn="l"/>
                <a:tab pos="7878163" algn="l"/>
              </a:tabLst>
            </a:pPr>
            <a:r>
              <a:rPr lang="en-US" dirty="0" smtClean="0"/>
              <a:t>Extended Spike Trains =</a:t>
            </a:r>
            <a:br>
              <a:rPr lang="en-US" dirty="0" smtClean="0"/>
            </a:br>
            <a:r>
              <a:rPr lang="en-US" dirty="0" smtClean="0"/>
              <a:t>Emergent Simplicity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625" y="2083026"/>
            <a:ext cx="2542976" cy="253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2821" y="2072949"/>
            <a:ext cx="2542980" cy="2536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6671" y="2083026"/>
            <a:ext cx="2532893" cy="25262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2280" y="1658360"/>
            <a:ext cx="1462060" cy="390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23" tIns="60009" rIns="81623" bIns="40811">
            <a:prstTxWarp prst="textNoShape">
              <a:avLst/>
            </a:prstTxWarp>
          </a:bodyPr>
          <a:lstStyle/>
          <a:p>
            <a:pPr>
              <a:tabLst>
                <a:tab pos="656514" algn="l"/>
                <a:tab pos="1313025" algn="l"/>
              </a:tabLst>
            </a:pPr>
            <a:r>
              <a:rPr lang="en-US" sz="2200" dirty="0">
                <a:solidFill>
                  <a:srgbClr val="000000"/>
                </a:solidFill>
                <a:ea typeface="MS Gothic" charset="0"/>
                <a:cs typeface="MS Gothic" charset="0"/>
              </a:rPr>
              <a:t>S = 100Hz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295504" y="1658360"/>
            <a:ext cx="1309372" cy="390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23" tIns="60009" rIns="81623" bIns="40811">
            <a:prstTxWarp prst="textNoShape">
              <a:avLst/>
            </a:prstTxWarp>
          </a:bodyPr>
          <a:lstStyle/>
          <a:p>
            <a:pPr>
              <a:tabLst>
                <a:tab pos="656514" algn="l"/>
              </a:tabLst>
            </a:pPr>
            <a:r>
              <a:rPr lang="en-US" sz="2200" dirty="0">
                <a:solidFill>
                  <a:srgbClr val="000000"/>
                </a:solidFill>
                <a:ea typeface="MS Gothic" charset="0"/>
                <a:cs typeface="MS Gothic" charset="0"/>
              </a:rPr>
              <a:t>S = 20Hz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733800" y="1658360"/>
            <a:ext cx="1309373" cy="390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23" tIns="60009" rIns="81623" bIns="40811">
            <a:prstTxWarp prst="textNoShape">
              <a:avLst/>
            </a:prstTxWarp>
          </a:bodyPr>
          <a:lstStyle/>
          <a:p>
            <a:pPr>
              <a:tabLst>
                <a:tab pos="656514" algn="l"/>
              </a:tabLst>
            </a:pPr>
            <a:r>
              <a:rPr lang="en-US" sz="2200" dirty="0">
                <a:solidFill>
                  <a:srgbClr val="000000"/>
                </a:solidFill>
                <a:ea typeface="MS Gothic" charset="0"/>
                <a:cs typeface="MS Gothic" charset="0"/>
              </a:rPr>
              <a:t>S = 50Hz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3022" y="5348647"/>
            <a:ext cx="1506542" cy="646331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dirty="0"/>
              <a:t>=.894</a:t>
            </a:r>
          </a:p>
        </p:txBody>
      </p:sp>
      <p:pic>
        <p:nvPicPr>
          <p:cNvPr id="11" name="Picture 10" descr="fig_xcal_dwt_fun_urakubo_fi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153" y="4736991"/>
            <a:ext cx="2000814" cy="19530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5410202"/>
            <a:ext cx="4175742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sz="3200" dirty="0" err="1"/>
              <a:t>dW</a:t>
            </a:r>
            <a:r>
              <a:rPr lang="en-US" sz="3200" dirty="0"/>
              <a:t> = </a:t>
            </a:r>
            <a:r>
              <a:rPr lang="en-US" sz="3200" dirty="0" err="1"/>
              <a:t>f(send</a:t>
            </a:r>
            <a:r>
              <a:rPr lang="en-US" sz="3200" dirty="0"/>
              <a:t> * </a:t>
            </a:r>
            <a:r>
              <a:rPr lang="en-US" sz="3200" dirty="0" err="1"/>
              <a:t>recv</a:t>
            </a:r>
            <a:r>
              <a:rPr lang="en-US" sz="3200" dirty="0"/>
              <a:t>) =</a:t>
            </a:r>
          </a:p>
          <a:p>
            <a:r>
              <a:rPr lang="en-US" sz="2400" dirty="0"/>
              <a:t>           (spike rate * duration)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640886"/>
          </a:xfrm>
        </p:spPr>
        <p:txBody>
          <a:bodyPr/>
          <a:lstStyle/>
          <a:p>
            <a:r>
              <a:rPr lang="en-US" dirty="0" err="1" smtClean="0"/>
              <a:t>Leabra</a:t>
            </a:r>
            <a:endParaRPr lang="en-US" dirty="0"/>
          </a:p>
        </p:txBody>
      </p:sp>
      <p:pic>
        <p:nvPicPr>
          <p:cNvPr id="5" name="Content Placeholder 4" descr="fig_leabra_mechs_xca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" r="-278"/>
          <a:stretch/>
        </p:blipFill>
        <p:spPr>
          <a:xfrm>
            <a:off x="1698539" y="1066801"/>
            <a:ext cx="5997662" cy="54956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4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Hebbian</a:t>
            </a:r>
            <a:r>
              <a:rPr lang="en-US" dirty="0" smtClean="0"/>
              <a:t> Learns Correlations</a:t>
            </a:r>
            <a:endParaRPr lang="en-US" dirty="0"/>
          </a:p>
        </p:txBody>
      </p:sp>
      <p:pic>
        <p:nvPicPr>
          <p:cNvPr id="5" name="Content Placeholder 4" descr="fig_hebb_demo_blan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22" b="-3352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Synapses Change Strength</a:t>
            </a:r>
            <a:br>
              <a:rPr lang="en-US" dirty="0" smtClean="0"/>
            </a:br>
            <a:r>
              <a:rPr lang="en-US" sz="2800" dirty="0"/>
              <a:t>(in response to patterns of activity)</a:t>
            </a:r>
          </a:p>
        </p:txBody>
      </p:sp>
      <p:pic>
        <p:nvPicPr>
          <p:cNvPr id="5" name="Content Placeholder 4" descr="fig_ltp_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08" r="-2520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Changes??</a:t>
            </a:r>
            <a:endParaRPr lang="en-US" dirty="0"/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Gettin</a:t>
            </a:r>
            <a:r>
              <a:rPr lang="en-US" dirty="0" smtClean="0"/>
              <a:t>’ </a:t>
            </a:r>
            <a:r>
              <a:rPr lang="en-US" dirty="0" err="1" smtClean="0"/>
              <a:t>AMPA’d</a:t>
            </a:r>
            <a:endParaRPr lang="en-US" dirty="0"/>
          </a:p>
        </p:txBody>
      </p:sp>
      <p:pic>
        <p:nvPicPr>
          <p:cNvPr id="5" name="Content Placeholder 4" descr="fig_ltpd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92" r="-410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Opening the NMDA receptor calcium channel</a:t>
            </a:r>
          </a:p>
        </p:txBody>
      </p:sp>
      <p:sp>
        <p:nvSpPr>
          <p:cNvPr id="88067" name="Freeform 53"/>
          <p:cNvSpPr>
            <a:spLocks noChangeAspect="1"/>
          </p:cNvSpPr>
          <p:nvPr/>
        </p:nvSpPr>
        <p:spPr bwMode="auto">
          <a:xfrm>
            <a:off x="2054225" y="3132138"/>
            <a:ext cx="4745038" cy="3041650"/>
          </a:xfrm>
          <a:custGeom>
            <a:avLst/>
            <a:gdLst>
              <a:gd name="T0" fmla="*/ 2147483647 w 1440"/>
              <a:gd name="T1" fmla="*/ 2147483647 h 396"/>
              <a:gd name="T2" fmla="*/ 2147483647 w 1440"/>
              <a:gd name="T3" fmla="*/ 2147483647 h 396"/>
              <a:gd name="T4" fmla="*/ 2147483647 w 1440"/>
              <a:gd name="T5" fmla="*/ 2147483647 h 396"/>
              <a:gd name="T6" fmla="*/ 2147483647 w 1440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396"/>
              <a:gd name="T14" fmla="*/ 1440 w 1440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396">
                <a:moveTo>
                  <a:pt x="288" y="396"/>
                </a:moveTo>
                <a:cubicBezTo>
                  <a:pt x="0" y="252"/>
                  <a:pt x="0" y="0"/>
                  <a:pt x="360" y="108"/>
                </a:cubicBezTo>
                <a:cubicBezTo>
                  <a:pt x="611" y="183"/>
                  <a:pt x="862" y="173"/>
                  <a:pt x="1080" y="108"/>
                </a:cubicBezTo>
                <a:cubicBezTo>
                  <a:pt x="1440" y="0"/>
                  <a:pt x="1440" y="252"/>
                  <a:pt x="1152" y="396"/>
                </a:cubicBezTo>
              </a:path>
            </a:pathLst>
          </a:custGeom>
          <a:solidFill>
            <a:srgbClr val="FFF5EE"/>
          </a:solidFill>
          <a:ln w="6350" cap="rnd">
            <a:solidFill>
              <a:srgbClr val="FF6600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88068" name="Freeform 4"/>
          <p:cNvSpPr>
            <a:spLocks noChangeAspect="1"/>
          </p:cNvSpPr>
          <p:nvPr/>
        </p:nvSpPr>
        <p:spPr bwMode="auto">
          <a:xfrm>
            <a:off x="2006601" y="1049339"/>
            <a:ext cx="5002213" cy="2244725"/>
          </a:xfrm>
          <a:custGeom>
            <a:avLst/>
            <a:gdLst>
              <a:gd name="T0" fmla="*/ 2147483647 w 1966"/>
              <a:gd name="T1" fmla="*/ 0 h 958"/>
              <a:gd name="T2" fmla="*/ 2147483647 w 1966"/>
              <a:gd name="T3" fmla="*/ 367849037 h 958"/>
              <a:gd name="T4" fmla="*/ 1870919259 w 1966"/>
              <a:gd name="T5" fmla="*/ 2147483647 h 958"/>
              <a:gd name="T6" fmla="*/ 2071605704 w 1966"/>
              <a:gd name="T7" fmla="*/ 2147483647 h 958"/>
              <a:gd name="T8" fmla="*/ 2058659997 w 1966"/>
              <a:gd name="T9" fmla="*/ 2147483647 h 958"/>
              <a:gd name="T10" fmla="*/ 2147483647 w 1966"/>
              <a:gd name="T11" fmla="*/ 2147483647 h 958"/>
              <a:gd name="T12" fmla="*/ 2147483647 w 1966"/>
              <a:gd name="T13" fmla="*/ 2147483647 h 958"/>
              <a:gd name="T14" fmla="*/ 2147483647 w 1966"/>
              <a:gd name="T15" fmla="*/ 2147483647 h 958"/>
              <a:gd name="T16" fmla="*/ 2147483647 w 1966"/>
              <a:gd name="T17" fmla="*/ 2147483647 h 958"/>
              <a:gd name="T18" fmla="*/ 2147483647 w 1966"/>
              <a:gd name="T19" fmla="*/ 2147483647 h 958"/>
              <a:gd name="T20" fmla="*/ 2147483647 w 1966"/>
              <a:gd name="T21" fmla="*/ 2147483647 h 958"/>
              <a:gd name="T22" fmla="*/ 2147483647 w 1966"/>
              <a:gd name="T23" fmla="*/ 2147483647 h 958"/>
              <a:gd name="T24" fmla="*/ 2147483647 w 1966"/>
              <a:gd name="T25" fmla="*/ 2147483647 h 958"/>
              <a:gd name="T26" fmla="*/ 2147483647 w 1966"/>
              <a:gd name="T27" fmla="*/ 2147483647 h 958"/>
              <a:gd name="T28" fmla="*/ 2147483647 w 1966"/>
              <a:gd name="T29" fmla="*/ 400791197 h 958"/>
              <a:gd name="T30" fmla="*/ 2147483647 w 1966"/>
              <a:gd name="T31" fmla="*/ 0 h 95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66"/>
              <a:gd name="T49" fmla="*/ 0 h 958"/>
              <a:gd name="T50" fmla="*/ 1966 w 1966"/>
              <a:gd name="T51" fmla="*/ 958 h 95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66" h="958">
                <a:moveTo>
                  <a:pt x="770" y="0"/>
                </a:moveTo>
                <a:cubicBezTo>
                  <a:pt x="765" y="24"/>
                  <a:pt x="761" y="46"/>
                  <a:pt x="755" y="67"/>
                </a:cubicBezTo>
                <a:cubicBezTo>
                  <a:pt x="694" y="302"/>
                  <a:pt x="0" y="543"/>
                  <a:pt x="289" y="775"/>
                </a:cubicBezTo>
                <a:cubicBezTo>
                  <a:pt x="299" y="783"/>
                  <a:pt x="308" y="789"/>
                  <a:pt x="320" y="797"/>
                </a:cubicBezTo>
                <a:cubicBezTo>
                  <a:pt x="318" y="793"/>
                  <a:pt x="318" y="789"/>
                  <a:pt x="318" y="785"/>
                </a:cubicBezTo>
                <a:cubicBezTo>
                  <a:pt x="318" y="731"/>
                  <a:pt x="362" y="688"/>
                  <a:pt x="415" y="688"/>
                </a:cubicBezTo>
                <a:cubicBezTo>
                  <a:pt x="468" y="688"/>
                  <a:pt x="511" y="731"/>
                  <a:pt x="511" y="785"/>
                </a:cubicBezTo>
                <a:cubicBezTo>
                  <a:pt x="511" y="820"/>
                  <a:pt x="492" y="850"/>
                  <a:pt x="464" y="868"/>
                </a:cubicBezTo>
                <a:cubicBezTo>
                  <a:pt x="648" y="934"/>
                  <a:pt x="895" y="958"/>
                  <a:pt x="1128" y="941"/>
                </a:cubicBezTo>
                <a:cubicBezTo>
                  <a:pt x="1096" y="912"/>
                  <a:pt x="1077" y="870"/>
                  <a:pt x="1077" y="823"/>
                </a:cubicBezTo>
                <a:cubicBezTo>
                  <a:pt x="1077" y="735"/>
                  <a:pt x="1149" y="662"/>
                  <a:pt x="1238" y="662"/>
                </a:cubicBezTo>
                <a:cubicBezTo>
                  <a:pt x="1326" y="662"/>
                  <a:pt x="1398" y="735"/>
                  <a:pt x="1398" y="823"/>
                </a:cubicBezTo>
                <a:cubicBezTo>
                  <a:pt x="1398" y="852"/>
                  <a:pt x="1390" y="881"/>
                  <a:pt x="1376" y="905"/>
                </a:cubicBezTo>
                <a:cubicBezTo>
                  <a:pt x="1501" y="876"/>
                  <a:pt x="1609" y="831"/>
                  <a:pt x="1683" y="773"/>
                </a:cubicBezTo>
                <a:cubicBezTo>
                  <a:pt x="1966" y="545"/>
                  <a:pt x="1276" y="305"/>
                  <a:pt x="1218" y="73"/>
                </a:cubicBezTo>
                <a:cubicBezTo>
                  <a:pt x="1213" y="50"/>
                  <a:pt x="1207" y="26"/>
                  <a:pt x="1203" y="0"/>
                </a:cubicBezTo>
              </a:path>
            </a:pathLst>
          </a:custGeom>
          <a:solidFill>
            <a:srgbClr val="FFF5EE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88069" name="Oval 17"/>
          <p:cNvSpPr>
            <a:spLocks noChangeAspect="1" noChangeArrowheads="1"/>
          </p:cNvSpPr>
          <p:nvPr/>
        </p:nvSpPr>
        <p:spPr bwMode="auto">
          <a:xfrm>
            <a:off x="5130801" y="2814638"/>
            <a:ext cx="130175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0" name="Oval 18"/>
          <p:cNvSpPr>
            <a:spLocks noChangeAspect="1" noChangeArrowheads="1"/>
          </p:cNvSpPr>
          <p:nvPr/>
        </p:nvSpPr>
        <p:spPr bwMode="auto">
          <a:xfrm>
            <a:off x="4875214" y="2697163"/>
            <a:ext cx="131762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" name="Oval 19"/>
          <p:cNvSpPr>
            <a:spLocks noChangeAspect="1" noChangeArrowheads="1"/>
          </p:cNvSpPr>
          <p:nvPr/>
        </p:nvSpPr>
        <p:spPr bwMode="auto">
          <a:xfrm>
            <a:off x="4851401" y="3022600"/>
            <a:ext cx="131763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2" name="Oval 20"/>
          <p:cNvSpPr>
            <a:spLocks noChangeAspect="1" noChangeArrowheads="1"/>
          </p:cNvSpPr>
          <p:nvPr/>
        </p:nvSpPr>
        <p:spPr bwMode="auto">
          <a:xfrm>
            <a:off x="5064125" y="2697163"/>
            <a:ext cx="131763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3" name="Oval 21"/>
          <p:cNvSpPr>
            <a:spLocks noChangeAspect="1" noChangeArrowheads="1"/>
          </p:cNvSpPr>
          <p:nvPr/>
        </p:nvSpPr>
        <p:spPr bwMode="auto">
          <a:xfrm>
            <a:off x="5284788" y="2898775"/>
            <a:ext cx="130175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1" name="Oval 22"/>
          <p:cNvSpPr>
            <a:spLocks noChangeAspect="1" noChangeArrowheads="1"/>
          </p:cNvSpPr>
          <p:nvPr/>
        </p:nvSpPr>
        <p:spPr bwMode="auto">
          <a:xfrm>
            <a:off x="5314950" y="2759076"/>
            <a:ext cx="131763" cy="122238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5" name="Oval 26"/>
          <p:cNvSpPr>
            <a:spLocks noChangeAspect="1" noChangeArrowheads="1"/>
          </p:cNvSpPr>
          <p:nvPr/>
        </p:nvSpPr>
        <p:spPr bwMode="auto">
          <a:xfrm>
            <a:off x="5073651" y="3097213"/>
            <a:ext cx="131763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6" name="Oval 29"/>
          <p:cNvSpPr>
            <a:spLocks noChangeAspect="1" noChangeArrowheads="1"/>
          </p:cNvSpPr>
          <p:nvPr/>
        </p:nvSpPr>
        <p:spPr bwMode="auto">
          <a:xfrm>
            <a:off x="5286375" y="3081338"/>
            <a:ext cx="130175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7" name="Oval 30"/>
          <p:cNvSpPr>
            <a:spLocks noChangeAspect="1" noChangeArrowheads="1"/>
          </p:cNvSpPr>
          <p:nvPr/>
        </p:nvSpPr>
        <p:spPr bwMode="auto">
          <a:xfrm>
            <a:off x="4879976" y="2827338"/>
            <a:ext cx="131763" cy="122237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5" name="Oval 31"/>
          <p:cNvSpPr>
            <a:spLocks noChangeAspect="1" noChangeArrowheads="1"/>
          </p:cNvSpPr>
          <p:nvPr/>
        </p:nvSpPr>
        <p:spPr bwMode="auto">
          <a:xfrm>
            <a:off x="5057776" y="2935288"/>
            <a:ext cx="131763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88079" name="Oval 34"/>
          <p:cNvSpPr>
            <a:spLocks noChangeAspect="1" noChangeArrowheads="1"/>
          </p:cNvSpPr>
          <p:nvPr/>
        </p:nvSpPr>
        <p:spPr bwMode="auto">
          <a:xfrm>
            <a:off x="5106989" y="3509963"/>
            <a:ext cx="130175" cy="1206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grpSp>
        <p:nvGrpSpPr>
          <p:cNvPr id="88080" name="Group 16"/>
          <p:cNvGrpSpPr>
            <a:grpSpLocks/>
          </p:cNvGrpSpPr>
          <p:nvPr/>
        </p:nvGrpSpPr>
        <p:grpSpPr bwMode="auto">
          <a:xfrm>
            <a:off x="3427413" y="1968501"/>
            <a:ext cx="931862" cy="855663"/>
            <a:chOff x="2545198" y="2133068"/>
            <a:chExt cx="931367" cy="856628"/>
          </a:xfrm>
        </p:grpSpPr>
        <p:sp>
          <p:nvSpPr>
            <p:cNvPr id="88129" name="Oval 5"/>
            <p:cNvSpPr>
              <a:spLocks noChangeArrowheads="1"/>
            </p:cNvSpPr>
            <p:nvPr/>
          </p:nvSpPr>
          <p:spPr bwMode="auto">
            <a:xfrm>
              <a:off x="2545198" y="2133068"/>
              <a:ext cx="931367" cy="8566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0" name="Oval 6"/>
            <p:cNvSpPr>
              <a:spLocks noChangeAspect="1" noChangeArrowheads="1"/>
            </p:cNvSpPr>
            <p:nvPr/>
          </p:nvSpPr>
          <p:spPr bwMode="auto">
            <a:xfrm>
              <a:off x="2764343" y="2256626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1" name="Oval 7"/>
            <p:cNvSpPr>
              <a:spLocks noChangeAspect="1" noChangeArrowheads="1"/>
            </p:cNvSpPr>
            <p:nvPr/>
          </p:nvSpPr>
          <p:spPr bwMode="auto">
            <a:xfrm>
              <a:off x="2873916" y="2357406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2" name="Oval 8"/>
            <p:cNvSpPr>
              <a:spLocks noChangeAspect="1" noChangeArrowheads="1"/>
            </p:cNvSpPr>
            <p:nvPr/>
          </p:nvSpPr>
          <p:spPr bwMode="auto">
            <a:xfrm>
              <a:off x="2983488" y="245818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3" name="Oval 9"/>
            <p:cNvSpPr>
              <a:spLocks noChangeAspect="1" noChangeArrowheads="1"/>
            </p:cNvSpPr>
            <p:nvPr/>
          </p:nvSpPr>
          <p:spPr bwMode="auto">
            <a:xfrm>
              <a:off x="3093061" y="2307016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4" name="Oval 10"/>
            <p:cNvSpPr>
              <a:spLocks noChangeAspect="1" noChangeArrowheads="1"/>
            </p:cNvSpPr>
            <p:nvPr/>
          </p:nvSpPr>
          <p:spPr bwMode="auto">
            <a:xfrm>
              <a:off x="2709557" y="245818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5" name="Oval 11"/>
            <p:cNvSpPr>
              <a:spLocks noChangeAspect="1" noChangeArrowheads="1"/>
            </p:cNvSpPr>
            <p:nvPr/>
          </p:nvSpPr>
          <p:spPr bwMode="auto">
            <a:xfrm>
              <a:off x="2928702" y="265974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6" name="Oval 12"/>
            <p:cNvSpPr>
              <a:spLocks noChangeAspect="1" noChangeArrowheads="1"/>
            </p:cNvSpPr>
            <p:nvPr/>
          </p:nvSpPr>
          <p:spPr bwMode="auto">
            <a:xfrm>
              <a:off x="3202633" y="2539020"/>
              <a:ext cx="131259" cy="120725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7" name="Oval 13"/>
            <p:cNvSpPr>
              <a:spLocks noChangeAspect="1" noChangeArrowheads="1"/>
            </p:cNvSpPr>
            <p:nvPr/>
          </p:nvSpPr>
          <p:spPr bwMode="auto">
            <a:xfrm>
              <a:off x="3093061" y="265974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8" name="Oval 14"/>
            <p:cNvSpPr>
              <a:spLocks noChangeAspect="1" noChangeArrowheads="1"/>
            </p:cNvSpPr>
            <p:nvPr/>
          </p:nvSpPr>
          <p:spPr bwMode="auto">
            <a:xfrm>
              <a:off x="2983488" y="2206236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9" name="Oval 15"/>
            <p:cNvSpPr>
              <a:spLocks noChangeAspect="1" noChangeArrowheads="1"/>
            </p:cNvSpPr>
            <p:nvPr/>
          </p:nvSpPr>
          <p:spPr bwMode="auto">
            <a:xfrm>
              <a:off x="2709557" y="265974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0" name="Oval 36"/>
            <p:cNvSpPr>
              <a:spLocks noChangeAspect="1" noChangeArrowheads="1"/>
            </p:cNvSpPr>
            <p:nvPr/>
          </p:nvSpPr>
          <p:spPr bwMode="auto">
            <a:xfrm>
              <a:off x="2819129" y="2779421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1" name="Oval 37"/>
            <p:cNvSpPr>
              <a:spLocks noChangeAspect="1" noChangeArrowheads="1"/>
            </p:cNvSpPr>
            <p:nvPr/>
          </p:nvSpPr>
          <p:spPr bwMode="auto">
            <a:xfrm>
              <a:off x="2819129" y="2539020"/>
              <a:ext cx="131259" cy="120725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2" name="Oval 38"/>
            <p:cNvSpPr>
              <a:spLocks noChangeAspect="1" noChangeArrowheads="1"/>
            </p:cNvSpPr>
            <p:nvPr/>
          </p:nvSpPr>
          <p:spPr bwMode="auto">
            <a:xfrm>
              <a:off x="3038275" y="2810914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3" name="Oval 39"/>
            <p:cNvSpPr>
              <a:spLocks noChangeAspect="1" noChangeArrowheads="1"/>
            </p:cNvSpPr>
            <p:nvPr/>
          </p:nvSpPr>
          <p:spPr bwMode="auto">
            <a:xfrm>
              <a:off x="3257420" y="265974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4" name="Oval 40"/>
            <p:cNvSpPr>
              <a:spLocks noChangeAspect="1" noChangeArrowheads="1"/>
            </p:cNvSpPr>
            <p:nvPr/>
          </p:nvSpPr>
          <p:spPr bwMode="auto">
            <a:xfrm>
              <a:off x="3027297" y="2658695"/>
              <a:ext cx="131259" cy="12072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5" name="Oval 41"/>
            <p:cNvSpPr>
              <a:spLocks noChangeAspect="1" noChangeArrowheads="1"/>
            </p:cNvSpPr>
            <p:nvPr/>
          </p:nvSpPr>
          <p:spPr bwMode="auto">
            <a:xfrm>
              <a:off x="2599984" y="2539020"/>
              <a:ext cx="131259" cy="120725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Freeform 6"/>
          <p:cNvSpPr>
            <a:spLocks noChangeAspect="1"/>
          </p:cNvSpPr>
          <p:nvPr/>
        </p:nvSpPr>
        <p:spPr bwMode="auto">
          <a:xfrm rot="10800000" flipV="1">
            <a:off x="5505451" y="3779839"/>
            <a:ext cx="298450" cy="782637"/>
          </a:xfrm>
          <a:custGeom>
            <a:avLst/>
            <a:gdLst>
              <a:gd name="T0" fmla="*/ 76739301 w 325"/>
              <a:gd name="T1" fmla="*/ 305707726 h 854"/>
              <a:gd name="T2" fmla="*/ 110470579 w 325"/>
              <a:gd name="T3" fmla="*/ 564383918 h 854"/>
              <a:gd name="T4" fmla="*/ 208292387 w 325"/>
              <a:gd name="T5" fmla="*/ 591258426 h 854"/>
              <a:gd name="T6" fmla="*/ 93604940 w 325"/>
              <a:gd name="T7" fmla="*/ 99103472 h 854"/>
              <a:gd name="T8" fmla="*/ 76739301 w 325"/>
              <a:gd name="T9" fmla="*/ 305707726 h 8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854"/>
              <a:gd name="T17" fmla="*/ 325 w 325"/>
              <a:gd name="T18" fmla="*/ 854 h 8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854">
                <a:moveTo>
                  <a:pt x="91" y="364"/>
                </a:moveTo>
                <a:cubicBezTo>
                  <a:pt x="172" y="536"/>
                  <a:pt x="154" y="538"/>
                  <a:pt x="131" y="672"/>
                </a:cubicBezTo>
                <a:cubicBezTo>
                  <a:pt x="113" y="776"/>
                  <a:pt x="248" y="854"/>
                  <a:pt x="247" y="704"/>
                </a:cubicBezTo>
                <a:cubicBezTo>
                  <a:pt x="245" y="480"/>
                  <a:pt x="325" y="0"/>
                  <a:pt x="111" y="118"/>
                </a:cubicBezTo>
                <a:cubicBezTo>
                  <a:pt x="0" y="180"/>
                  <a:pt x="53" y="284"/>
                  <a:pt x="91" y="364"/>
                </a:cubicBezTo>
                <a:close/>
              </a:path>
            </a:pathLst>
          </a:custGeom>
          <a:solidFill>
            <a:srgbClr val="FF6600">
              <a:alpha val="67842"/>
            </a:srgbClr>
          </a:solidFill>
          <a:ln w="6350">
            <a:solidFill>
              <a:srgbClr val="9933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88082" name="Freeform 7"/>
          <p:cNvSpPr>
            <a:spLocks noChangeAspect="1"/>
          </p:cNvSpPr>
          <p:nvPr/>
        </p:nvSpPr>
        <p:spPr bwMode="auto">
          <a:xfrm rot="10800000" flipV="1">
            <a:off x="5321300" y="3779839"/>
            <a:ext cx="296863" cy="782637"/>
          </a:xfrm>
          <a:custGeom>
            <a:avLst/>
            <a:gdLst>
              <a:gd name="T0" fmla="*/ 195236291 w 325"/>
              <a:gd name="T1" fmla="*/ 305707726 h 854"/>
              <a:gd name="T2" fmla="*/ 161862496 w 325"/>
              <a:gd name="T3" fmla="*/ 564383918 h 854"/>
              <a:gd name="T4" fmla="*/ 65078764 w 325"/>
              <a:gd name="T5" fmla="*/ 591258426 h 854"/>
              <a:gd name="T6" fmla="*/ 178549850 w 325"/>
              <a:gd name="T7" fmla="*/ 99103472 h 854"/>
              <a:gd name="T8" fmla="*/ 195236291 w 325"/>
              <a:gd name="T9" fmla="*/ 305707726 h 8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854"/>
              <a:gd name="T17" fmla="*/ 325 w 325"/>
              <a:gd name="T18" fmla="*/ 854 h 8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854">
                <a:moveTo>
                  <a:pt x="234" y="364"/>
                </a:moveTo>
                <a:cubicBezTo>
                  <a:pt x="153" y="536"/>
                  <a:pt x="171" y="538"/>
                  <a:pt x="194" y="672"/>
                </a:cubicBezTo>
                <a:cubicBezTo>
                  <a:pt x="212" y="776"/>
                  <a:pt x="77" y="854"/>
                  <a:pt x="78" y="704"/>
                </a:cubicBezTo>
                <a:cubicBezTo>
                  <a:pt x="80" y="480"/>
                  <a:pt x="0" y="0"/>
                  <a:pt x="214" y="118"/>
                </a:cubicBezTo>
                <a:cubicBezTo>
                  <a:pt x="325" y="180"/>
                  <a:pt x="272" y="284"/>
                  <a:pt x="234" y="364"/>
                </a:cubicBezTo>
                <a:close/>
              </a:path>
            </a:pathLst>
          </a:custGeom>
          <a:solidFill>
            <a:srgbClr val="FF6600">
              <a:alpha val="67842"/>
            </a:srgbClr>
          </a:solidFill>
          <a:ln w="6350">
            <a:solidFill>
              <a:srgbClr val="9933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88083" name="Freeform 9"/>
          <p:cNvSpPr>
            <a:spLocks noChangeAspect="1"/>
          </p:cNvSpPr>
          <p:nvPr/>
        </p:nvSpPr>
        <p:spPr bwMode="auto">
          <a:xfrm rot="10800000" flipV="1">
            <a:off x="5335588" y="3889376"/>
            <a:ext cx="328612" cy="671513"/>
          </a:xfrm>
          <a:custGeom>
            <a:avLst/>
            <a:gdLst>
              <a:gd name="T0" fmla="*/ 220751077 w 358"/>
              <a:gd name="T1" fmla="*/ 205341703 h 732"/>
              <a:gd name="T2" fmla="*/ 203899156 w 358"/>
              <a:gd name="T3" fmla="*/ 465384195 h 732"/>
              <a:gd name="T4" fmla="*/ 46340717 w 358"/>
              <a:gd name="T5" fmla="*/ 495680257 h 732"/>
              <a:gd name="T6" fmla="*/ 48868643 w 358"/>
              <a:gd name="T7" fmla="*/ 276033125 h 732"/>
              <a:gd name="T8" fmla="*/ 95209361 w 358"/>
              <a:gd name="T9" fmla="*/ 30296061 h 732"/>
              <a:gd name="T10" fmla="*/ 198844223 w 358"/>
              <a:gd name="T11" fmla="*/ 15148489 h 732"/>
              <a:gd name="T12" fmla="*/ 220751077 w 358"/>
              <a:gd name="T13" fmla="*/ 205341703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732"/>
              <a:gd name="T23" fmla="*/ 358 w 358"/>
              <a:gd name="T24" fmla="*/ 732 h 7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732">
                <a:moveTo>
                  <a:pt x="262" y="244"/>
                </a:moveTo>
                <a:cubicBezTo>
                  <a:pt x="180" y="416"/>
                  <a:pt x="191" y="446"/>
                  <a:pt x="242" y="553"/>
                </a:cubicBezTo>
                <a:cubicBezTo>
                  <a:pt x="310" y="698"/>
                  <a:pt x="9" y="732"/>
                  <a:pt x="55" y="589"/>
                </a:cubicBezTo>
                <a:cubicBezTo>
                  <a:pt x="95" y="464"/>
                  <a:pt x="64" y="393"/>
                  <a:pt x="58" y="328"/>
                </a:cubicBezTo>
                <a:cubicBezTo>
                  <a:pt x="49" y="227"/>
                  <a:pt x="0" y="8"/>
                  <a:pt x="113" y="36"/>
                </a:cubicBezTo>
                <a:cubicBezTo>
                  <a:pt x="157" y="47"/>
                  <a:pt x="179" y="0"/>
                  <a:pt x="236" y="18"/>
                </a:cubicBezTo>
                <a:cubicBezTo>
                  <a:pt x="358" y="56"/>
                  <a:pt x="300" y="164"/>
                  <a:pt x="262" y="244"/>
                </a:cubicBezTo>
                <a:close/>
              </a:path>
            </a:pathLst>
          </a:custGeom>
          <a:solidFill>
            <a:schemeClr val="bg1">
              <a:alpha val="45097"/>
            </a:schemeClr>
          </a:solidFill>
          <a:ln w="6350">
            <a:solidFill>
              <a:srgbClr val="FF99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88084" name="Oval 388"/>
          <p:cNvSpPr>
            <a:spLocks noChangeAspect="1" noChangeArrowheads="1"/>
          </p:cNvSpPr>
          <p:nvPr/>
        </p:nvSpPr>
        <p:spPr bwMode="auto">
          <a:xfrm>
            <a:off x="3956050" y="3387726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85" name="Oval 388"/>
          <p:cNvSpPr>
            <a:spLocks noChangeAspect="1" noChangeArrowheads="1"/>
          </p:cNvSpPr>
          <p:nvPr/>
        </p:nvSpPr>
        <p:spPr bwMode="auto">
          <a:xfrm>
            <a:off x="4108451" y="3640139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86" name="Oval 388"/>
          <p:cNvSpPr>
            <a:spLocks noChangeAspect="1" noChangeArrowheads="1"/>
          </p:cNvSpPr>
          <p:nvPr/>
        </p:nvSpPr>
        <p:spPr bwMode="auto">
          <a:xfrm>
            <a:off x="4743451" y="3916364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87" name="Oval 388"/>
          <p:cNvSpPr>
            <a:spLocks noChangeAspect="1" noChangeArrowheads="1"/>
          </p:cNvSpPr>
          <p:nvPr/>
        </p:nvSpPr>
        <p:spPr bwMode="auto">
          <a:xfrm>
            <a:off x="4943476" y="3732214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Oval 388"/>
          <p:cNvSpPr>
            <a:spLocks noChangeAspect="1" noChangeArrowheads="1"/>
          </p:cNvSpPr>
          <p:nvPr/>
        </p:nvSpPr>
        <p:spPr bwMode="auto">
          <a:xfrm>
            <a:off x="5786438" y="3233739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Oval 388"/>
          <p:cNvSpPr>
            <a:spLocks noChangeAspect="1" noChangeArrowheads="1"/>
          </p:cNvSpPr>
          <p:nvPr/>
        </p:nvSpPr>
        <p:spPr bwMode="auto">
          <a:xfrm>
            <a:off x="5549901" y="3403601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0" name="Oval 388"/>
          <p:cNvSpPr>
            <a:spLocks noChangeAspect="1" noChangeArrowheads="1"/>
          </p:cNvSpPr>
          <p:nvPr/>
        </p:nvSpPr>
        <p:spPr bwMode="auto">
          <a:xfrm>
            <a:off x="5116513" y="3754439"/>
            <a:ext cx="136525" cy="136525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1" name="Oval 388"/>
          <p:cNvSpPr>
            <a:spLocks noChangeAspect="1" noChangeArrowheads="1"/>
          </p:cNvSpPr>
          <p:nvPr/>
        </p:nvSpPr>
        <p:spPr bwMode="auto">
          <a:xfrm>
            <a:off x="5092700" y="3949701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2" name="Oval 388"/>
          <p:cNvSpPr>
            <a:spLocks noChangeAspect="1" noChangeArrowheads="1"/>
          </p:cNvSpPr>
          <p:nvPr/>
        </p:nvSpPr>
        <p:spPr bwMode="auto">
          <a:xfrm>
            <a:off x="2647950" y="3522664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3" name="Oval 388"/>
          <p:cNvSpPr>
            <a:spLocks noChangeAspect="1" noChangeArrowheads="1"/>
          </p:cNvSpPr>
          <p:nvPr/>
        </p:nvSpPr>
        <p:spPr bwMode="auto">
          <a:xfrm>
            <a:off x="2952750" y="3595689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4" name="Oval 388"/>
          <p:cNvSpPr>
            <a:spLocks noChangeAspect="1" noChangeArrowheads="1"/>
          </p:cNvSpPr>
          <p:nvPr/>
        </p:nvSpPr>
        <p:spPr bwMode="auto">
          <a:xfrm>
            <a:off x="3340100" y="3654426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Oval 388"/>
          <p:cNvSpPr>
            <a:spLocks noChangeAspect="1" noChangeArrowheads="1"/>
          </p:cNvSpPr>
          <p:nvPr/>
        </p:nvSpPr>
        <p:spPr bwMode="auto">
          <a:xfrm>
            <a:off x="4910139" y="3471864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6" name="Oval 388"/>
          <p:cNvSpPr>
            <a:spLocks noChangeAspect="1" noChangeArrowheads="1"/>
          </p:cNvSpPr>
          <p:nvPr/>
        </p:nvSpPr>
        <p:spPr bwMode="auto">
          <a:xfrm>
            <a:off x="4295776" y="3543301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097" name="Oval 388"/>
          <p:cNvSpPr>
            <a:spLocks noChangeAspect="1" noChangeArrowheads="1"/>
          </p:cNvSpPr>
          <p:nvPr/>
        </p:nvSpPr>
        <p:spPr bwMode="auto">
          <a:xfrm>
            <a:off x="5854701" y="3448051"/>
            <a:ext cx="136525" cy="13652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reeform 8"/>
          <p:cNvSpPr>
            <a:spLocks noChangeAspect="1"/>
          </p:cNvSpPr>
          <p:nvPr/>
        </p:nvSpPr>
        <p:spPr bwMode="auto">
          <a:xfrm rot="10800000" flipV="1">
            <a:off x="4337051" y="4008438"/>
            <a:ext cx="328613" cy="669925"/>
          </a:xfrm>
          <a:custGeom>
            <a:avLst/>
            <a:gdLst/>
            <a:ahLst/>
            <a:cxnLst>
              <a:cxn ang="0">
                <a:pos x="96" y="244"/>
              </a:cxn>
              <a:cxn ang="0">
                <a:pos x="116" y="553"/>
              </a:cxn>
              <a:cxn ang="0">
                <a:pos x="309" y="584"/>
              </a:cxn>
              <a:cxn ang="0">
                <a:pos x="321" y="329"/>
              </a:cxn>
              <a:cxn ang="0">
                <a:pos x="245" y="36"/>
              </a:cxn>
              <a:cxn ang="0">
                <a:pos x="121" y="18"/>
              </a:cxn>
              <a:cxn ang="0">
                <a:pos x="96" y="244"/>
              </a:cxn>
            </a:cxnLst>
            <a:rect l="0" t="0" r="r" b="b"/>
            <a:pathLst>
              <a:path w="358" h="730">
                <a:moveTo>
                  <a:pt x="96" y="244"/>
                </a:moveTo>
                <a:cubicBezTo>
                  <a:pt x="177" y="416"/>
                  <a:pt x="166" y="446"/>
                  <a:pt x="116" y="553"/>
                </a:cubicBezTo>
                <a:cubicBezTo>
                  <a:pt x="48" y="698"/>
                  <a:pt x="344" y="730"/>
                  <a:pt x="309" y="584"/>
                </a:cubicBezTo>
                <a:cubicBezTo>
                  <a:pt x="293" y="517"/>
                  <a:pt x="315" y="394"/>
                  <a:pt x="321" y="329"/>
                </a:cubicBezTo>
                <a:cubicBezTo>
                  <a:pt x="330" y="228"/>
                  <a:pt x="358" y="8"/>
                  <a:pt x="245" y="36"/>
                </a:cubicBezTo>
                <a:cubicBezTo>
                  <a:pt x="201" y="47"/>
                  <a:pt x="179" y="0"/>
                  <a:pt x="121" y="18"/>
                </a:cubicBezTo>
                <a:cubicBezTo>
                  <a:pt x="0" y="56"/>
                  <a:pt x="58" y="164"/>
                  <a:pt x="96" y="244"/>
                </a:cubicBezTo>
                <a:close/>
              </a:path>
            </a:pathLst>
          </a:custGeom>
          <a:solidFill>
            <a:schemeClr val="accent4"/>
          </a:solidFill>
          <a:ln w="6350" cap="flat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3" name="Freeform 9"/>
          <p:cNvSpPr>
            <a:spLocks noChangeAspect="1"/>
          </p:cNvSpPr>
          <p:nvPr/>
        </p:nvSpPr>
        <p:spPr bwMode="auto">
          <a:xfrm rot="10800000" flipV="1">
            <a:off x="4148138" y="4013201"/>
            <a:ext cx="328612" cy="669925"/>
          </a:xfrm>
          <a:custGeom>
            <a:avLst/>
            <a:gdLst/>
            <a:ahLst/>
            <a:cxnLst>
              <a:cxn ang="0">
                <a:pos x="262" y="244"/>
              </a:cxn>
              <a:cxn ang="0">
                <a:pos x="242" y="553"/>
              </a:cxn>
              <a:cxn ang="0">
                <a:pos x="55" y="589"/>
              </a:cxn>
              <a:cxn ang="0">
                <a:pos x="58" y="328"/>
              </a:cxn>
              <a:cxn ang="0">
                <a:pos x="113" y="36"/>
              </a:cxn>
              <a:cxn ang="0">
                <a:pos x="236" y="18"/>
              </a:cxn>
              <a:cxn ang="0">
                <a:pos x="262" y="244"/>
              </a:cxn>
            </a:cxnLst>
            <a:rect l="0" t="0" r="r" b="b"/>
            <a:pathLst>
              <a:path w="358" h="732">
                <a:moveTo>
                  <a:pt x="262" y="244"/>
                </a:moveTo>
                <a:cubicBezTo>
                  <a:pt x="180" y="416"/>
                  <a:pt x="191" y="446"/>
                  <a:pt x="242" y="553"/>
                </a:cubicBezTo>
                <a:cubicBezTo>
                  <a:pt x="310" y="698"/>
                  <a:pt x="9" y="732"/>
                  <a:pt x="55" y="589"/>
                </a:cubicBezTo>
                <a:cubicBezTo>
                  <a:pt x="95" y="464"/>
                  <a:pt x="64" y="393"/>
                  <a:pt x="58" y="328"/>
                </a:cubicBezTo>
                <a:cubicBezTo>
                  <a:pt x="49" y="227"/>
                  <a:pt x="0" y="8"/>
                  <a:pt x="113" y="36"/>
                </a:cubicBezTo>
                <a:cubicBezTo>
                  <a:pt x="157" y="47"/>
                  <a:pt x="179" y="0"/>
                  <a:pt x="236" y="18"/>
                </a:cubicBezTo>
                <a:cubicBezTo>
                  <a:pt x="358" y="56"/>
                  <a:pt x="300" y="164"/>
                  <a:pt x="262" y="244"/>
                </a:cubicBezTo>
                <a:close/>
              </a:path>
            </a:pathLst>
          </a:custGeom>
          <a:solidFill>
            <a:schemeClr val="accent4"/>
          </a:solidFill>
          <a:ln w="6350" cap="flat">
            <a:solidFill>
              <a:srgbClr val="FF9900"/>
            </a:solidFill>
            <a:prstDash val="solid"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Lightning Bolt 53"/>
          <p:cNvSpPr/>
          <p:nvPr/>
        </p:nvSpPr>
        <p:spPr>
          <a:xfrm>
            <a:off x="4600576" y="1085851"/>
            <a:ext cx="514350" cy="53816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Freeform 8"/>
          <p:cNvSpPr>
            <a:spLocks noChangeAspect="1"/>
          </p:cNvSpPr>
          <p:nvPr/>
        </p:nvSpPr>
        <p:spPr bwMode="auto">
          <a:xfrm rot="10800000" flipV="1">
            <a:off x="3568701" y="3894139"/>
            <a:ext cx="328613" cy="668337"/>
          </a:xfrm>
          <a:custGeom>
            <a:avLst/>
            <a:gdLst/>
            <a:ahLst/>
            <a:cxnLst>
              <a:cxn ang="0">
                <a:pos x="96" y="244"/>
              </a:cxn>
              <a:cxn ang="0">
                <a:pos x="116" y="553"/>
              </a:cxn>
              <a:cxn ang="0">
                <a:pos x="309" y="584"/>
              </a:cxn>
              <a:cxn ang="0">
                <a:pos x="321" y="329"/>
              </a:cxn>
              <a:cxn ang="0">
                <a:pos x="245" y="36"/>
              </a:cxn>
              <a:cxn ang="0">
                <a:pos x="121" y="18"/>
              </a:cxn>
              <a:cxn ang="0">
                <a:pos x="96" y="244"/>
              </a:cxn>
            </a:cxnLst>
            <a:rect l="0" t="0" r="r" b="b"/>
            <a:pathLst>
              <a:path w="358" h="730">
                <a:moveTo>
                  <a:pt x="96" y="244"/>
                </a:moveTo>
                <a:cubicBezTo>
                  <a:pt x="177" y="416"/>
                  <a:pt x="166" y="446"/>
                  <a:pt x="116" y="553"/>
                </a:cubicBezTo>
                <a:cubicBezTo>
                  <a:pt x="48" y="698"/>
                  <a:pt x="344" y="730"/>
                  <a:pt x="309" y="584"/>
                </a:cubicBezTo>
                <a:cubicBezTo>
                  <a:pt x="293" y="517"/>
                  <a:pt x="315" y="394"/>
                  <a:pt x="321" y="329"/>
                </a:cubicBezTo>
                <a:cubicBezTo>
                  <a:pt x="330" y="228"/>
                  <a:pt x="358" y="8"/>
                  <a:pt x="245" y="36"/>
                </a:cubicBezTo>
                <a:cubicBezTo>
                  <a:pt x="201" y="47"/>
                  <a:pt x="179" y="0"/>
                  <a:pt x="121" y="18"/>
                </a:cubicBezTo>
                <a:cubicBezTo>
                  <a:pt x="0" y="56"/>
                  <a:pt x="58" y="164"/>
                  <a:pt x="96" y="244"/>
                </a:cubicBezTo>
                <a:close/>
              </a:path>
            </a:pathLst>
          </a:custGeom>
          <a:solidFill>
            <a:schemeClr val="accent4"/>
          </a:solidFill>
          <a:ln w="6350" cap="flat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6" name="Freeform 9"/>
          <p:cNvSpPr>
            <a:spLocks noChangeAspect="1"/>
          </p:cNvSpPr>
          <p:nvPr/>
        </p:nvSpPr>
        <p:spPr bwMode="auto">
          <a:xfrm rot="10800000" flipV="1">
            <a:off x="3349626" y="3881438"/>
            <a:ext cx="328613" cy="671512"/>
          </a:xfrm>
          <a:custGeom>
            <a:avLst/>
            <a:gdLst/>
            <a:ahLst/>
            <a:cxnLst>
              <a:cxn ang="0">
                <a:pos x="262" y="244"/>
              </a:cxn>
              <a:cxn ang="0">
                <a:pos x="242" y="553"/>
              </a:cxn>
              <a:cxn ang="0">
                <a:pos x="55" y="589"/>
              </a:cxn>
              <a:cxn ang="0">
                <a:pos x="58" y="328"/>
              </a:cxn>
              <a:cxn ang="0">
                <a:pos x="113" y="36"/>
              </a:cxn>
              <a:cxn ang="0">
                <a:pos x="236" y="18"/>
              </a:cxn>
              <a:cxn ang="0">
                <a:pos x="262" y="244"/>
              </a:cxn>
            </a:cxnLst>
            <a:rect l="0" t="0" r="r" b="b"/>
            <a:pathLst>
              <a:path w="358" h="732">
                <a:moveTo>
                  <a:pt x="262" y="244"/>
                </a:moveTo>
                <a:cubicBezTo>
                  <a:pt x="180" y="416"/>
                  <a:pt x="191" y="446"/>
                  <a:pt x="242" y="553"/>
                </a:cubicBezTo>
                <a:cubicBezTo>
                  <a:pt x="310" y="698"/>
                  <a:pt x="9" y="732"/>
                  <a:pt x="55" y="589"/>
                </a:cubicBezTo>
                <a:cubicBezTo>
                  <a:pt x="95" y="464"/>
                  <a:pt x="64" y="393"/>
                  <a:pt x="58" y="328"/>
                </a:cubicBezTo>
                <a:cubicBezTo>
                  <a:pt x="49" y="227"/>
                  <a:pt x="0" y="8"/>
                  <a:pt x="113" y="36"/>
                </a:cubicBezTo>
                <a:cubicBezTo>
                  <a:pt x="157" y="47"/>
                  <a:pt x="179" y="0"/>
                  <a:pt x="236" y="18"/>
                </a:cubicBezTo>
                <a:cubicBezTo>
                  <a:pt x="358" y="56"/>
                  <a:pt x="300" y="164"/>
                  <a:pt x="262" y="244"/>
                </a:cubicBezTo>
                <a:close/>
              </a:path>
            </a:pathLst>
          </a:custGeom>
          <a:solidFill>
            <a:schemeClr val="accent4"/>
          </a:solidFill>
          <a:ln w="6350" cap="flat">
            <a:solidFill>
              <a:srgbClr val="FF9900"/>
            </a:solidFill>
            <a:prstDash val="solid"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7" name="Can 56"/>
          <p:cNvSpPr>
            <a:spLocks noChangeAspect="1"/>
          </p:cNvSpPr>
          <p:nvPr/>
        </p:nvSpPr>
        <p:spPr>
          <a:xfrm>
            <a:off x="5545138" y="4073526"/>
            <a:ext cx="100012" cy="16351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11551" y="3478214"/>
            <a:ext cx="134938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87776" y="3584576"/>
            <a:ext cx="134938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184526" y="3492501"/>
            <a:ext cx="133350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652838" y="3319464"/>
            <a:ext cx="134937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17964" y="3779839"/>
            <a:ext cx="134937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02138" y="3765551"/>
            <a:ext cx="134937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70488" y="3790951"/>
            <a:ext cx="134937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40325" y="3497264"/>
            <a:ext cx="134938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292725" y="3649664"/>
            <a:ext cx="134938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678489" y="3662364"/>
            <a:ext cx="133350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10088" y="3608389"/>
            <a:ext cx="134937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76739" y="3408364"/>
            <a:ext cx="133350" cy="136525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Lightning Bolt 69"/>
          <p:cNvSpPr/>
          <p:nvPr/>
        </p:nvSpPr>
        <p:spPr>
          <a:xfrm>
            <a:off x="3568700" y="5435601"/>
            <a:ext cx="1414463" cy="508000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117" name="TextBox 70"/>
          <p:cNvSpPr txBox="1">
            <a:spLocks noChangeArrowheads="1"/>
          </p:cNvSpPr>
          <p:nvPr/>
        </p:nvSpPr>
        <p:spPr bwMode="auto">
          <a:xfrm>
            <a:off x="6223000" y="1624014"/>
            <a:ext cx="1625600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Glutamate</a:t>
            </a:r>
          </a:p>
        </p:txBody>
      </p:sp>
      <p:cxnSp>
        <p:nvCxnSpPr>
          <p:cNvPr id="72" name="Straight Connector 71"/>
          <p:cNvCxnSpPr>
            <a:endCxn id="11" idx="6"/>
          </p:cNvCxnSpPr>
          <p:nvPr/>
        </p:nvCxnSpPr>
        <p:spPr>
          <a:xfrm rot="10800000" flipV="1">
            <a:off x="5446714" y="2090739"/>
            <a:ext cx="1352550" cy="730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5922964" y="3081339"/>
            <a:ext cx="1085850" cy="2190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52575" y="3584575"/>
            <a:ext cx="1874838" cy="6524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5786439" y="3679826"/>
            <a:ext cx="1317625" cy="3143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122" name="TextBox 75"/>
          <p:cNvSpPr txBox="1">
            <a:spLocks noChangeArrowheads="1"/>
          </p:cNvSpPr>
          <p:nvPr/>
        </p:nvSpPr>
        <p:spPr bwMode="auto">
          <a:xfrm>
            <a:off x="7104064" y="3522663"/>
            <a:ext cx="127793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NMDAr</a:t>
            </a:r>
          </a:p>
        </p:txBody>
      </p:sp>
      <p:sp>
        <p:nvSpPr>
          <p:cNvPr id="88123" name="TextBox 76"/>
          <p:cNvSpPr txBox="1">
            <a:spLocks noChangeArrowheads="1"/>
          </p:cNvSpPr>
          <p:nvPr/>
        </p:nvSpPr>
        <p:spPr bwMode="auto">
          <a:xfrm>
            <a:off x="787400" y="3300413"/>
            <a:ext cx="1219200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AMPAr</a:t>
            </a:r>
          </a:p>
        </p:txBody>
      </p:sp>
      <p:sp>
        <p:nvSpPr>
          <p:cNvPr id="88124" name="TextBox 77"/>
          <p:cNvSpPr txBox="1">
            <a:spLocks noChangeArrowheads="1"/>
          </p:cNvSpPr>
          <p:nvPr/>
        </p:nvSpPr>
        <p:spPr bwMode="auto">
          <a:xfrm>
            <a:off x="6938963" y="2879725"/>
            <a:ext cx="141763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CA2+</a:t>
            </a:r>
          </a:p>
        </p:txBody>
      </p:sp>
      <p:cxnSp>
        <p:nvCxnSpPr>
          <p:cNvPr id="79" name="Straight Connector 78"/>
          <p:cNvCxnSpPr>
            <a:endCxn id="60" idx="1"/>
          </p:cNvCxnSpPr>
          <p:nvPr/>
        </p:nvCxnSpPr>
        <p:spPr>
          <a:xfrm>
            <a:off x="1214439" y="2647950"/>
            <a:ext cx="1989137" cy="865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126" name="TextBox 79"/>
          <p:cNvSpPr txBox="1">
            <a:spLocks noChangeArrowheads="1"/>
          </p:cNvSpPr>
          <p:nvPr/>
        </p:nvSpPr>
        <p:spPr bwMode="auto">
          <a:xfrm>
            <a:off x="571500" y="2414588"/>
            <a:ext cx="1435100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Na+</a:t>
            </a:r>
          </a:p>
        </p:txBody>
      </p:sp>
      <p:cxnSp>
        <p:nvCxnSpPr>
          <p:cNvPr id="81" name="Straight Connector 80"/>
          <p:cNvCxnSpPr/>
          <p:nvPr/>
        </p:nvCxnSpPr>
        <p:spPr>
          <a:xfrm rot="10800000" flipV="1">
            <a:off x="5664201" y="4148138"/>
            <a:ext cx="143986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128" name="TextBox 81"/>
          <p:cNvSpPr txBox="1">
            <a:spLocks noChangeArrowheads="1"/>
          </p:cNvSpPr>
          <p:nvPr/>
        </p:nvSpPr>
        <p:spPr bwMode="auto">
          <a:xfrm>
            <a:off x="7104064" y="4148138"/>
            <a:ext cx="116363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Mg2+</a:t>
            </a:r>
          </a:p>
        </p:txBody>
      </p:sp>
    </p:spTree>
    <p:extLst>
      <p:ext uri="{BB962C8B-B14F-4D97-AF65-F5344CB8AC3E}">
        <p14:creationId xmlns:p14="http://schemas.microsoft.com/office/powerpoint/2010/main" val="13413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007E-7 -3.31328E-6 C 0.03179 0.02244 0.06358 0.04489 0.078 0.07681 C 0.09242 0.10874 0.08947 0.15016 0.08652 0.19181 " pathEditMode="relative" ptsTypes="aaA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972 C 0.00608 0.02384 0.01389 0.0382 -0.00434 0.05787 C -0.02257 0.07755 -0.06701 0.10278 -0.11128 0.12824 " pathEditMode="relative" ptsTypes="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3.7037E-6 C 0.01111 0.02685 0.02239 0.05393 0.03055 0.07592 C 0.03871 0.09792 0.04861 0.11875 0.04861 0.13148 C 0.04861 0.14421 0.03958 0.14792 0.03055 0.15185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C 0.00816 0.01088 0.01649 0.02199 0.00694 0.04815 C -0.00261 0.07431 -0.02986 0.11574 -0.05695 0.15741 " pathEditMode="relative" ptsTypes="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C 0.00799 -0.00162 0.01615 -0.00301 0.01945 -0.0037 " pathEditMode="relative" ptsTypes="aA">
                                      <p:cBhvr>
                                        <p:cTn id="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C 1.94444E-6 -7.40741E-7 0.00625 -7.40741E-7 0.0125 -7.40741E-7 " pathEditMode="relative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03704E-6 C 0.00521 -7.03704E-6 0.01042 -7.03704E-6 0.0125 -7.03704E-6 " pathEditMode="relative" ptsTypes="aA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5.55556E-6 C -0.00416 0.02221 -0.00833 0.04467 -0.00972 0.07592 C -0.01111 0.10717 -0.01371 0.15856 -0.00833 0.18703 C -0.00295 0.2155 0.00955 0.23078 0.02223 0.24629 " pathEditMode="relative" ptsTypes="aaaA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C -0.00764 -0.00232 -0.0151 -0.00463 -0.02083 0.02778 C -0.02656 0.06018 -0.02899 0.16551 -0.03472 0.19444 C -0.04045 0.22338 -0.05208 0.20069 -0.05555 0.20185 " pathEditMode="relative" ptsTypes="aaaA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C -0.0033 0.08866 -0.00642 0.17755 -0.00278 0.22222 C 0.00087 0.2669 0.01146 0.26759 0.02222 0.26852 " pathEditMode="relative" ptsTypes="aaA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-5.55556E-6 C 0.01597 -0.00927 0.03211 -0.01829 0.03888 0.02407 C 0.04565 0.06643 0.04288 0.15995 0.04027 0.2537 " pathEditMode="relative" ptsTypes="aaA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2.59259E-6 C -0.01822 0.00926 -0.03645 0.01875 -0.04999 0.02963 C -0.06353 0.04051 -0.07447 0.02662 -0.08194 0.06481 C -0.0894 0.10301 -0.09201 0.18102 -0.09444 0.25926 " pathEditMode="relative" ptsTypes="aaaA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C -0.0191 -0.00255 -0.03819 -0.00487 -0.05139 -0.00556 C -0.06458 -0.00625 -0.07239 -0.00926 -0.07917 -0.00371 C -0.08594 0.00185 -0.0901 0.00023 -0.09167 0.02777 C -0.09323 0.05532 -0.0993 0.1368 -0.08889 0.16111 C -0.07847 0.18541 -0.05382 0.17962 -0.02917 0.17407 " pathEditMode="relative" ptsTypes="aaaaaA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44444E-6 -2.96296E-6 C -4.44444E-6 -2.96296E-6 -0.00764 -0.04814 -0.01528 -0.09629 " pathEditMode="relative" ptsTypes="aA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9.25926E-6 C -0.01163 0.00509 -0.02309 0.01041 -0.02778 0.04444 C -0.03247 0.07847 -0.02431 0.1655 -0.02778 0.2037 C -0.03125 0.24189 -0.04514 0.26273 -0.04861 0.27407 " pathEditMode="relative" ptsTypes="aa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11111E-6 C 0.02848 0.00231 0.05713 0.00486 0.06806 0.03333 C 0.079 0.0618 0.06199 0.14051 0.06529 0.17037 C 0.06858 0.20023 0.07796 0.20648 0.08751 0.21296 " pathEditMode="relative" ptsTypes="aa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C -2.77778E-7 0.07268 0.00017 0.1456 -0.00556 0.18148 C -0.01128 0.21736 -0.02309 0.21597 -0.03472 0.21481 " pathEditMode="relative" ptsTypes="aaA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35" grpId="0" animBg="1"/>
      <p:bldP spid="42" grpId="0" animBg="1"/>
      <p:bldP spid="43" grpId="0" animBg="1"/>
      <p:bldP spid="49" grpId="0" animBg="1"/>
      <p:bldP spid="52" grpId="0" animBg="1"/>
      <p:bldP spid="54" grpId="0" animBg="1"/>
      <p:bldP spid="54" grpId="1" animBg="1"/>
      <p:bldP spid="55" grpId="0" animBg="1"/>
      <p:bldP spid="57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Way?</a:t>
            </a:r>
            <a:endParaRPr lang="en-US" dirty="0"/>
          </a:p>
        </p:txBody>
      </p:sp>
      <p:pic>
        <p:nvPicPr>
          <p:cNvPr id="5" name="Content Placeholder 4" descr="fig_ltp_ltd_ca2+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3359"/>
          <a:stretch>
            <a:fillRect/>
          </a:stretch>
        </p:blipFill>
        <p:spPr>
          <a:xfrm>
            <a:off x="2133601" y="1605097"/>
            <a:ext cx="4979653" cy="2738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" y="1605094"/>
            <a:ext cx="3649822" cy="4056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XCAL = Linearized BCM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876800" y="1605098"/>
            <a:ext cx="3807696" cy="2814503"/>
          </a:xfrm>
        </p:spPr>
        <p:txBody>
          <a:bodyPr/>
          <a:lstStyle/>
          <a:p>
            <a:r>
              <a:rPr lang="en-US" dirty="0" err="1" smtClean="0"/>
              <a:t>Bienenstock</a:t>
            </a:r>
            <a:r>
              <a:rPr lang="en-US" dirty="0" smtClean="0"/>
              <a:t>, Cooper &amp; Munro (1982) – BCM:</a:t>
            </a:r>
          </a:p>
          <a:p>
            <a:r>
              <a:rPr lang="en-US" b="1" dirty="0" smtClean="0"/>
              <a:t>adaptive threshold</a:t>
            </a:r>
            <a:r>
              <a:rPr lang="en-US" dirty="0" smtClean="0"/>
              <a:t> </a:t>
            </a:r>
            <a:r>
              <a:rPr lang="en-US" sz="2800" dirty="0" err="1"/>
              <a:t>Θ</a:t>
            </a:r>
            <a:endParaRPr lang="en-US" sz="2800" dirty="0"/>
          </a:p>
          <a:p>
            <a:pPr lvl="1"/>
            <a:r>
              <a:rPr lang="en-US" dirty="0" smtClean="0"/>
              <a:t>Lower when less active</a:t>
            </a:r>
          </a:p>
          <a:p>
            <a:pPr lvl="1">
              <a:spcAft>
                <a:spcPts val="93"/>
              </a:spcAft>
            </a:pPr>
            <a:r>
              <a:rPr lang="en-US" dirty="0" smtClean="0"/>
              <a:t>Higher when more..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(homeostatic)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fig_bcm_fun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4267200"/>
            <a:ext cx="282520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Does Adapt</a:t>
            </a:r>
            <a:endParaRPr lang="en-US" dirty="0"/>
          </a:p>
        </p:txBody>
      </p:sp>
      <p:pic>
        <p:nvPicPr>
          <p:cNvPr id="8" name="Content Placeholder 7" descr="fig_kirkwood_et_al_96_bcm_thre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2966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11340</TotalTime>
  <Words>409</Words>
  <Application>Microsoft Macintosh PowerPoint</Application>
  <PresentationFormat>On-screen Show (4:3)</PresentationFormat>
  <Paragraphs>100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MS Gothic</vt:lpstr>
      <vt:lpstr>ＭＳ Ｐゴシック</vt:lpstr>
      <vt:lpstr>Symbol</vt:lpstr>
      <vt:lpstr>Tahoma</vt:lpstr>
      <vt:lpstr>Times New Roman</vt:lpstr>
      <vt:lpstr>Wingdings</vt:lpstr>
      <vt:lpstr>Arial</vt:lpstr>
      <vt:lpstr>ror_std_emerbrain</vt:lpstr>
      <vt:lpstr>Learning</vt:lpstr>
      <vt:lpstr>Overview of Learning</vt:lpstr>
      <vt:lpstr>Synapses Change Strength (in response to patterns of activity)</vt:lpstr>
      <vt:lpstr>What Changes??</vt:lpstr>
      <vt:lpstr>Gettin’ AMPA’d</vt:lpstr>
      <vt:lpstr>Opening the NMDA receptor calcium channel</vt:lpstr>
      <vt:lpstr>Which Way?</vt:lpstr>
      <vt:lpstr>XCAL = Linearized BCM</vt:lpstr>
      <vt:lpstr>Threshold Does Adapt</vt:lpstr>
      <vt:lpstr>Computational: Self-Organizing and Error-Driven</vt:lpstr>
      <vt:lpstr>Floating Threshold = Long Term Average Activity (Self Org)</vt:lpstr>
      <vt:lpstr>Self Organizing Learning</vt:lpstr>
      <vt:lpstr>Limitations of Self-Organizing</vt:lpstr>
      <vt:lpstr>Where Does Error Come From?</vt:lpstr>
      <vt:lpstr>Floating Threshold = Medium Term Synaptic Activity (Error-Driven)</vt:lpstr>
      <vt:lpstr>Evidence of Dynamic Thresholds (Lim, McKee, Woloszyn et al., 2015)</vt:lpstr>
      <vt:lpstr>Fast Threshold Adaptation: Late Trains Early</vt:lpstr>
      <vt:lpstr>Backpropagation: Mathematics of Error-driven Learning</vt:lpstr>
      <vt:lpstr>Backpropagation &amp; GeneRec</vt:lpstr>
      <vt:lpstr>GeneRec: Derivative Approximation</vt:lpstr>
      <vt:lpstr>Biological Derivation of XCAL Curve</vt:lpstr>
      <vt:lpstr>Causal Learning?</vt:lpstr>
      <vt:lpstr>Let’s Get Real..</vt:lpstr>
      <vt:lpstr>Urakubo et al, 2008 Model</vt:lpstr>
      <vt:lpstr>“Allosteric” NMDA Captures STDP (including higher-order and time integration effects)</vt:lpstr>
      <vt:lpstr>What About Real Spike Trains?</vt:lpstr>
      <vt:lpstr>Extended Spike Trains = Emergent Simplicity</vt:lpstr>
      <vt:lpstr>Leabra</vt:lpstr>
      <vt:lpstr>Hebbian Learns Correlations</vt:lpstr>
    </vt:vector>
  </TitlesOfParts>
  <Company>University of Colorado Boulder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Randall O'Reilly</cp:lastModifiedBy>
  <cp:revision>131</cp:revision>
  <cp:lastPrinted>2011-02-03T09:46:31Z</cp:lastPrinted>
  <dcterms:created xsi:type="dcterms:W3CDTF">2009-11-13T11:00:44Z</dcterms:created>
  <dcterms:modified xsi:type="dcterms:W3CDTF">2017-03-03T15:25:36Z</dcterms:modified>
</cp:coreProperties>
</file>