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56" r:id="rId2"/>
    <p:sldId id="341" r:id="rId3"/>
    <p:sldId id="342" r:id="rId4"/>
    <p:sldId id="343" r:id="rId5"/>
    <p:sldId id="345" r:id="rId6"/>
    <p:sldId id="344" r:id="rId7"/>
    <p:sldId id="363" r:id="rId8"/>
    <p:sldId id="346" r:id="rId9"/>
    <p:sldId id="366" r:id="rId10"/>
    <p:sldId id="365" r:id="rId11"/>
    <p:sldId id="364" r:id="rId12"/>
    <p:sldId id="360" r:id="rId13"/>
    <p:sldId id="357" r:id="rId14"/>
    <p:sldId id="358" r:id="rId15"/>
    <p:sldId id="359" r:id="rId16"/>
    <p:sldId id="361" r:id="rId17"/>
    <p:sldId id="362" r:id="rId18"/>
    <p:sldId id="367" r:id="rId19"/>
    <p:sldId id="347" r:id="rId20"/>
    <p:sldId id="348" r:id="rId21"/>
  </p:sldIdLst>
  <p:sldSz cx="9144000" cy="6858000" type="screen4x3"/>
  <p:notesSz cx="6858000" cy="9144000"/>
  <p:defaultTextStyle>
    <a:defPPr>
      <a:defRPr lang="en-US"/>
    </a:defPPr>
    <a:lvl1pPr marL="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1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24"/>
    <p:restoredTop sz="94705"/>
  </p:normalViewPr>
  <p:slideViewPr>
    <p:cSldViewPr snapToObjects="1">
      <p:cViewPr varScale="1">
        <p:scale>
          <a:sx n="168" d="100"/>
          <a:sy n="168" d="100"/>
        </p:scale>
        <p:origin x="17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E0E46-09FB-E94F-B740-AE4D5C6FE5DD}" type="datetimeFigureOut">
              <a:rPr lang="en-US" smtClean="0"/>
              <a:pPr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9DB6F-A2E8-3748-9DED-C224F4F7C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40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9CCF-58B7-6C4F-9057-0B7282734A9C}" type="datetimeFigureOut">
              <a:rPr lang="en-US" smtClean="0"/>
              <a:pPr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784C-09B2-C64B-B8B7-C89AD37B1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12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1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F784C-09B2-C64B-B8B7-C89AD37B13C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6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F784C-09B2-C64B-B8B7-C89AD37B13C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delayed weight changes</a:t>
            </a:r>
          </a:p>
          <a:p>
            <a:r>
              <a:rPr lang="en-US" dirty="0" smtClean="0"/>
              <a:t>Can’t do </a:t>
            </a:r>
            <a:r>
              <a:rPr lang="en-US" dirty="0" err="1" smtClean="0"/>
              <a:t>backprop</a:t>
            </a:r>
            <a:r>
              <a:rPr lang="en-US" dirty="0" smtClean="0"/>
              <a:t> – need to have a generic all-purpose</a:t>
            </a:r>
            <a:r>
              <a:rPr lang="en-US" baseline="0" dirty="0" smtClean="0"/>
              <a:t> good-enough representation</a:t>
            </a:r>
          </a:p>
          <a:p>
            <a:r>
              <a:rPr lang="en-US" baseline="0" dirty="0" smtClean="0"/>
              <a:t>First wave of computational modelers got the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principal component right on *everything*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F784C-09B2-C64B-B8B7-C89AD37B13C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1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56" y="2130531"/>
            <a:ext cx="7772688" cy="14697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312" y="3886777"/>
            <a:ext cx="6401376" cy="1751929"/>
          </a:xfrm>
        </p:spPr>
        <p:txBody>
          <a:bodyPr/>
          <a:lstStyle>
            <a:lvl1pPr marL="0" indent="0" algn="ctr">
              <a:buNone/>
              <a:defRPr/>
            </a:lvl1pPr>
            <a:lvl2pPr marL="414640" indent="0" algn="ctr">
              <a:buNone/>
              <a:defRPr/>
            </a:lvl2pPr>
            <a:lvl3pPr marL="829280" indent="0" algn="ctr">
              <a:buNone/>
              <a:defRPr/>
            </a:lvl3pPr>
            <a:lvl4pPr marL="1243920" indent="0" algn="ctr">
              <a:buNone/>
              <a:defRPr/>
            </a:lvl4pPr>
            <a:lvl5pPr marL="1658560" indent="0" algn="ctr">
              <a:buNone/>
              <a:defRPr/>
            </a:lvl5pPr>
            <a:lvl6pPr marL="2073201" indent="0" algn="ctr">
              <a:buNone/>
              <a:defRPr/>
            </a:lvl6pPr>
            <a:lvl7pPr marL="2487841" indent="0" algn="ctr">
              <a:buNone/>
              <a:defRPr/>
            </a:lvl7pPr>
            <a:lvl8pPr marL="2902481" indent="0" algn="ctr">
              <a:buNone/>
              <a:defRPr/>
            </a:lvl8pPr>
            <a:lvl9pPr marL="331712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0F43610C-CF0F-A341-95E3-9AC2B6738F38}" type="datetime1">
              <a:rPr lang="en-US" smtClean="0"/>
              <a:pPr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0722BD1-6F2E-954E-9666-DACFAE059D87}" type="datetime1">
              <a:rPr lang="en-US" smtClean="0"/>
              <a:pPr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528" y="273514"/>
            <a:ext cx="2056968" cy="58560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624" y="273514"/>
            <a:ext cx="6032620" cy="58560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1719E71-40F5-594A-A597-B9A1F7A8E2A0}" type="datetime1">
              <a:rPr lang="en-US" smtClean="0"/>
              <a:pPr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0E7870B-B594-BE4F-883F-5AA3BF0E980A}" type="datetime1">
              <a:rPr lang="en-US" smtClean="0"/>
              <a:pPr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68" y="4406455"/>
            <a:ext cx="7772688" cy="1361811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668" y="2906445"/>
            <a:ext cx="7772688" cy="150000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640" indent="0">
              <a:buNone/>
              <a:defRPr sz="1600"/>
            </a:lvl2pPr>
            <a:lvl3pPr marL="829280" indent="0">
              <a:buNone/>
              <a:defRPr sz="1500"/>
            </a:lvl3pPr>
            <a:lvl4pPr marL="1243920" indent="0">
              <a:buNone/>
              <a:defRPr sz="1300"/>
            </a:lvl4pPr>
            <a:lvl5pPr marL="1658560" indent="0">
              <a:buNone/>
              <a:defRPr sz="1300"/>
            </a:lvl5pPr>
            <a:lvl6pPr marL="2073201" indent="0">
              <a:buNone/>
              <a:defRPr sz="1300"/>
            </a:lvl6pPr>
            <a:lvl7pPr marL="2487841" indent="0">
              <a:buNone/>
              <a:defRPr sz="1300"/>
            </a:lvl7pPr>
            <a:lvl8pPr marL="2902481" indent="0">
              <a:buNone/>
              <a:defRPr sz="1300"/>
            </a:lvl8pPr>
            <a:lvl9pPr marL="331712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4001173A-C22D-A545-AA98-51D0B584A64A}" type="datetime1">
              <a:rPr lang="en-US" smtClean="0"/>
              <a:pPr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624" y="1605097"/>
            <a:ext cx="4044794" cy="45244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02" y="1605097"/>
            <a:ext cx="4044794" cy="45244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627B750-1BB8-F846-854F-817BE719E813}" type="datetime1">
              <a:rPr lang="en-US" smtClean="0"/>
              <a:pPr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4954"/>
            <a:ext cx="82307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627" y="1534557"/>
            <a:ext cx="4040472" cy="64059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27" y="2175158"/>
            <a:ext cx="4040472" cy="395155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66" y="1534557"/>
            <a:ext cx="4041913" cy="64059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66" y="2175158"/>
            <a:ext cx="4041913" cy="395155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24BBA21-B6FA-C24E-9759-3735F7DAA052}" type="datetime1">
              <a:rPr lang="en-US" smtClean="0"/>
              <a:pPr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208DD61-016E-E544-8D0E-6C417EB34521}" type="datetime1">
              <a:rPr lang="en-US" smtClean="0"/>
              <a:pPr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60D8413E-DCA1-2346-AF80-5D4D797103C0}" type="datetime1">
              <a:rPr lang="en-US" smtClean="0"/>
              <a:pPr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3516"/>
            <a:ext cx="3009107" cy="116171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08" y="273515"/>
            <a:ext cx="5112171" cy="585319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27" y="1435228"/>
            <a:ext cx="3009107" cy="4691482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1AF361F-D5BC-E048-9595-281C5881E6B3}" type="datetime1">
              <a:rPr lang="en-US" smtClean="0"/>
              <a:pPr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26" y="4800891"/>
            <a:ext cx="5486689" cy="56574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926" y="613247"/>
            <a:ext cx="5486689" cy="4114224"/>
          </a:xfrm>
        </p:spPr>
        <p:txBody>
          <a:bodyPr/>
          <a:lstStyle>
            <a:lvl1pPr marL="0" indent="0">
              <a:buNone/>
              <a:defRPr sz="2900"/>
            </a:lvl1pPr>
            <a:lvl2pPr marL="414640" indent="0">
              <a:buNone/>
              <a:defRPr sz="2500"/>
            </a:lvl2pPr>
            <a:lvl3pPr marL="829280" indent="0">
              <a:buNone/>
              <a:defRPr sz="2200"/>
            </a:lvl3pPr>
            <a:lvl4pPr marL="1243920" indent="0">
              <a:buNone/>
              <a:defRPr sz="1800"/>
            </a:lvl4pPr>
            <a:lvl5pPr marL="1658560" indent="0">
              <a:buNone/>
              <a:defRPr sz="1800"/>
            </a:lvl5pPr>
            <a:lvl6pPr marL="2073201" indent="0">
              <a:buNone/>
              <a:defRPr sz="1800"/>
            </a:lvl6pPr>
            <a:lvl7pPr marL="2487841" indent="0">
              <a:buNone/>
              <a:defRPr sz="1800"/>
            </a:lvl7pPr>
            <a:lvl8pPr marL="2902481" indent="0">
              <a:buNone/>
              <a:defRPr sz="1800"/>
            </a:lvl8pPr>
            <a:lvl9pPr marL="3317121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26" y="5366630"/>
            <a:ext cx="5486689" cy="806146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8332548-F664-E64B-966D-816A33A80B57}" type="datetime1">
              <a:rPr lang="en-US" smtClean="0"/>
              <a:pPr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6627" y="273514"/>
            <a:ext cx="8227871" cy="1144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627" y="1605097"/>
            <a:ext cx="8227871" cy="45244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6627" y="6247632"/>
            <a:ext cx="2128991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656514" algn="l"/>
                <a:tab pos="1313025" algn="l"/>
                <a:tab pos="1969541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97796E05-5980-E044-9A8E-0F7500585CCE}" type="datetime1">
              <a:rPr lang="en-US" smtClean="0"/>
              <a:pPr/>
              <a:t>10/18/16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225" y="6247632"/>
            <a:ext cx="2896752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656514" algn="l"/>
                <a:tab pos="1313025" algn="l"/>
                <a:tab pos="1969541" algn="l"/>
                <a:tab pos="2626055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5507" y="6247632"/>
            <a:ext cx="2128991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656514" algn="l"/>
                <a:tab pos="1313025" algn="l"/>
                <a:tab pos="1969541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DBCD6B2D-8A22-3A46-9D90-9F73318B33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391604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587407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783210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979011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393651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808293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222931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637573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391604" indent="-293703" algn="l" defTabSz="414640" rtl="0" eaLnBrk="1" fontAlgn="base" hangingPunct="1">
        <a:lnSpc>
          <a:spcPct val="94000"/>
        </a:lnSpc>
        <a:spcBef>
          <a:spcPct val="0"/>
        </a:spcBef>
        <a:spcAft>
          <a:spcPts val="1293"/>
        </a:spcAft>
        <a:buClr>
          <a:srgbClr val="000000"/>
        </a:buClr>
        <a:buSzPct val="45000"/>
        <a:buFont typeface="Wingdings" pitchFamily="-111" charset="2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83210" indent="-260590" algn="l" defTabSz="414640" rtl="0" eaLnBrk="1" fontAlgn="base" hangingPunct="1">
        <a:lnSpc>
          <a:spcPct val="94000"/>
        </a:lnSpc>
        <a:spcBef>
          <a:spcPct val="0"/>
        </a:spcBef>
        <a:spcAft>
          <a:spcPts val="1032"/>
        </a:spcAft>
        <a:buClr>
          <a:srgbClr val="000000"/>
        </a:buClr>
        <a:buSzPct val="75000"/>
        <a:buFont typeface="Symbol" pitchFamily="-111" charset="2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7481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771"/>
        </a:spcAft>
        <a:buClr>
          <a:srgbClr val="000000"/>
        </a:buClr>
        <a:buSzPct val="45000"/>
        <a:buFont typeface="Wingdings" pitchFamily="-111" charset="2"/>
        <a:buChar char="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566418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522"/>
        </a:spcAft>
        <a:buClr>
          <a:srgbClr val="000000"/>
        </a:buClr>
        <a:buSzPct val="75000"/>
        <a:buFont typeface="Symbol" pitchFamily="-111" charset="2"/>
        <a:buChar char="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5802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7266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8730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20194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61658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4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28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92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56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20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84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48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12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Motor Control and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Computational Cognitive Neuroscience</a:t>
            </a:r>
          </a:p>
          <a:p>
            <a:r>
              <a:rPr lang="en-US" dirty="0" smtClean="0"/>
              <a:t>Randall O’Reilly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52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Medial Frontal Map of Values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82" y="1605097"/>
            <a:ext cx="4003760" cy="45244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from Inhibition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7616" r="-761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Basal Ganglia Reward Learning</a:t>
            </a:r>
            <a:br>
              <a:rPr lang="en-US" dirty="0" smtClean="0"/>
            </a:br>
            <a:r>
              <a:rPr lang="en-US" sz="1800" dirty="0"/>
              <a:t>(Frank, 2005…; O’Reilly &amp; Frank 2006)	</a:t>
            </a:r>
          </a:p>
        </p:txBody>
      </p:sp>
      <p:pic>
        <p:nvPicPr>
          <p:cNvPr id="5" name="Content Placeholder 4" descr="fig_bg_frontal_da_burst_di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627" y="1524000"/>
            <a:ext cx="8227871" cy="33403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6627" y="5181600"/>
            <a:ext cx="8227871" cy="1200328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Feedforward</a:t>
            </a:r>
            <a:r>
              <a:rPr lang="en-US" sz="2400" dirty="0"/>
              <a:t>, </a:t>
            </a:r>
            <a:r>
              <a:rPr lang="en-US" sz="2400" dirty="0" err="1"/>
              <a:t>modulatory</a:t>
            </a:r>
            <a:r>
              <a:rPr lang="en-US" sz="2400" dirty="0"/>
              <a:t> (</a:t>
            </a:r>
            <a:r>
              <a:rPr lang="en-US" sz="2400" dirty="0" err="1"/>
              <a:t>disinhibition</a:t>
            </a:r>
            <a:r>
              <a:rPr lang="en-US" sz="2400" dirty="0"/>
              <a:t>) on cortex/motor</a:t>
            </a:r>
          </a:p>
          <a:p>
            <a:r>
              <a:rPr lang="en-US" sz="2400" dirty="0"/>
              <a:t>  (same as cerebellum)</a:t>
            </a:r>
          </a:p>
          <a:p>
            <a:pPr>
              <a:buFontTx/>
              <a:buChar char="•"/>
            </a:pPr>
            <a:r>
              <a:rPr lang="en-US" sz="2400" dirty="0"/>
              <a:t> Co-opted for higher level cognitive control -&gt; PFC</a:t>
            </a:r>
          </a:p>
        </p:txBody>
      </p:sp>
    </p:spTree>
    <p:extLst>
      <p:ext uri="{BB962C8B-B14F-4D97-AF65-F5344CB8AC3E}">
        <p14:creationId xmlns:p14="http://schemas.microsoft.com/office/powerpoint/2010/main" val="25383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3514"/>
            <a:ext cx="8227871" cy="793286"/>
          </a:xfrm>
        </p:spPr>
        <p:txBody>
          <a:bodyPr/>
          <a:lstStyle/>
          <a:p>
            <a:r>
              <a:rPr lang="en-US" dirty="0" smtClean="0"/>
              <a:t>Reinforcement Learning: Dopamine</a:t>
            </a:r>
            <a:endParaRPr lang="en-US" dirty="0"/>
          </a:p>
        </p:txBody>
      </p:sp>
      <p:pic>
        <p:nvPicPr>
          <p:cNvPr id="5" name="Content Placeholder 4" descr="fig_schultz97_vta_td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4" r="-879"/>
          <a:stretch/>
        </p:blipFill>
        <p:spPr>
          <a:xfrm>
            <a:off x="533400" y="1221707"/>
            <a:ext cx="3429000" cy="53849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19600" y="1447801"/>
            <a:ext cx="3306314" cy="369332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dirty="0" err="1" smtClean="0"/>
              <a:t>Rescorla</a:t>
            </a:r>
            <a:r>
              <a:rPr lang="en-US" dirty="0" smtClean="0"/>
              <a:t>-Wagner / Delta Rule:</a:t>
            </a:r>
            <a:endParaRPr lang="en-US" dirty="0"/>
          </a:p>
        </p:txBody>
      </p:sp>
      <p:pic>
        <p:nvPicPr>
          <p:cNvPr id="6" name="Picture 5" descr="Screen shot 2011-03-03 at 10.27.1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981200"/>
            <a:ext cx="1955800" cy="736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9600" y="3091936"/>
            <a:ext cx="3508213" cy="650476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dirty="0" smtClean="0"/>
              <a:t>But no CS-onset firing – need to </a:t>
            </a:r>
          </a:p>
          <a:p>
            <a:r>
              <a:rPr lang="en-US" dirty="0" smtClean="0"/>
              <a:t>Anticipate the future!</a:t>
            </a:r>
            <a:endParaRPr lang="en-US" dirty="0"/>
          </a:p>
        </p:txBody>
      </p:sp>
      <p:pic>
        <p:nvPicPr>
          <p:cNvPr id="8" name="Picture 7" descr="Screen shot 2011-03-03 at 10.29.2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3886200"/>
            <a:ext cx="2019300" cy="469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46822" y="4892037"/>
            <a:ext cx="3140288" cy="371385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dirty="0" smtClean="0"/>
              <a:t>CS-onset = future reward =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2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Differences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Screen shot 2011-03-03 at 10.31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4660900" cy="469900"/>
          </a:xfrm>
          <a:prstGeom prst="rect">
            <a:avLst/>
          </a:prstGeom>
        </p:spPr>
      </p:pic>
      <p:pic>
        <p:nvPicPr>
          <p:cNvPr id="8" name="Picture 7" descr="Screen shot 2011-03-03 at 10.32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05101"/>
            <a:ext cx="2921000" cy="482600"/>
          </a:xfrm>
          <a:prstGeom prst="rect">
            <a:avLst/>
          </a:prstGeom>
        </p:spPr>
      </p:pic>
      <p:pic>
        <p:nvPicPr>
          <p:cNvPr id="9" name="Picture 8" descr="Screen shot 2011-03-03 at 10.32.5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670300"/>
            <a:ext cx="3467100" cy="495300"/>
          </a:xfrm>
          <a:prstGeom prst="rect">
            <a:avLst/>
          </a:prstGeom>
        </p:spPr>
      </p:pic>
      <p:pic>
        <p:nvPicPr>
          <p:cNvPr id="10" name="Picture 9" descr="Screen shot 2011-03-03 at 10.33.3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648200"/>
            <a:ext cx="3441700" cy="482600"/>
          </a:xfrm>
          <a:prstGeom prst="rect">
            <a:avLst/>
          </a:prstGeom>
        </p:spPr>
      </p:pic>
      <p:pic>
        <p:nvPicPr>
          <p:cNvPr id="11" name="Picture 10" descr="Screen shot 2011-03-03 at 10.34.02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5" y="5562600"/>
            <a:ext cx="1955800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29081" y="5562601"/>
            <a:ext cx="2154068" cy="369332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dirty="0" smtClean="0"/>
              <a:t>&lt;- this is the future!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3515"/>
            <a:ext cx="8227871" cy="717086"/>
          </a:xfrm>
        </p:spPr>
        <p:txBody>
          <a:bodyPr/>
          <a:lstStyle/>
          <a:p>
            <a:r>
              <a:rPr lang="en-US" dirty="0" smtClean="0"/>
              <a:t>Network Implementation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99287"/>
            <a:ext cx="4190999" cy="48303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- Critic</a:t>
            </a:r>
            <a:endParaRPr lang="en-US" dirty="0"/>
          </a:p>
        </p:txBody>
      </p:sp>
      <p:pic>
        <p:nvPicPr>
          <p:cNvPr id="5" name="Content Placeholder 4" descr="fig_actor_critic_basic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2" b="-632"/>
          <a:stretch/>
        </p:blipFill>
        <p:spPr>
          <a:xfrm>
            <a:off x="2743200" y="1402957"/>
            <a:ext cx="3505774" cy="12581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Content Placeholder 4" descr="fig_bg_frontal_da_burst_di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1177" y="2880293"/>
            <a:ext cx="8227871" cy="33403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782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Biology of Dopamine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4648200" cy="33781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0" y="1627956"/>
            <a:ext cx="3544353" cy="24821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45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Biology of Dopamine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6629400" cy="48180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 + Cerebellum Capacities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what satisfies basic needs, and what to avoid (BG reward learning)</a:t>
            </a:r>
          </a:p>
          <a:p>
            <a:pPr lvl="1"/>
            <a:r>
              <a:rPr lang="en-US" dirty="0" smtClean="0"/>
              <a:t>And what information to maintain in working memory (PFC) to support successful behavior</a:t>
            </a:r>
          </a:p>
          <a:p>
            <a:r>
              <a:rPr lang="en-US" dirty="0" smtClean="0"/>
              <a:t>Learn basic Sensory -&gt; Motor mappings accurately (Cerebellum error-driven learning)</a:t>
            </a:r>
          </a:p>
          <a:p>
            <a:pPr lvl="1"/>
            <a:r>
              <a:rPr lang="en-US" dirty="0" smtClean="0"/>
              <a:t>Sensory -&gt; Sensory mappings? (what is going to happen next..)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Rules Across the Brain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314" y="1981201"/>
          <a:ext cx="8001719" cy="250852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31883"/>
                <a:gridCol w="982798"/>
                <a:gridCol w="770590"/>
                <a:gridCol w="1076901"/>
                <a:gridCol w="1230743"/>
                <a:gridCol w="1154402"/>
                <a:gridCol w="1154402"/>
              </a:tblGrid>
              <a:tr h="588947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Area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Reward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Error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Self</a:t>
                      </a:r>
                      <a:r>
                        <a:rPr lang="en-US" sz="1600" baseline="0" dirty="0" smtClean="0"/>
                        <a:t> Org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Separator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Integrator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Attractor</a:t>
                      </a:r>
                      <a:endParaRPr lang="en-US" sz="1600" dirty="0"/>
                    </a:p>
                  </a:txBody>
                  <a:tcPr/>
                </a:tc>
              </a:tr>
              <a:tr h="588947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Primitive</a:t>
                      </a:r>
                    </a:p>
                    <a:p>
                      <a:r>
                        <a:rPr lang="en-US" sz="1600" dirty="0" smtClean="0"/>
                        <a:t>  Basal Ganglia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+++</a:t>
                      </a:r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 - 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 - 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++</a:t>
                      </a:r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 - 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Cerebellum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 - 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+++</a:t>
                      </a:r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 - 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+++</a:t>
                      </a:r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 - 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 - 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88947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Advanced</a:t>
                      </a:r>
                    </a:p>
                    <a:p>
                      <a:r>
                        <a:rPr lang="en-US" sz="1600" dirty="0" smtClean="0"/>
                        <a:t>  Hippocampus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+</a:t>
                      </a:r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+</a:t>
                      </a:r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+++</a:t>
                      </a:r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+++</a:t>
                      </a:r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 - 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+++</a:t>
                      </a:r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</a:t>
                      </a:r>
                      <a:r>
                        <a:rPr lang="en-US" sz="1600" dirty="0" err="1" smtClean="0"/>
                        <a:t>Neocortex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++</a:t>
                      </a:r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+++</a:t>
                      </a:r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++</a:t>
                      </a:r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 - 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+++</a:t>
                      </a:r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+++</a:t>
                      </a:r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2" y="5047567"/>
            <a:ext cx="7620575" cy="64633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lIns="91420" tIns="45711" rIns="91420" bIns="45711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+</a:t>
            </a:r>
            <a:r>
              <a:rPr lang="en-US" dirty="0" smtClean="0"/>
              <a:t> = has to some extent   …  </a:t>
            </a:r>
            <a:r>
              <a:rPr lang="en-US" dirty="0" smtClean="0">
                <a:solidFill>
                  <a:srgbClr val="FFFF00"/>
                </a:solidFill>
              </a:rPr>
              <a:t>+++</a:t>
            </a:r>
            <a:r>
              <a:rPr lang="en-US" dirty="0" smtClean="0"/>
              <a:t> = defining characteristic – definitely has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 = not likely to have       …  </a:t>
            </a:r>
            <a:r>
              <a:rPr lang="en-US" dirty="0" smtClean="0">
                <a:solidFill>
                  <a:srgbClr val="FF0000"/>
                </a:solidFill>
              </a:rPr>
              <a:t>- - -</a:t>
            </a:r>
            <a:r>
              <a:rPr lang="en-US" dirty="0" smtClean="0"/>
              <a:t> = definitely does not have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400" y="1916669"/>
            <a:ext cx="1828800" cy="369332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Learning Signal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50705" y="1916669"/>
            <a:ext cx="1216895" cy="369332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Dynamics</a:t>
            </a:r>
            <a:endParaRPr lang="en-US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 + Cerebellum Incapacities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 knowledge to novel situations</a:t>
            </a:r>
          </a:p>
          <a:p>
            <a:pPr lvl="1"/>
            <a:r>
              <a:rPr lang="en-US" dirty="0" smtClean="0"/>
              <a:t>Lookup tables don’t generalize well..</a:t>
            </a:r>
          </a:p>
          <a:p>
            <a:r>
              <a:rPr lang="en-US" dirty="0" smtClean="0"/>
              <a:t>Learn abstract semantics</a:t>
            </a:r>
          </a:p>
          <a:p>
            <a:pPr lvl="1"/>
            <a:r>
              <a:rPr lang="en-US" dirty="0" smtClean="0"/>
              <a:t>Statistical regularities, higher-order categories, etc</a:t>
            </a:r>
          </a:p>
          <a:p>
            <a:r>
              <a:rPr lang="en-US" dirty="0" smtClean="0"/>
              <a:t>Encode episodic memories (specific events)</a:t>
            </a:r>
          </a:p>
          <a:p>
            <a:pPr lvl="1"/>
            <a:r>
              <a:rPr lang="en-US" dirty="0" smtClean="0"/>
              <a:t>Useful for instance-based reasoning</a:t>
            </a:r>
          </a:p>
          <a:p>
            <a:r>
              <a:rPr lang="en-US" dirty="0" smtClean="0"/>
              <a:t>Plan, anticipate, simulate, etc..</a:t>
            </a:r>
          </a:p>
          <a:p>
            <a:pPr lvl="1"/>
            <a:r>
              <a:rPr lang="en-US" dirty="0" smtClean="0"/>
              <a:t>Requires robust working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Primitive, Basic Learning..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314" y="1676401"/>
          <a:ext cx="8001719" cy="154873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31883"/>
                <a:gridCol w="982798"/>
                <a:gridCol w="770590"/>
                <a:gridCol w="1076901"/>
                <a:gridCol w="1230743"/>
                <a:gridCol w="1154402"/>
                <a:gridCol w="1154402"/>
              </a:tblGrid>
              <a:tr h="588947"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Area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Reward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Error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Self</a:t>
                      </a:r>
                      <a:r>
                        <a:rPr lang="en-US" sz="1600" baseline="0" dirty="0" smtClean="0"/>
                        <a:t> Org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Separator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Integrator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Attractor</a:t>
                      </a:r>
                      <a:endParaRPr lang="en-US" sz="1600" dirty="0"/>
                    </a:p>
                  </a:txBody>
                  <a:tcPr/>
                </a:tc>
              </a:tr>
              <a:tr h="588947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Primitive</a:t>
                      </a:r>
                    </a:p>
                    <a:p>
                      <a:r>
                        <a:rPr lang="en-US" sz="1600" dirty="0" smtClean="0"/>
                        <a:t>  Basal Ganglia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+++</a:t>
                      </a:r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 - 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 - 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++</a:t>
                      </a:r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 - 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Cerebellum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 - 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+++</a:t>
                      </a:r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 - 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+++</a:t>
                      </a:r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 - 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- - -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9400" y="1600200"/>
            <a:ext cx="1828800" cy="369332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Learning Signal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50705" y="1600200"/>
            <a:ext cx="1216895" cy="369332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Dynamics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314" y="3657600"/>
            <a:ext cx="8001719" cy="2308324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Reward &amp; Error = most basic learning signals</a:t>
            </a:r>
          </a:p>
          <a:p>
            <a:r>
              <a:rPr lang="en-US" sz="2400" dirty="0"/>
              <a:t>   (self organized learning is a luxury..)</a:t>
            </a:r>
          </a:p>
          <a:p>
            <a:pPr>
              <a:buFontTx/>
              <a:buChar char="•"/>
            </a:pPr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 Simplest general solution to any learning problem is a</a:t>
            </a:r>
          </a:p>
          <a:p>
            <a:r>
              <a:rPr lang="en-US" sz="2400" dirty="0"/>
              <a:t>  </a:t>
            </a:r>
            <a:r>
              <a:rPr lang="en-US" sz="2400" i="1" dirty="0"/>
              <a:t>lookup table</a:t>
            </a:r>
            <a:r>
              <a:rPr lang="en-US" sz="2400" dirty="0"/>
              <a:t> = separator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Table &amp; Pattern Separation</a:t>
            </a:r>
            <a:endParaRPr lang="en-US" dirty="0"/>
          </a:p>
        </p:txBody>
      </p:sp>
      <p:pic>
        <p:nvPicPr>
          <p:cNvPr id="5" name="Content Placeholder 4" descr="fig_lookup_table_function_approximator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6625" y="2738768"/>
            <a:ext cx="4786968" cy="2671342"/>
          </a:xfrm>
          <a:solidFill>
            <a:schemeClr val="bg1"/>
          </a:solidFill>
        </p:spPr>
      </p:pic>
      <p:pic>
        <p:nvPicPr>
          <p:cNvPr id="8" name="Content Placeholder 7" descr="fig_patsep_cerebellum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715000" y="1605097"/>
            <a:ext cx="2840008" cy="4524495"/>
          </a:xfrm>
          <a:solidFill>
            <a:schemeClr val="bg1"/>
          </a:solidFill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Cerebellar</a:t>
            </a:r>
            <a:r>
              <a:rPr lang="en-US" dirty="0" smtClean="0"/>
              <a:t> Error-driven Learning</a:t>
            </a:r>
            <a:endParaRPr lang="en-US" dirty="0"/>
          </a:p>
        </p:txBody>
      </p:sp>
      <p:pic>
        <p:nvPicPr>
          <p:cNvPr id="7" name="Content Placeholder 6" descr="fig_cerebellum.png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22217" b="-22217"/>
          <a:stretch>
            <a:fillRect/>
          </a:stretch>
        </p:blipFill>
        <p:spPr>
          <a:xfrm>
            <a:off x="456625" y="914402"/>
            <a:ext cx="4044794" cy="4524495"/>
          </a:xfrm>
        </p:spPr>
      </p:pic>
      <p:pic>
        <p:nvPicPr>
          <p:cNvPr id="8" name="Content Placeholder 7" descr="fig_support_vector_machine.png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t="-52506" b="-52506"/>
          <a:stretch>
            <a:fillRect/>
          </a:stretch>
        </p:blipFill>
        <p:spPr>
          <a:xfrm>
            <a:off x="4639702" y="457202"/>
            <a:ext cx="4044794" cy="4524495"/>
          </a:xfrm>
        </p:spPr>
      </p:pic>
      <p:sp>
        <p:nvSpPr>
          <p:cNvPr id="9" name="TextBox 8"/>
          <p:cNvSpPr txBox="1"/>
          <p:nvPr/>
        </p:nvSpPr>
        <p:spPr>
          <a:xfrm>
            <a:off x="4639702" y="3886202"/>
            <a:ext cx="4030676" cy="830997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sz="2400" dirty="0"/>
              <a:t>Cerebellum = </a:t>
            </a:r>
          </a:p>
          <a:p>
            <a:r>
              <a:rPr lang="en-US" sz="2400" dirty="0"/>
              <a:t>Support Vector Machine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627" y="4869597"/>
            <a:ext cx="8227871" cy="1354217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 Granule cells = high-dimensional encoding (separation)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 Purkinje/Olive = delta-rule error-driven learning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 Classic ideas from Marr (1969) &amp; </a:t>
            </a:r>
            <a:r>
              <a:rPr lang="en-US" sz="2400" dirty="0" err="1"/>
              <a:t>Albus</a:t>
            </a:r>
            <a:r>
              <a:rPr lang="en-US" sz="2400" dirty="0"/>
              <a:t> (1971)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Cerebellum is Feed Forward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Feedforward</a:t>
            </a:r>
            <a:r>
              <a:rPr lang="en-US" dirty="0" smtClean="0"/>
              <a:t> circuit:</a:t>
            </a:r>
          </a:p>
          <a:p>
            <a:r>
              <a:rPr lang="en-US" dirty="0" smtClean="0"/>
              <a:t>Input (PN) -&gt; granules -&gt; Purkinje -&gt; Output (DCN)</a:t>
            </a:r>
          </a:p>
          <a:p>
            <a:r>
              <a:rPr lang="en-US" dirty="0" smtClean="0"/>
              <a:t>Inhibitory interactions – no attractor dynamics</a:t>
            </a:r>
          </a:p>
          <a:p>
            <a:r>
              <a:rPr lang="en-US" dirty="0" smtClean="0"/>
              <a:t>Key idea: does delta-rule learning bridging small temporal gap:</a:t>
            </a:r>
          </a:p>
          <a:p>
            <a:pPr>
              <a:buNone/>
            </a:pPr>
            <a:r>
              <a:rPr lang="en-US" dirty="0" smtClean="0"/>
              <a:t>	S(t-100) -&gt; </a:t>
            </a:r>
            <a:r>
              <a:rPr lang="en-US" dirty="0" err="1" smtClean="0"/>
              <a:t>R(t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       ^ Error(t+100)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02" y="1752600"/>
            <a:ext cx="4199498" cy="4004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Basal Ganglia and Action Selection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20275" b="-20275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Basal Ganglia: Action Selection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7" y="1971125"/>
            <a:ext cx="8227871" cy="244612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6627" y="5181601"/>
            <a:ext cx="8227871" cy="461655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Selects motor and “cognitive” actions across frontal areas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Command..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9" y="1632398"/>
            <a:ext cx="8227869" cy="4469891"/>
          </a:xfrm>
        </p:spPr>
      </p:pic>
    </p:spTree>
    <p:extLst>
      <p:ext uri="{BB962C8B-B14F-4D97-AF65-F5344CB8AC3E}">
        <p14:creationId xmlns:p14="http://schemas.microsoft.com/office/powerpoint/2010/main" val="13672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12105</TotalTime>
  <Words>533</Words>
  <Application>Microsoft Macintosh PowerPoint</Application>
  <PresentationFormat>On-screen Show (4:3)</PresentationFormat>
  <Paragraphs>181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MS Gothic</vt:lpstr>
      <vt:lpstr>Symbol</vt:lpstr>
      <vt:lpstr>Tahoma</vt:lpstr>
      <vt:lpstr>Times New Roman</vt:lpstr>
      <vt:lpstr>Wingdings</vt:lpstr>
      <vt:lpstr>Arial</vt:lpstr>
      <vt:lpstr>ror_std_emerbrain</vt:lpstr>
      <vt:lpstr>Motor Control and Reinforcement Learning</vt:lpstr>
      <vt:lpstr>Learning Rules Across the Brain</vt:lpstr>
      <vt:lpstr>Primitive, Basic Learning..</vt:lpstr>
      <vt:lpstr>Lookup Table &amp; Pattern Separation</vt:lpstr>
      <vt:lpstr>Cerebellar Error-driven Learning</vt:lpstr>
      <vt:lpstr>Cerebellum is Feed Forward </vt:lpstr>
      <vt:lpstr>Basal Ganglia and Action Selection</vt:lpstr>
      <vt:lpstr>Basal Ganglia: Action Selection</vt:lpstr>
      <vt:lpstr>Chain of Command..</vt:lpstr>
      <vt:lpstr>Medial Frontal Map of Values</vt:lpstr>
      <vt:lpstr>Release from Inhibition</vt:lpstr>
      <vt:lpstr>Basal Ganglia Reward Learning (Frank, 2005…; O’Reilly &amp; Frank 2006) </vt:lpstr>
      <vt:lpstr>Reinforcement Learning: Dopamine</vt:lpstr>
      <vt:lpstr>Temporal Differences Learning</vt:lpstr>
      <vt:lpstr>Network Implementation</vt:lpstr>
      <vt:lpstr>Actor - Critic</vt:lpstr>
      <vt:lpstr>Biology of Dopamine</vt:lpstr>
      <vt:lpstr>Biology of Dopamine</vt:lpstr>
      <vt:lpstr>BG + Cerebellum Capacities</vt:lpstr>
      <vt:lpstr>BG + Cerebellum Incapacities</vt:lpstr>
    </vt:vector>
  </TitlesOfParts>
  <Company>University of Colorado Boulder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Randall O'Reilly</dc:creator>
  <cp:lastModifiedBy>Randall O'Reilly</cp:lastModifiedBy>
  <cp:revision>155</cp:revision>
  <dcterms:created xsi:type="dcterms:W3CDTF">2009-12-12T06:45:36Z</dcterms:created>
  <dcterms:modified xsi:type="dcterms:W3CDTF">2016-10-18T19:14:25Z</dcterms:modified>
</cp:coreProperties>
</file>