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93" r:id="rId21"/>
    <p:sldId id="292" r:id="rId22"/>
    <p:sldId id="275" r:id="rId23"/>
    <p:sldId id="276" r:id="rId24"/>
    <p:sldId id="277" r:id="rId25"/>
    <p:sldId id="278" r:id="rId26"/>
    <p:sldId id="280" r:id="rId27"/>
    <p:sldId id="279" r:id="rId28"/>
    <p:sldId id="281" r:id="rId29"/>
    <p:sldId id="282" r:id="rId30"/>
    <p:sldId id="283" r:id="rId31"/>
    <p:sldId id="284" r:id="rId32"/>
    <p:sldId id="291" r:id="rId33"/>
    <p:sldId id="290" r:id="rId34"/>
    <p:sldId id="285" r:id="rId35"/>
    <p:sldId id="286" r:id="rId36"/>
    <p:sldId id="287" r:id="rId37"/>
    <p:sldId id="289" r:id="rId38"/>
    <p:sldId id="288" r:id="rId39"/>
  </p:sldIdLst>
  <p:sldSz cx="10077450" cy="7562850"/>
  <p:notesSz cx="7772400" cy="10058400"/>
  <p:defaultTextStyle>
    <a:defPPr>
      <a:defRPr lang="en-US"/>
    </a:defPPr>
    <a:lvl1pPr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755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633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511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388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5763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2916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068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221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4" autoAdjust="0"/>
    <p:restoredTop sz="90945"/>
  </p:normalViewPr>
  <p:slideViewPr>
    <p:cSldViewPr>
      <p:cViewPr varScale="1">
        <p:scale>
          <a:sx n="107" d="100"/>
          <a:sy n="107" d="100"/>
        </p:scale>
        <p:origin x="656" y="18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873" indent="-285721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2881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600034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7187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5763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1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5" indent="0" algn="ctr">
              <a:buNone/>
              <a:defRPr/>
            </a:lvl3pPr>
            <a:lvl4pPr marL="1371457" indent="0" algn="ctr">
              <a:buNone/>
              <a:defRPr/>
            </a:lvl4pPr>
            <a:lvl5pPr marL="1828610" indent="0" algn="ctr">
              <a:buNone/>
              <a:defRPr/>
            </a:lvl5pPr>
            <a:lvl6pPr marL="2285763" indent="0" algn="ctr">
              <a:buNone/>
              <a:defRPr/>
            </a:lvl6pPr>
            <a:lvl7pPr marL="2742916" indent="0" algn="ctr">
              <a:buNone/>
              <a:defRPr/>
            </a:lvl7pPr>
            <a:lvl8pPr marL="3200068" indent="0" algn="ctr">
              <a:buNone/>
              <a:defRPr/>
            </a:lvl8pPr>
            <a:lvl9pPr marL="365722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9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5" indent="0">
              <a:buNone/>
              <a:defRPr sz="1700"/>
            </a:lvl3pPr>
            <a:lvl4pPr marL="1371457" indent="0">
              <a:buNone/>
              <a:defRPr sz="1400"/>
            </a:lvl4pPr>
            <a:lvl5pPr marL="1828610" indent="0">
              <a:buNone/>
              <a:defRPr sz="1400"/>
            </a:lvl5pPr>
            <a:lvl6pPr marL="2285763" indent="0">
              <a:buNone/>
              <a:defRPr sz="1400"/>
            </a:lvl6pPr>
            <a:lvl7pPr marL="2742916" indent="0">
              <a:buNone/>
              <a:defRPr sz="1400"/>
            </a:lvl7pPr>
            <a:lvl8pPr marL="3200068" indent="0">
              <a:buNone/>
              <a:defRPr sz="1400"/>
            </a:lvl8pPr>
            <a:lvl9pPr marL="365722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9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10" indent="0">
              <a:buNone/>
              <a:defRPr sz="1700" b="1"/>
            </a:lvl5pPr>
            <a:lvl6pPr marL="2285763" indent="0">
              <a:buNone/>
              <a:defRPr sz="1700" b="1"/>
            </a:lvl6pPr>
            <a:lvl7pPr marL="2742916" indent="0">
              <a:buNone/>
              <a:defRPr sz="1700" b="1"/>
            </a:lvl7pPr>
            <a:lvl8pPr marL="3200068" indent="0">
              <a:buNone/>
              <a:defRPr sz="1700" b="1"/>
            </a:lvl8pPr>
            <a:lvl9pPr marL="365722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9" y="2398714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9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10" indent="0">
              <a:buNone/>
              <a:defRPr sz="1700" b="1"/>
            </a:lvl5pPr>
            <a:lvl6pPr marL="2285763" indent="0">
              <a:buNone/>
              <a:defRPr sz="1700" b="1"/>
            </a:lvl6pPr>
            <a:lvl7pPr marL="2742916" indent="0">
              <a:buNone/>
              <a:defRPr sz="1700" b="1"/>
            </a:lvl7pPr>
            <a:lvl8pPr marL="3200068" indent="0">
              <a:buNone/>
              <a:defRPr sz="1700" b="1"/>
            </a:lvl8pPr>
            <a:lvl9pPr marL="365722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9" y="2398714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01626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6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9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5" indent="0">
              <a:buNone/>
              <a:defRPr sz="1000"/>
            </a:lvl3pPr>
            <a:lvl4pPr marL="1371457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6" indent="0">
              <a:buNone/>
              <a:defRPr sz="900"/>
            </a:lvl7pPr>
            <a:lvl8pPr marL="3200068" indent="0">
              <a:buNone/>
              <a:defRPr sz="900"/>
            </a:lvl8pPr>
            <a:lvl9pPr marL="36572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4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5" indent="0">
              <a:buNone/>
              <a:defRPr sz="2400"/>
            </a:lvl3pPr>
            <a:lvl4pPr marL="1371457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6" indent="0">
              <a:buNone/>
              <a:defRPr sz="2000"/>
            </a:lvl7pPr>
            <a:lvl8pPr marL="3200068" indent="0">
              <a:buNone/>
              <a:defRPr sz="2000"/>
            </a:lvl8pPr>
            <a:lvl9pPr marL="3657221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5" indent="0">
              <a:buNone/>
              <a:defRPr sz="1000"/>
            </a:lvl3pPr>
            <a:lvl4pPr marL="1371457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6" indent="0">
              <a:buNone/>
              <a:defRPr sz="900"/>
            </a:lvl7pPr>
            <a:lvl8pPr marL="3200068" indent="0">
              <a:buNone/>
              <a:defRPr sz="900"/>
            </a:lvl8pPr>
            <a:lvl9pPr marL="36572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40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40" y="1770063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40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825" algn="l"/>
                <a:tab pos="1447649" algn="l"/>
                <a:tab pos="217147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825" algn="l"/>
                <a:tab pos="1447649" algn="l"/>
                <a:tab pos="2171475" algn="l"/>
                <a:tab pos="28953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4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825" algn="l"/>
                <a:tab pos="1447649" algn="l"/>
                <a:tab pos="217147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755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633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511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388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541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694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0846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7999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755" indent="-323816" algn="l" defTabSz="457152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511" indent="-287308" algn="l" defTabSz="457152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265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021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8776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5929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081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234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386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1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Neuron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Computational Cognitive </a:t>
            </a:r>
            <a:r>
              <a:rPr lang="en-US" dirty="0" smtClean="0"/>
              <a:t>Neuroscience</a:t>
            </a:r>
          </a:p>
          <a:p>
            <a:r>
              <a:rPr lang="en-US" dirty="0" smtClean="0"/>
              <a:t>Randall O’Reilly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Testing..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657725" y="3248025"/>
            <a:ext cx="1028700" cy="1143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331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Testing..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429125" y="3248025"/>
            <a:ext cx="14478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4429126" y="40100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794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Testing..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810125" y="3933824"/>
            <a:ext cx="7620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4429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81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Testing..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191125" y="3248026"/>
            <a:ext cx="762000" cy="762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6" y="4010025"/>
            <a:ext cx="914400" cy="762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191125" y="3248025"/>
            <a:ext cx="0" cy="15621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17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Testing..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810125" y="3933824"/>
            <a:ext cx="7620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4429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853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Testing..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191124" y="32480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352925" y="32480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96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Ooops</a:t>
            </a:r>
            <a:r>
              <a:rPr lang="en-US" dirty="0" smtClean="0"/>
              <a:t>..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772025" y="4352925"/>
            <a:ext cx="838201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4086226" y="36671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862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Ooops</a:t>
            </a:r>
            <a:r>
              <a:rPr lang="en-US" dirty="0" smtClean="0"/>
              <a:t>..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733925" y="3933824"/>
            <a:ext cx="838201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476625" y="39719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99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Ooops</a:t>
            </a:r>
            <a:r>
              <a:rPr lang="en-US" dirty="0" smtClean="0"/>
              <a:t>..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4276725" y="2790825"/>
            <a:ext cx="1143000" cy="12192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886324" y="33242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68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Ooops</a:t>
            </a:r>
            <a:r>
              <a:rPr lang="en-US" dirty="0" smtClean="0"/>
              <a:t>..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57725" y="3095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429125" y="3476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124325" y="38576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3895725" y="4314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124325" y="4695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429125" y="5076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57725" y="5457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667125" y="3095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667125" y="3552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667125" y="40100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3667125" y="45434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667125" y="5000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667125" y="5457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1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Unit of Cognition!?</a:t>
            </a:r>
            <a:endParaRPr lang="en-US" dirty="0"/>
          </a:p>
        </p:txBody>
      </p:sp>
      <p:pic>
        <p:nvPicPr>
          <p:cNvPr id="6" name="Content Placeholder 5" descr="fig_cortical_neur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r="-817"/>
          <a:stretch/>
        </p:blipFill>
        <p:spPr>
          <a:xfrm>
            <a:off x="4260386" y="1770063"/>
            <a:ext cx="1556681" cy="4989513"/>
          </a:xfrm>
        </p:spPr>
      </p:pic>
    </p:spTree>
    <p:extLst>
      <p:ext uri="{BB962C8B-B14F-4D97-AF65-F5344CB8AC3E}">
        <p14:creationId xmlns:p14="http://schemas.microsoft.com/office/powerpoint/2010/main" val="2348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 Coding Efficiency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4" y="2266395"/>
            <a:ext cx="5867401" cy="2235845"/>
          </a:xfrm>
        </p:spPr>
      </p:pic>
    </p:spTree>
    <p:extLst>
      <p:ext uri="{BB962C8B-B14F-4D97-AF65-F5344CB8AC3E}">
        <p14:creationId xmlns:p14="http://schemas.microsoft.com/office/powerpoint/2010/main" val="1226658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Categories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19008"/>
            <a:ext cx="9067800" cy="2886177"/>
          </a:xfrm>
        </p:spPr>
      </p:pic>
    </p:spTree>
    <p:extLst>
      <p:ext uri="{BB962C8B-B14F-4D97-AF65-F5344CB8AC3E}">
        <p14:creationId xmlns:p14="http://schemas.microsoft.com/office/powerpoint/2010/main" val="101024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Pandemonium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you can see how collective action of many detectors, organized </a:t>
            </a:r>
            <a:r>
              <a:rPr lang="en-US" i="1" dirty="0" smtClean="0"/>
              <a:t>hierarchically</a:t>
            </a:r>
            <a:r>
              <a:rPr lang="en-US" dirty="0" smtClean="0"/>
              <a:t>, could achieve more complex cognition?</a:t>
            </a:r>
          </a:p>
          <a:p>
            <a:r>
              <a:rPr lang="en-US" dirty="0" smtClean="0"/>
              <a:t>But detection needs to be a lot more sophisticated..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Neurons in the Dark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Neurons </a:t>
            </a:r>
            <a:r>
              <a:rPr lang="en-US" dirty="0"/>
              <a:t>live in the dark</a:t>
            </a:r>
            <a:r>
              <a:rPr lang="en-US" dirty="0" smtClean="0"/>
              <a:t>!</a:t>
            </a:r>
          </a:p>
          <a:p>
            <a:r>
              <a:rPr lang="en-US" dirty="0" smtClean="0"/>
              <a:t>“</a:t>
            </a:r>
            <a:r>
              <a:rPr lang="en-US" dirty="0"/>
              <a:t>Hear” an incredible jumble of inputs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Have </a:t>
            </a:r>
            <a:r>
              <a:rPr lang="en-US" i="1" dirty="0"/>
              <a:t>absolutely no idea</a:t>
            </a:r>
            <a:r>
              <a:rPr lang="en-US" dirty="0"/>
              <a:t> what is going on in the real world outside their little area of the brain.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107938" indent="0">
              <a:buNone/>
            </a:pPr>
            <a:r>
              <a:rPr lang="en-US" dirty="0" smtClean="0"/>
              <a:t>All of this is very counterintuitive given that we tend to think of neurons as communicating in full English sentences about the weather, etc..</a:t>
            </a:r>
          </a:p>
          <a:p>
            <a:pPr marL="107938" indent="0">
              <a:buNone/>
            </a:pPr>
            <a:r>
              <a:rPr lang="en-US" b="1" dirty="0" smtClean="0"/>
              <a:t>Neurons only get spikes, not words!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4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Social Network</a:t>
            </a:r>
            <a:endParaRPr lang="en-US" dirty="0"/>
          </a:p>
        </p:txBody>
      </p:sp>
      <p:pic>
        <p:nvPicPr>
          <p:cNvPr id="4" name="Content Placeholder 3" descr="fig_social_net_rand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" r="-182"/>
          <a:stretch/>
        </p:blipFill>
        <p:spPr>
          <a:xfrm>
            <a:off x="2447925" y="1571625"/>
            <a:ext cx="5257800" cy="3979486"/>
          </a:xfrm>
        </p:spPr>
      </p:pic>
      <p:sp>
        <p:nvSpPr>
          <p:cNvPr id="5" name="TextBox 4"/>
          <p:cNvSpPr txBox="1"/>
          <p:nvPr/>
        </p:nvSpPr>
        <p:spPr>
          <a:xfrm>
            <a:off x="771525" y="5991225"/>
            <a:ext cx="8686800" cy="790370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Neurons depend on network of “trust” built up over a long time period – only way they can overcome the jumble in the dark..</a:t>
            </a:r>
          </a:p>
        </p:txBody>
      </p:sp>
    </p:spTree>
    <p:extLst>
      <p:ext uri="{BB962C8B-B14F-4D97-AF65-F5344CB8AC3E}">
        <p14:creationId xmlns:p14="http://schemas.microsoft.com/office/powerpoint/2010/main" val="32902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Social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02" y="1571625"/>
            <a:ext cx="5245046" cy="3979486"/>
          </a:xfrm>
        </p:spPr>
      </p:pic>
      <p:sp>
        <p:nvSpPr>
          <p:cNvPr id="5" name="TextBox 4"/>
          <p:cNvSpPr txBox="1"/>
          <p:nvPr/>
        </p:nvSpPr>
        <p:spPr>
          <a:xfrm>
            <a:off x="771525" y="5991225"/>
            <a:ext cx="8686800" cy="790370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How do neurons ever know if senders change what they are encoding?  How does the brain ever change?</a:t>
            </a:r>
          </a:p>
        </p:txBody>
      </p:sp>
    </p:spTree>
    <p:extLst>
      <p:ext uri="{BB962C8B-B14F-4D97-AF65-F5344CB8AC3E}">
        <p14:creationId xmlns:p14="http://schemas.microsoft.com/office/powerpoint/2010/main" val="3915311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Detector Model</a:t>
            </a:r>
            <a:endParaRPr lang="en-US" dirty="0"/>
          </a:p>
        </p:txBody>
      </p:sp>
      <p:pic>
        <p:nvPicPr>
          <p:cNvPr id="4" name="Content Placeholder 3" descr="fig_neuron_as_det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" b="2689"/>
          <a:stretch>
            <a:fillRect/>
          </a:stretch>
        </p:blipFill>
        <p:spPr>
          <a:xfrm>
            <a:off x="1152525" y="1770064"/>
            <a:ext cx="7315200" cy="4025153"/>
          </a:xfrm>
        </p:spPr>
      </p:pic>
      <p:sp>
        <p:nvSpPr>
          <p:cNvPr id="5" name="TextBox 4"/>
          <p:cNvSpPr txBox="1"/>
          <p:nvPr/>
        </p:nvSpPr>
        <p:spPr>
          <a:xfrm>
            <a:off x="1152525" y="5991226"/>
            <a:ext cx="7315200" cy="560153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3200" dirty="0"/>
              <a:t>How do we simulate on a computer?</a:t>
            </a:r>
          </a:p>
        </p:txBody>
      </p:sp>
    </p:spTree>
    <p:extLst>
      <p:ext uri="{BB962C8B-B14F-4D97-AF65-F5344CB8AC3E}">
        <p14:creationId xmlns:p14="http://schemas.microsoft.com/office/powerpoint/2010/main" val="2333732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Neurons are electrical systems, can be described using basic electrical equations.</a:t>
            </a:r>
          </a:p>
          <a:p>
            <a:r>
              <a:rPr lang="en-US" dirty="0" smtClean="0"/>
              <a:t>Use these equations to simulate on a computer.</a:t>
            </a:r>
          </a:p>
          <a:p>
            <a:r>
              <a:rPr lang="en-US" dirty="0" smtClean="0"/>
              <a:t>Need a fair bit of math to get a full working model (more here than most chapters), but you only really need to understand </a:t>
            </a:r>
            <a:r>
              <a:rPr lang="en-US" i="1" dirty="0" smtClean="0"/>
              <a:t>conceptually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95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Tug-of-War</a:t>
            </a:r>
            <a:endParaRPr lang="en-US" dirty="0"/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1990725" y="1647825"/>
            <a:ext cx="6172201" cy="3396223"/>
          </a:xfrm>
        </p:spPr>
      </p:pic>
      <p:sp>
        <p:nvSpPr>
          <p:cNvPr id="5" name="TextBox 4"/>
          <p:cNvSpPr txBox="1"/>
          <p:nvPr/>
        </p:nvSpPr>
        <p:spPr>
          <a:xfrm>
            <a:off x="771526" y="5381625"/>
            <a:ext cx="8534400" cy="1484706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How strongly each guy pulls: I = g (E-</a:t>
            </a:r>
            <a:r>
              <a:rPr lang="en-US" sz="2400" dirty="0" err="1"/>
              <a:t>Vm</a:t>
            </a:r>
            <a:r>
              <a:rPr lang="en-US" sz="2400" dirty="0"/>
              <a:t>)</a:t>
            </a:r>
          </a:p>
          <a:p>
            <a:r>
              <a:rPr lang="en-US" sz="2400" dirty="0"/>
              <a:t>g = how many input channels are open</a:t>
            </a:r>
          </a:p>
          <a:p>
            <a:r>
              <a:rPr lang="en-US" sz="2400" dirty="0"/>
              <a:t>E = driving potential (pull down for inhibition, up for excitation)</a:t>
            </a:r>
          </a:p>
          <a:p>
            <a:r>
              <a:rPr lang="en-US" sz="2400" dirty="0" err="1"/>
              <a:t>Vm</a:t>
            </a:r>
            <a:r>
              <a:rPr lang="en-US" sz="2400" dirty="0"/>
              <a:t> = the “flag” – reflects net balance between two sides</a:t>
            </a:r>
          </a:p>
        </p:txBody>
      </p:sp>
    </p:spTree>
    <p:extLst>
      <p:ext uri="{BB962C8B-B14F-4D97-AF65-F5344CB8AC3E}">
        <p14:creationId xmlns:p14="http://schemas.microsoft.com/office/powerpoint/2010/main" val="2347047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Balance..</a:t>
            </a:r>
            <a:endParaRPr lang="en-US" dirty="0"/>
          </a:p>
        </p:txBody>
      </p:sp>
      <p:pic>
        <p:nvPicPr>
          <p:cNvPr id="4" name="Content Placeholder 3" descr="fig_vm_as_tug_of_war_cas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" r="-319"/>
          <a:stretch/>
        </p:blipFill>
        <p:spPr>
          <a:xfrm>
            <a:off x="2326685" y="1770063"/>
            <a:ext cx="5409540" cy="4989513"/>
          </a:xfrm>
        </p:spPr>
      </p:pic>
    </p:spTree>
    <p:extLst>
      <p:ext uri="{BB962C8B-B14F-4D97-AF65-F5344CB8AC3E}">
        <p14:creationId xmlns:p14="http://schemas.microsoft.com/office/powerpoint/2010/main" val="25665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Model</a:t>
            </a:r>
            <a:endParaRPr lang="en-US" dirty="0"/>
          </a:p>
        </p:txBody>
      </p:sp>
      <p:pic>
        <p:nvPicPr>
          <p:cNvPr id="4" name="Content Placeholder 3" descr="fig_neuron_as_det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" b="2689"/>
          <a:stretch>
            <a:fillRect/>
          </a:stretch>
        </p:blipFill>
        <p:spPr>
          <a:xfrm>
            <a:off x="1152525" y="1770064"/>
            <a:ext cx="7315200" cy="4025153"/>
          </a:xfrm>
        </p:spPr>
      </p:pic>
      <p:sp>
        <p:nvSpPr>
          <p:cNvPr id="5" name="TextBox 4"/>
          <p:cNvSpPr txBox="1"/>
          <p:nvPr/>
        </p:nvSpPr>
        <p:spPr>
          <a:xfrm>
            <a:off x="1152525" y="5991226"/>
            <a:ext cx="7315200" cy="618631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3600" dirty="0"/>
              <a:t>Is it really all just detection?</a:t>
            </a:r>
          </a:p>
        </p:txBody>
      </p:sp>
    </p:spTree>
    <p:extLst>
      <p:ext uri="{BB962C8B-B14F-4D97-AF65-F5344CB8AC3E}">
        <p14:creationId xmlns:p14="http://schemas.microsoft.com/office/powerpoint/2010/main" val="27035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Equations..</a:t>
            </a:r>
            <a:endParaRPr lang="en-US" dirty="0"/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2401595" y="1647827"/>
            <a:ext cx="4846931" cy="2666999"/>
          </a:xfrm>
        </p:spPr>
      </p:pic>
      <p:pic>
        <p:nvPicPr>
          <p:cNvPr id="3" name="Picture 2" descr="Screen shot 2011-01-18 at 12.36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4848224"/>
            <a:ext cx="6845300" cy="419100"/>
          </a:xfrm>
          <a:prstGeom prst="rect">
            <a:avLst/>
          </a:prstGeom>
        </p:spPr>
      </p:pic>
      <p:pic>
        <p:nvPicPr>
          <p:cNvPr id="6" name="Picture 5" descr="Screen shot 2011-01-18 at 12.38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5457825"/>
            <a:ext cx="3378200" cy="393700"/>
          </a:xfrm>
          <a:prstGeom prst="rect">
            <a:avLst/>
          </a:prstGeom>
        </p:spPr>
      </p:pic>
      <p:pic>
        <p:nvPicPr>
          <p:cNvPr id="7" name="Picture 6" descr="Screen shot 2011-01-18 at 12.39.3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6067425"/>
            <a:ext cx="7493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32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</a:t>
            </a:r>
            <a:endParaRPr lang="en-US" dirty="0"/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2401595" y="1647827"/>
            <a:ext cx="4846931" cy="266699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38" y="4848224"/>
            <a:ext cx="6887881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6925" y="5991225"/>
            <a:ext cx="5562600" cy="501676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800" dirty="0"/>
              <a:t>This is just the balance of forces..</a:t>
            </a:r>
          </a:p>
        </p:txBody>
      </p:sp>
    </p:spTree>
    <p:extLst>
      <p:ext uri="{BB962C8B-B14F-4D97-AF65-F5344CB8AC3E}">
        <p14:creationId xmlns:p14="http://schemas.microsoft.com/office/powerpoint/2010/main" val="3779497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Synapse</a:t>
            </a:r>
            <a:endParaRPr lang="en-US" dirty="0"/>
          </a:p>
        </p:txBody>
      </p:sp>
      <p:pic>
        <p:nvPicPr>
          <p:cNvPr id="5" name="Content Placeholder 4" descr="fig_synap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48" r="-4884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Story..</a:t>
            </a:r>
            <a:endParaRPr lang="en-US" dirty="0"/>
          </a:p>
        </p:txBody>
      </p:sp>
      <p:pic>
        <p:nvPicPr>
          <p:cNvPr id="4" name="Content Placeholder 3" descr="fig_io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95" r="-226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641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err="1" smtClean="0"/>
              <a:t>Conductances</a:t>
            </a:r>
            <a:r>
              <a:rPr lang="en-US" dirty="0" smtClean="0"/>
              <a:t> and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40" y="1770063"/>
            <a:ext cx="9067799" cy="1096962"/>
          </a:xfrm>
        </p:spPr>
        <p:txBody>
          <a:bodyPr/>
          <a:lstStyle/>
          <a:p>
            <a:r>
              <a:rPr lang="en-US" dirty="0" smtClean="0"/>
              <a:t>Just add ‘</a:t>
            </a:r>
            <a:r>
              <a:rPr lang="en-US" dirty="0" err="1" smtClean="0"/>
              <a:t>em</a:t>
            </a:r>
            <a:r>
              <a:rPr lang="en-US" dirty="0" smtClean="0"/>
              <a:t> up (and take the average)</a:t>
            </a:r>
            <a:endParaRPr lang="en-US" dirty="0"/>
          </a:p>
        </p:txBody>
      </p:sp>
      <p:pic>
        <p:nvPicPr>
          <p:cNvPr id="4" name="Picture 3" descr="Screen shot 2011-01-18 at 12.44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6" y="2562225"/>
            <a:ext cx="1968500" cy="74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925" y="4010026"/>
            <a:ext cx="8839200" cy="1148944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marL="342865" indent="-342865">
              <a:buSzPct val="100000"/>
              <a:buFont typeface="Arial"/>
              <a:buChar char="•"/>
            </a:pPr>
            <a:r>
              <a:rPr lang="en-US" sz="2400" dirty="0"/>
              <a:t>Key concept is </a:t>
            </a:r>
            <a:r>
              <a:rPr lang="en-US" sz="2400" i="1" dirty="0"/>
              <a:t>weight:</a:t>
            </a:r>
            <a:r>
              <a:rPr lang="en-US" sz="2400" dirty="0"/>
              <a:t> how much unit listens to given input</a:t>
            </a:r>
          </a:p>
          <a:p>
            <a:pPr marL="342865" indent="-342865">
              <a:buSzPct val="100000"/>
              <a:buFont typeface="Arial"/>
              <a:buChar char="•"/>
            </a:pPr>
            <a:r>
              <a:rPr lang="en-US" sz="2400" dirty="0"/>
              <a:t>Weights determine what the neuron detects</a:t>
            </a:r>
          </a:p>
          <a:p>
            <a:pPr marL="342865" indent="-342865">
              <a:buSzPct val="100000"/>
              <a:buFont typeface="Arial"/>
              <a:buChar char="•"/>
            </a:pPr>
            <a:r>
              <a:rPr lang="en-US" sz="2400" dirty="0"/>
              <a:t>Everything you know is encoded in your weights..</a:t>
            </a:r>
          </a:p>
        </p:txBody>
      </p:sp>
    </p:spTree>
    <p:extLst>
      <p:ext uri="{BB962C8B-B14F-4D97-AF65-F5344CB8AC3E}">
        <p14:creationId xmlns:p14="http://schemas.microsoft.com/office/powerpoint/2010/main" val="2259824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Vm</a:t>
            </a:r>
            <a:r>
              <a:rPr lang="en-US" dirty="0" smtClean="0"/>
              <a:t> gets over threshold, neuron fires a spike.</a:t>
            </a:r>
          </a:p>
          <a:p>
            <a:r>
              <a:rPr lang="en-US" dirty="0" smtClean="0"/>
              <a:t>Spike resets membrane potential back to rest.</a:t>
            </a:r>
          </a:p>
          <a:p>
            <a:r>
              <a:rPr lang="en-US" dirty="0" smtClean="0"/>
              <a:t>Has to climb back up to threshold to spike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90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Code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 likes spikes, but rates are great!</a:t>
            </a:r>
          </a:p>
          <a:p>
            <a:pPr lvl="1"/>
            <a:r>
              <a:rPr lang="en-US" dirty="0" smtClean="0"/>
              <a:t>Instantaneous and steady – smaller, faster models</a:t>
            </a:r>
          </a:p>
          <a:p>
            <a:pPr lvl="1"/>
            <a:r>
              <a:rPr lang="en-US" dirty="0" smtClean="0"/>
              <a:t>But definitely lose several important things</a:t>
            </a:r>
          </a:p>
          <a:p>
            <a:pPr lvl="1"/>
            <a:r>
              <a:rPr lang="en-US" dirty="0" err="1" smtClean="0"/>
              <a:t>Soln</a:t>
            </a:r>
            <a:r>
              <a:rPr lang="en-US" dirty="0" smtClean="0"/>
              <a:t>: do it both ways, and see what the diffs are..</a:t>
            </a:r>
          </a:p>
          <a:p>
            <a:r>
              <a:rPr lang="en-US" dirty="0" smtClean="0"/>
              <a:t>Goal: equation that makes good </a:t>
            </a:r>
            <a:r>
              <a:rPr lang="en-US" dirty="0" err="1" smtClean="0"/>
              <a:t>approx</a:t>
            </a:r>
            <a:r>
              <a:rPr lang="en-US" dirty="0" smtClean="0"/>
              <a:t> of actual spiking rate for same sets of inputs.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71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Sigmoidal Activation</a:t>
            </a:r>
            <a:endParaRPr lang="en-US" dirty="0"/>
          </a:p>
        </p:txBody>
      </p:sp>
      <p:pic>
        <p:nvPicPr>
          <p:cNvPr id="4" name="Content Placeholder 3" descr="fig_nxx1_fu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6" r="-257"/>
          <a:stretch/>
        </p:blipFill>
        <p:spPr>
          <a:xfrm>
            <a:off x="695325" y="1800225"/>
            <a:ext cx="5410200" cy="4193504"/>
          </a:xfrm>
        </p:spPr>
      </p:pic>
      <p:sp>
        <p:nvSpPr>
          <p:cNvPr id="6" name="TextBox 5"/>
          <p:cNvSpPr txBox="1"/>
          <p:nvPr/>
        </p:nvSpPr>
        <p:spPr>
          <a:xfrm>
            <a:off x="6257925" y="1876425"/>
            <a:ext cx="3200400" cy="2964914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marL="285721" indent="-285721">
              <a:lnSpc>
                <a:spcPct val="200000"/>
              </a:lnSpc>
              <a:buSzPct val="100000"/>
              <a:buFontTx/>
              <a:buChar char="•"/>
            </a:pPr>
            <a:r>
              <a:rPr lang="en-US" sz="3200" dirty="0"/>
              <a:t>Threshold</a:t>
            </a:r>
          </a:p>
          <a:p>
            <a:pPr marL="285721" indent="-285721">
              <a:lnSpc>
                <a:spcPct val="200000"/>
              </a:lnSpc>
              <a:buSzPct val="100000"/>
              <a:buFontTx/>
              <a:buChar char="•"/>
            </a:pPr>
            <a:r>
              <a:rPr lang="en-US" sz="3200" dirty="0"/>
              <a:t>Saturating</a:t>
            </a:r>
          </a:p>
          <a:p>
            <a:pPr marL="285721" indent="-285721">
              <a:lnSpc>
                <a:spcPct val="200000"/>
              </a:lnSpc>
              <a:buSzPct val="100000"/>
              <a:buFontTx/>
              <a:buChar char="•"/>
            </a:pPr>
            <a:r>
              <a:rPr lang="en-US" sz="3200" dirty="0"/>
              <a:t>Smooth</a:t>
            </a:r>
          </a:p>
        </p:txBody>
      </p:sp>
    </p:spTree>
    <p:extLst>
      <p:ext uri="{BB962C8B-B14F-4D97-AF65-F5344CB8AC3E}">
        <p14:creationId xmlns:p14="http://schemas.microsoft.com/office/powerpoint/2010/main" val="887134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Code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bit tricky because </a:t>
            </a:r>
            <a:r>
              <a:rPr lang="en-US" dirty="0" err="1" smtClean="0"/>
              <a:t>Vm</a:t>
            </a:r>
            <a:r>
              <a:rPr lang="en-US" dirty="0" smtClean="0"/>
              <a:t> doesn’t work.</a:t>
            </a:r>
          </a:p>
          <a:p>
            <a:r>
              <a:rPr lang="en-US" dirty="0" smtClean="0"/>
              <a:t>Need to use excitatory conductance – threshold</a:t>
            </a:r>
          </a:p>
          <a:p>
            <a:r>
              <a:rPr lang="en-US" dirty="0" smtClean="0"/>
              <a:t>XX1 equation:</a:t>
            </a:r>
          </a:p>
          <a:p>
            <a:endParaRPr lang="en-US" dirty="0"/>
          </a:p>
          <a:p>
            <a:r>
              <a:rPr lang="en-US" dirty="0" err="1" smtClean="0"/>
              <a:t>ge</a:t>
            </a:r>
            <a:r>
              <a:rPr lang="en-US" dirty="0" smtClean="0"/>
              <a:t>-theta:</a:t>
            </a:r>
          </a:p>
          <a:p>
            <a:endParaRPr lang="en-US" dirty="0"/>
          </a:p>
          <a:p>
            <a:r>
              <a:rPr lang="en-US" dirty="0" smtClean="0"/>
              <a:t>Time </a:t>
            </a:r>
            <a:r>
              <a:rPr lang="en-US" smtClean="0"/>
              <a:t>dyn: </a:t>
            </a:r>
            <a:endParaRPr lang="en-US" dirty="0" smtClean="0"/>
          </a:p>
        </p:txBody>
      </p:sp>
      <p:pic>
        <p:nvPicPr>
          <p:cNvPr id="4" name="Picture 3" descr="Screen shot 2011-01-18 at 12.58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3019425"/>
            <a:ext cx="2273300" cy="838200"/>
          </a:xfrm>
          <a:prstGeom prst="rect">
            <a:avLst/>
          </a:prstGeom>
        </p:spPr>
      </p:pic>
      <p:pic>
        <p:nvPicPr>
          <p:cNvPr id="5" name="Picture 4" descr="Screen shot 2011-01-18 at 12.59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4238626"/>
            <a:ext cx="33782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5610225"/>
            <a:ext cx="5791200" cy="4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7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Pandemonium!</a:t>
            </a:r>
            <a:br>
              <a:rPr lang="en-US" dirty="0" smtClean="0"/>
            </a:br>
            <a:r>
              <a:rPr lang="en-US" sz="2800" dirty="0"/>
              <a:t>(Oliver Selfridge)</a:t>
            </a:r>
          </a:p>
        </p:txBody>
      </p:sp>
      <p:pic>
        <p:nvPicPr>
          <p:cNvPr id="4" name="Content Placeholder 3" descr="fig_pandemonium_selfrid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" b="10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98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Demons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 smtClean="0"/>
              <a:t>Vertical Line:           |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 smtClean="0"/>
              <a:t>Horizontal Line:      --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 smtClean="0"/>
              <a:t>Up-Right Diagonal: /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 smtClean="0"/>
              <a:t>Up-Left Diagonal:   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Demons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 smtClean="0"/>
              <a:t>T: 1,2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 smtClean="0"/>
              <a:t>V: 3,4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 smtClean="0"/>
              <a:t>A: 2,3,4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 smtClean="0"/>
              <a:t>K: 1,3,4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Testing..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76725" y="3857625"/>
            <a:ext cx="14478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0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Testing..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4276725" y="38576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575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Testing..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4657725" y="3324225"/>
            <a:ext cx="990600" cy="11811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927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3904</TotalTime>
  <Words>543</Words>
  <Application>Microsoft Macintosh PowerPoint</Application>
  <PresentationFormat>Custom</PresentationFormat>
  <Paragraphs>91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MS Gothic</vt:lpstr>
      <vt:lpstr>Symbol</vt:lpstr>
      <vt:lpstr>Tahoma</vt:lpstr>
      <vt:lpstr>Times New Roman</vt:lpstr>
      <vt:lpstr>Wingdings</vt:lpstr>
      <vt:lpstr>ror_std_emerbrain</vt:lpstr>
      <vt:lpstr>The Neuron</vt:lpstr>
      <vt:lpstr>The Basic Unit of Cognition!?</vt:lpstr>
      <vt:lpstr>Detector Model</vt:lpstr>
      <vt:lpstr>Pandemonium! (Oliver Selfridge)</vt:lpstr>
      <vt:lpstr>Feature Demons</vt:lpstr>
      <vt:lpstr>Cognitive Demons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Ooops..</vt:lpstr>
      <vt:lpstr>Ooops..</vt:lpstr>
      <vt:lpstr>Ooops..</vt:lpstr>
      <vt:lpstr>Ooops..</vt:lpstr>
      <vt:lpstr>Coarse Coding Efficiency</vt:lpstr>
      <vt:lpstr>Hierarchy of Categories</vt:lpstr>
      <vt:lpstr>Pandemonium Summary</vt:lpstr>
      <vt:lpstr>Neurons in the Dark</vt:lpstr>
      <vt:lpstr>The Social Network</vt:lpstr>
      <vt:lpstr>The Social Network</vt:lpstr>
      <vt:lpstr>Back to the Detector Model</vt:lpstr>
      <vt:lpstr>Overall Strategy</vt:lpstr>
      <vt:lpstr>The Tug-of-War</vt:lpstr>
      <vt:lpstr>Relative Balance..</vt:lpstr>
      <vt:lpstr>Equations..</vt:lpstr>
      <vt:lpstr>Equilibrium</vt:lpstr>
      <vt:lpstr>The Synapse</vt:lpstr>
      <vt:lpstr>The Full Story..</vt:lpstr>
      <vt:lpstr>Input Conductances and Weights</vt:lpstr>
      <vt:lpstr>Generating Output</vt:lpstr>
      <vt:lpstr>Rate Code Approximation</vt:lpstr>
      <vt:lpstr>Sigmoidal Activation</vt:lpstr>
      <vt:lpstr>Rate Code Equations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38</cp:revision>
  <dcterms:created xsi:type="dcterms:W3CDTF">2009-03-18T06:10:11Z</dcterms:created>
  <dcterms:modified xsi:type="dcterms:W3CDTF">2017-03-01T14:48:44Z</dcterms:modified>
</cp:coreProperties>
</file>