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70" r:id="rId3"/>
    <p:sldId id="257" r:id="rId4"/>
    <p:sldId id="272" r:id="rId5"/>
    <p:sldId id="259" r:id="rId6"/>
    <p:sldId id="269" r:id="rId7"/>
    <p:sldId id="260" r:id="rId8"/>
    <p:sldId id="261" r:id="rId9"/>
    <p:sldId id="262" r:id="rId10"/>
    <p:sldId id="271" r:id="rId11"/>
    <p:sldId id="273" r:id="rId12"/>
    <p:sldId id="274" r:id="rId13"/>
    <p:sldId id="275" r:id="rId14"/>
    <p:sldId id="268" r:id="rId15"/>
    <p:sldId id="264" r:id="rId16"/>
    <p:sldId id="263" r:id="rId17"/>
    <p:sldId id="276" r:id="rId18"/>
    <p:sldId id="265" r:id="rId19"/>
    <p:sldId id="277" r:id="rId20"/>
    <p:sldId id="267" r:id="rId21"/>
  </p:sldIdLst>
  <p:sldSz cx="10077450" cy="7562850"/>
  <p:notesSz cx="7772400" cy="10058400"/>
  <p:defaultTextStyle>
    <a:defPPr>
      <a:defRPr lang="en-US"/>
    </a:defPPr>
    <a:lvl1pPr algn="l" defTabSz="457010" rtl="0" fontAlgn="base" hangingPunct="0">
      <a:lnSpc>
        <a:spcPct val="94000"/>
      </a:lnSpc>
      <a:spcBef>
        <a:spcPct val="0"/>
      </a:spcBef>
      <a:spcAft>
        <a:spcPct val="0"/>
      </a:spcAft>
      <a:buClr>
        <a:srgbClr val="000000"/>
      </a:buClr>
      <a:buSzPct val="45000"/>
      <a:buFont typeface="Wingdings" pitchFamily="-111" charset="2"/>
      <a:defRPr kern="1200">
        <a:solidFill>
          <a:schemeClr val="tx1"/>
        </a:solidFill>
        <a:latin typeface="Arial" pitchFamily="-111" charset="0"/>
        <a:ea typeface="+mn-ea"/>
        <a:cs typeface="+mn-cs"/>
      </a:defRPr>
    </a:lvl1pPr>
    <a:lvl2pPr marL="431620" indent="-215812" algn="l" defTabSz="457010" rtl="0" fontAlgn="base" hangingPunct="0">
      <a:lnSpc>
        <a:spcPct val="94000"/>
      </a:lnSpc>
      <a:spcBef>
        <a:spcPct val="0"/>
      </a:spcBef>
      <a:spcAft>
        <a:spcPct val="0"/>
      </a:spcAft>
      <a:buClr>
        <a:srgbClr val="000000"/>
      </a:buClr>
      <a:buSzPct val="45000"/>
      <a:buFont typeface="Wingdings" pitchFamily="-111" charset="2"/>
      <a:defRPr kern="1200">
        <a:solidFill>
          <a:schemeClr val="tx1"/>
        </a:solidFill>
        <a:latin typeface="Arial" pitchFamily="-111" charset="0"/>
        <a:ea typeface="+mn-ea"/>
        <a:cs typeface="+mn-cs"/>
      </a:defRPr>
    </a:lvl2pPr>
    <a:lvl3pPr marL="647431" indent="-215812" algn="l" defTabSz="457010" rtl="0" fontAlgn="base" hangingPunct="0">
      <a:lnSpc>
        <a:spcPct val="94000"/>
      </a:lnSpc>
      <a:spcBef>
        <a:spcPct val="0"/>
      </a:spcBef>
      <a:spcAft>
        <a:spcPct val="0"/>
      </a:spcAft>
      <a:buClr>
        <a:srgbClr val="000000"/>
      </a:buClr>
      <a:buSzPct val="45000"/>
      <a:buFont typeface="Wingdings" pitchFamily="-111" charset="2"/>
      <a:defRPr kern="1200">
        <a:solidFill>
          <a:schemeClr val="tx1"/>
        </a:solidFill>
        <a:latin typeface="Arial" pitchFamily="-111" charset="0"/>
        <a:ea typeface="+mn-ea"/>
        <a:cs typeface="+mn-cs"/>
      </a:defRPr>
    </a:lvl3pPr>
    <a:lvl4pPr marL="863242" indent="-215812" algn="l" defTabSz="457010" rtl="0" fontAlgn="base" hangingPunct="0">
      <a:lnSpc>
        <a:spcPct val="94000"/>
      </a:lnSpc>
      <a:spcBef>
        <a:spcPct val="0"/>
      </a:spcBef>
      <a:spcAft>
        <a:spcPct val="0"/>
      </a:spcAft>
      <a:buClr>
        <a:srgbClr val="000000"/>
      </a:buClr>
      <a:buSzPct val="45000"/>
      <a:buFont typeface="Wingdings" pitchFamily="-111" charset="2"/>
      <a:defRPr kern="1200">
        <a:solidFill>
          <a:schemeClr val="tx1"/>
        </a:solidFill>
        <a:latin typeface="Arial" pitchFamily="-111" charset="0"/>
        <a:ea typeface="+mn-ea"/>
        <a:cs typeface="+mn-cs"/>
      </a:defRPr>
    </a:lvl4pPr>
    <a:lvl5pPr marL="1079052" indent="-215812" algn="l" defTabSz="457010" rtl="0" fontAlgn="base" hangingPunct="0">
      <a:lnSpc>
        <a:spcPct val="94000"/>
      </a:lnSpc>
      <a:spcBef>
        <a:spcPct val="0"/>
      </a:spcBef>
      <a:spcAft>
        <a:spcPct val="0"/>
      </a:spcAft>
      <a:buClr>
        <a:srgbClr val="000000"/>
      </a:buClr>
      <a:buSzPct val="45000"/>
      <a:buFont typeface="Wingdings" pitchFamily="-111" charset="2"/>
      <a:defRPr kern="1200">
        <a:solidFill>
          <a:schemeClr val="tx1"/>
        </a:solidFill>
        <a:latin typeface="Arial" pitchFamily="-111" charset="0"/>
        <a:ea typeface="+mn-ea"/>
        <a:cs typeface="+mn-cs"/>
      </a:defRPr>
    </a:lvl5pPr>
    <a:lvl6pPr marL="2285052" algn="l" defTabSz="457010" rtl="0" eaLnBrk="1" latinLnBrk="0" hangingPunct="1">
      <a:defRPr kern="1200">
        <a:solidFill>
          <a:schemeClr val="tx1"/>
        </a:solidFill>
        <a:latin typeface="Arial" pitchFamily="-111" charset="0"/>
        <a:ea typeface="+mn-ea"/>
        <a:cs typeface="+mn-cs"/>
      </a:defRPr>
    </a:lvl6pPr>
    <a:lvl7pPr marL="2742063" algn="l" defTabSz="457010" rtl="0" eaLnBrk="1" latinLnBrk="0" hangingPunct="1">
      <a:defRPr kern="1200">
        <a:solidFill>
          <a:schemeClr val="tx1"/>
        </a:solidFill>
        <a:latin typeface="Arial" pitchFamily="-111" charset="0"/>
        <a:ea typeface="+mn-ea"/>
        <a:cs typeface="+mn-cs"/>
      </a:defRPr>
    </a:lvl7pPr>
    <a:lvl8pPr marL="3199073" algn="l" defTabSz="457010" rtl="0" eaLnBrk="1" latinLnBrk="0" hangingPunct="1">
      <a:defRPr kern="1200">
        <a:solidFill>
          <a:schemeClr val="tx1"/>
        </a:solidFill>
        <a:latin typeface="Arial" pitchFamily="-111" charset="0"/>
        <a:ea typeface="+mn-ea"/>
        <a:cs typeface="+mn-cs"/>
      </a:defRPr>
    </a:lvl8pPr>
    <a:lvl9pPr marL="3656083" algn="l" defTabSz="457010" rtl="0" eaLnBrk="1" latinLnBrk="0" hangingPunct="1">
      <a:defRPr kern="1200">
        <a:solidFill>
          <a:schemeClr val="tx1"/>
        </a:solidFill>
        <a:latin typeface="Arial" pitchFamily="-111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2">
          <p15:clr>
            <a:srgbClr val="A4A3A4"/>
          </p15:clr>
        </p15:guide>
        <p15:guide id="2" pos="317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78" autoAdjust="0"/>
    <p:restoredTop sz="91002"/>
  </p:normalViewPr>
  <p:slideViewPr>
    <p:cSldViewPr>
      <p:cViewPr varScale="1">
        <p:scale>
          <a:sx n="123" d="100"/>
          <a:sy n="123" d="100"/>
        </p:scale>
        <p:origin x="536" y="184"/>
      </p:cViewPr>
      <p:guideLst>
        <p:guide orient="horz" pos="2382"/>
        <p:guide pos="317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3188" y="763588"/>
            <a:ext cx="5024437" cy="37703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sp>
      <p:sp>
        <p:nvSpPr>
          <p:cNvPr id="2050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16650" cy="4524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3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-111" charset="0"/>
                <a:ea typeface="Tahoma" pitchFamily="-111" charset="0"/>
                <a:cs typeface="Tahoma" pitchFamily="-111" charset="0"/>
              </a:defRPr>
            </a:lvl1pPr>
          </a:lstStyle>
          <a:p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3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-111" charset="0"/>
                <a:ea typeface="Tahoma" pitchFamily="-111" charset="0"/>
                <a:cs typeface="Tahoma" pitchFamily="-111" charset="0"/>
              </a:defRPr>
            </a:lvl1pPr>
          </a:lstStyle>
          <a:p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lnSpc>
                <a:spcPct val="93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-111" charset="0"/>
                <a:ea typeface="Tahoma" pitchFamily="-111" charset="0"/>
                <a:cs typeface="Tahoma" pitchFamily="-111" charset="0"/>
              </a:defRPr>
            </a:lvl1pPr>
          </a:lstStyle>
          <a:p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3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-111" charset="0"/>
                <a:ea typeface="Tahoma" pitchFamily="-111" charset="0"/>
                <a:cs typeface="Tahoma" pitchFamily="-111" charset="0"/>
              </a:defRPr>
            </a:lvl1pPr>
          </a:lstStyle>
          <a:p>
            <a:fld id="{47050F4D-C8E8-3F4B-A05D-07E398CC0A5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62820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01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-111" charset="0"/>
      <a:defRPr sz="1200" kern="1200">
        <a:solidFill>
          <a:srgbClr val="000000"/>
        </a:solidFill>
        <a:latin typeface="Times New Roman" pitchFamily="-111" charset="0"/>
        <a:ea typeface="+mn-ea"/>
        <a:cs typeface="+mn-cs"/>
      </a:defRPr>
    </a:lvl1pPr>
    <a:lvl2pPr marL="742642" indent="-285632" algn="l" defTabSz="45701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-111" charset="0"/>
      <a:defRPr sz="1200" kern="1200">
        <a:solidFill>
          <a:srgbClr val="000000"/>
        </a:solidFill>
        <a:latin typeface="Times New Roman" pitchFamily="-111" charset="0"/>
        <a:ea typeface="ＭＳ Ｐゴシック" pitchFamily="-111" charset="-128"/>
        <a:cs typeface="+mn-cs"/>
      </a:defRPr>
    </a:lvl2pPr>
    <a:lvl3pPr marL="1142524" indent="-228506" algn="l" defTabSz="45701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-111" charset="0"/>
      <a:defRPr sz="1200" kern="1200">
        <a:solidFill>
          <a:srgbClr val="000000"/>
        </a:solidFill>
        <a:latin typeface="Times New Roman" pitchFamily="-111" charset="0"/>
        <a:ea typeface="ＭＳ Ｐゴシック" pitchFamily="-111" charset="-128"/>
        <a:cs typeface="+mn-cs"/>
      </a:defRPr>
    </a:lvl3pPr>
    <a:lvl4pPr marL="1599537" indent="-228506" algn="l" defTabSz="45701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-111" charset="0"/>
      <a:defRPr sz="1200" kern="1200">
        <a:solidFill>
          <a:srgbClr val="000000"/>
        </a:solidFill>
        <a:latin typeface="Times New Roman" pitchFamily="-111" charset="0"/>
        <a:ea typeface="ＭＳ Ｐゴシック" pitchFamily="-111" charset="-128"/>
        <a:cs typeface="+mn-cs"/>
      </a:defRPr>
    </a:lvl4pPr>
    <a:lvl5pPr marL="2056547" indent="-228506" algn="l" defTabSz="45701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-111" charset="0"/>
      <a:defRPr sz="1200" kern="1200">
        <a:solidFill>
          <a:srgbClr val="000000"/>
        </a:solidFill>
        <a:latin typeface="Times New Roman" pitchFamily="-111" charset="0"/>
        <a:ea typeface="ＭＳ Ｐゴシック" pitchFamily="-111" charset="-128"/>
        <a:cs typeface="+mn-cs"/>
      </a:defRPr>
    </a:lvl5pPr>
    <a:lvl6pPr marL="2285052" algn="l" defTabSz="45701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063" algn="l" defTabSz="45701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073" algn="l" defTabSz="45701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083" algn="l" defTabSz="45701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1373188" y="754063"/>
            <a:ext cx="5026025" cy="3771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777241" y="4777740"/>
            <a:ext cx="6217919" cy="4526280"/>
          </a:xfrm>
          <a:prstGeom prst="rect">
            <a:avLst/>
          </a:prstGeom>
        </p:spPr>
        <p:txBody>
          <a:bodyPr lIns="101866" tIns="101866" rIns="101866" bIns="101866" anchor="t" anchorCtr="0">
            <a:noAutofit/>
          </a:bodyPr>
          <a:lstStyle/>
          <a:p>
            <a:pPr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3188" y="754063"/>
            <a:ext cx="5026025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5F784C-09B2-C64B-B8B7-C89AD37B13C0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3188" y="754063"/>
            <a:ext cx="5026025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Time delayed weight changes</a:t>
            </a:r>
          </a:p>
          <a:p>
            <a:r>
              <a:rPr lang="en-US" dirty="0"/>
              <a:t>Can’t do </a:t>
            </a:r>
            <a:r>
              <a:rPr lang="en-US" dirty="0" err="1"/>
              <a:t>backprop</a:t>
            </a:r>
            <a:r>
              <a:rPr lang="en-US" dirty="0"/>
              <a:t> – need to have a generic all-purpose</a:t>
            </a:r>
            <a:r>
              <a:rPr lang="en-US" baseline="0" dirty="0"/>
              <a:t> good-enough representation</a:t>
            </a:r>
          </a:p>
          <a:p>
            <a:r>
              <a:rPr lang="en-US" baseline="0" dirty="0"/>
              <a:t>First wave of computational modelers got the 1</a:t>
            </a:r>
            <a:r>
              <a:rPr lang="en-US" baseline="30000" dirty="0"/>
              <a:t>st</a:t>
            </a:r>
            <a:r>
              <a:rPr lang="en-US" baseline="0" dirty="0"/>
              <a:t> principal component right on *everything*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5F784C-09B2-C64B-B8B7-C89AD37B13C0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944FF46-E189-824C-8DDB-C86B7D58BF79}" type="slidenum">
              <a:rPr lang="en-US"/>
              <a:pPr/>
              <a:t>19</a:t>
            </a:fld>
            <a:endParaRPr lang="en-US"/>
          </a:p>
        </p:txBody>
      </p:sp>
      <p:sp>
        <p:nvSpPr>
          <p:cNvPr id="52225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3188" y="765175"/>
            <a:ext cx="5024437" cy="37703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52226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6914" y="4777554"/>
            <a:ext cx="6218573" cy="4441526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650" y="2349502"/>
            <a:ext cx="8566150" cy="162083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1300" y="4286252"/>
            <a:ext cx="7054850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010" indent="0" algn="ctr">
              <a:buNone/>
              <a:defRPr/>
            </a:lvl2pPr>
            <a:lvl3pPr marL="914021" indent="0" algn="ctr">
              <a:buNone/>
              <a:defRPr/>
            </a:lvl3pPr>
            <a:lvl4pPr marL="1371031" indent="0" algn="ctr">
              <a:buNone/>
              <a:defRPr/>
            </a:lvl4pPr>
            <a:lvl5pPr marL="1828041" indent="0" algn="ctr">
              <a:buNone/>
              <a:defRPr/>
            </a:lvl5pPr>
            <a:lvl6pPr marL="2285052" indent="0" algn="ctr">
              <a:buNone/>
              <a:defRPr/>
            </a:lvl6pPr>
            <a:lvl7pPr marL="2742063" indent="0" algn="ctr">
              <a:buNone/>
              <a:defRPr/>
            </a:lvl7pPr>
            <a:lvl8pPr marL="3199073" indent="0" algn="ctr">
              <a:buNone/>
              <a:defRPr/>
            </a:lvl8pPr>
            <a:lvl9pPr marL="3656083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C1E25212-C499-2845-9264-4CAAD22E0C0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06DFCD5D-A4EF-0F48-894C-74C4A518F61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4088" y="301625"/>
            <a:ext cx="2266950" cy="64579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48450" cy="64579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AB5A90ED-0900-0148-B02F-288E9C7DCDE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080" y="301752"/>
            <a:ext cx="9066531" cy="126100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03079" y="2161495"/>
            <a:ext cx="4456296" cy="45993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5111728" y="2161495"/>
            <a:ext cx="4457883" cy="4599331"/>
          </a:xfrm>
        </p:spPr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>
          <a:xfrm>
            <a:off x="503080" y="6889471"/>
            <a:ext cx="2345586" cy="519331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>
          <a:xfrm>
            <a:off x="3446964" y="6889471"/>
            <a:ext cx="3193044" cy="519331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>
          <a:xfrm>
            <a:off x="7225612" y="6889471"/>
            <a:ext cx="2345586" cy="519331"/>
          </a:xfrm>
        </p:spPr>
        <p:txBody>
          <a:bodyPr/>
          <a:lstStyle>
            <a:lvl1pPr>
              <a:defRPr/>
            </a:lvl1pPr>
          </a:lstStyle>
          <a:p>
            <a:fld id="{75C3D312-9D6A-AD4C-AD76-89DAB9ECD60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526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10699FE-574C-884F-B959-58968A00FCE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338" y="4859342"/>
            <a:ext cx="8566150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5338" y="3205163"/>
            <a:ext cx="8566150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010" indent="0">
              <a:buNone/>
              <a:defRPr sz="1800"/>
            </a:lvl2pPr>
            <a:lvl3pPr marL="914021" indent="0">
              <a:buNone/>
              <a:defRPr sz="1700"/>
            </a:lvl3pPr>
            <a:lvl4pPr marL="1371031" indent="0">
              <a:buNone/>
              <a:defRPr sz="1400"/>
            </a:lvl4pPr>
            <a:lvl5pPr marL="1828041" indent="0">
              <a:buNone/>
              <a:defRPr sz="1400"/>
            </a:lvl5pPr>
            <a:lvl6pPr marL="2285052" indent="0">
              <a:buNone/>
              <a:defRPr sz="1400"/>
            </a:lvl6pPr>
            <a:lvl7pPr marL="2742063" indent="0">
              <a:buNone/>
              <a:defRPr sz="1400"/>
            </a:lvl7pPr>
            <a:lvl8pPr marL="3199073" indent="0">
              <a:buNone/>
              <a:defRPr sz="1400"/>
            </a:lvl8pPr>
            <a:lvl9pPr marL="3656083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68E3A94C-6335-6046-8076-E497DB61BFD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770067"/>
            <a:ext cx="4457700" cy="4989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3338" y="1770067"/>
            <a:ext cx="4457700" cy="4989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5B33BAAE-3A70-404B-BB23-D07B6A3C822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42" y="303213"/>
            <a:ext cx="9070975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242" y="1692276"/>
            <a:ext cx="4452937" cy="7064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010" indent="0">
              <a:buNone/>
              <a:defRPr sz="2000" b="1"/>
            </a:lvl2pPr>
            <a:lvl3pPr marL="914021" indent="0">
              <a:buNone/>
              <a:defRPr sz="1800" b="1"/>
            </a:lvl3pPr>
            <a:lvl4pPr marL="1371031" indent="0">
              <a:buNone/>
              <a:defRPr sz="1700" b="1"/>
            </a:lvl4pPr>
            <a:lvl5pPr marL="1828041" indent="0">
              <a:buNone/>
              <a:defRPr sz="1700" b="1"/>
            </a:lvl5pPr>
            <a:lvl6pPr marL="2285052" indent="0">
              <a:buNone/>
              <a:defRPr sz="1700" b="1"/>
            </a:lvl6pPr>
            <a:lvl7pPr marL="2742063" indent="0">
              <a:buNone/>
              <a:defRPr sz="1700" b="1"/>
            </a:lvl7pPr>
            <a:lvl8pPr marL="3199073" indent="0">
              <a:buNone/>
              <a:defRPr sz="1700" b="1"/>
            </a:lvl8pPr>
            <a:lvl9pPr marL="3656083" indent="0">
              <a:buNone/>
              <a:defRPr sz="1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242" y="2398718"/>
            <a:ext cx="4452937" cy="435768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9692" y="1692276"/>
            <a:ext cx="4454525" cy="7064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010" indent="0">
              <a:buNone/>
              <a:defRPr sz="2000" b="1"/>
            </a:lvl2pPr>
            <a:lvl3pPr marL="914021" indent="0">
              <a:buNone/>
              <a:defRPr sz="1800" b="1"/>
            </a:lvl3pPr>
            <a:lvl4pPr marL="1371031" indent="0">
              <a:buNone/>
              <a:defRPr sz="1700" b="1"/>
            </a:lvl4pPr>
            <a:lvl5pPr marL="1828041" indent="0">
              <a:buNone/>
              <a:defRPr sz="1700" b="1"/>
            </a:lvl5pPr>
            <a:lvl6pPr marL="2285052" indent="0">
              <a:buNone/>
              <a:defRPr sz="1700" b="1"/>
            </a:lvl6pPr>
            <a:lvl7pPr marL="2742063" indent="0">
              <a:buNone/>
              <a:defRPr sz="1700" b="1"/>
            </a:lvl7pPr>
            <a:lvl8pPr marL="3199073" indent="0">
              <a:buNone/>
              <a:defRPr sz="1700" b="1"/>
            </a:lvl8pPr>
            <a:lvl9pPr marL="3656083" indent="0">
              <a:buNone/>
              <a:defRPr sz="1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9692" y="2398718"/>
            <a:ext cx="4454525" cy="435768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A1E57D0C-60D9-554D-8F3A-1904EEC0067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1D7586AC-F896-4640-9044-DD7ECB502B8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4D5FD7FD-0BA8-D54E-8FE7-F8CE54B7759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42" y="301629"/>
            <a:ext cx="3316287" cy="128111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0179" y="301627"/>
            <a:ext cx="5634038" cy="645477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242" y="1582738"/>
            <a:ext cx="3316287" cy="5173662"/>
          </a:xfrm>
        </p:spPr>
        <p:txBody>
          <a:bodyPr/>
          <a:lstStyle>
            <a:lvl1pPr marL="0" indent="0">
              <a:buNone/>
              <a:defRPr sz="1400"/>
            </a:lvl1pPr>
            <a:lvl2pPr marL="457010" indent="0">
              <a:buNone/>
              <a:defRPr sz="1200"/>
            </a:lvl2pPr>
            <a:lvl3pPr marL="914021" indent="0">
              <a:buNone/>
              <a:defRPr sz="1000"/>
            </a:lvl3pPr>
            <a:lvl4pPr marL="1371031" indent="0">
              <a:buNone/>
              <a:defRPr sz="900"/>
            </a:lvl4pPr>
            <a:lvl5pPr marL="1828041" indent="0">
              <a:buNone/>
              <a:defRPr sz="900"/>
            </a:lvl5pPr>
            <a:lvl6pPr marL="2285052" indent="0">
              <a:buNone/>
              <a:defRPr sz="900"/>
            </a:lvl6pPr>
            <a:lvl7pPr marL="2742063" indent="0">
              <a:buNone/>
              <a:defRPr sz="900"/>
            </a:lvl7pPr>
            <a:lvl8pPr marL="3199073" indent="0">
              <a:buNone/>
              <a:defRPr sz="900"/>
            </a:lvl8pPr>
            <a:lvl9pPr marL="365608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70DC9464-E398-7543-B7F3-F15D056FD48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4853" y="5294317"/>
            <a:ext cx="6046789" cy="6238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4853" y="676275"/>
            <a:ext cx="6046789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010" indent="0">
              <a:buNone/>
              <a:defRPr sz="2800"/>
            </a:lvl2pPr>
            <a:lvl3pPr marL="914021" indent="0">
              <a:buNone/>
              <a:defRPr sz="2400"/>
            </a:lvl3pPr>
            <a:lvl4pPr marL="1371031" indent="0">
              <a:buNone/>
              <a:defRPr sz="2000"/>
            </a:lvl4pPr>
            <a:lvl5pPr marL="1828041" indent="0">
              <a:buNone/>
              <a:defRPr sz="2000"/>
            </a:lvl5pPr>
            <a:lvl6pPr marL="2285052" indent="0">
              <a:buNone/>
              <a:defRPr sz="2000"/>
            </a:lvl6pPr>
            <a:lvl7pPr marL="2742063" indent="0">
              <a:buNone/>
              <a:defRPr sz="2000"/>
            </a:lvl7pPr>
            <a:lvl8pPr marL="3199073" indent="0">
              <a:buNone/>
              <a:defRPr sz="2000"/>
            </a:lvl8pPr>
            <a:lvl9pPr marL="3656083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4853" y="5918200"/>
            <a:ext cx="6046789" cy="889000"/>
          </a:xfrm>
        </p:spPr>
        <p:txBody>
          <a:bodyPr/>
          <a:lstStyle>
            <a:lvl1pPr marL="0" indent="0">
              <a:buNone/>
              <a:defRPr sz="1400"/>
            </a:lvl1pPr>
            <a:lvl2pPr marL="457010" indent="0">
              <a:buNone/>
              <a:defRPr sz="1200"/>
            </a:lvl2pPr>
            <a:lvl3pPr marL="914021" indent="0">
              <a:buNone/>
              <a:defRPr sz="1000"/>
            </a:lvl3pPr>
            <a:lvl4pPr marL="1371031" indent="0">
              <a:buNone/>
              <a:defRPr sz="900"/>
            </a:lvl4pPr>
            <a:lvl5pPr marL="1828041" indent="0">
              <a:buNone/>
              <a:defRPr sz="900"/>
            </a:lvl5pPr>
            <a:lvl6pPr marL="2285052" indent="0">
              <a:buNone/>
              <a:defRPr sz="900"/>
            </a:lvl6pPr>
            <a:lvl7pPr marL="2742063" indent="0">
              <a:buNone/>
              <a:defRPr sz="900"/>
            </a:lvl7pPr>
            <a:lvl8pPr marL="3199073" indent="0">
              <a:buNone/>
              <a:defRPr sz="900"/>
            </a:lvl8pPr>
            <a:lvl9pPr marL="365608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61FDA17F-FB80-8D49-A59B-37A042027CF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03243" y="301625"/>
            <a:ext cx="9067799" cy="12620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43" y="1770067"/>
            <a:ext cx="9067799" cy="49895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503243" y="6889750"/>
            <a:ext cx="2346325" cy="520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3000"/>
              </a:lnSpc>
              <a:tabLst>
                <a:tab pos="723600" algn="l"/>
                <a:tab pos="1447196" algn="l"/>
                <a:tab pos="2170800" algn="l"/>
              </a:tabLst>
              <a:defRPr sz="1400">
                <a:solidFill>
                  <a:srgbClr val="000000"/>
                </a:solidFill>
                <a:latin typeface="Times New Roman" pitchFamily="-111" charset="0"/>
                <a:ea typeface="Tahoma" pitchFamily="-111" charset="0"/>
                <a:cs typeface="Tahoma" pitchFamily="-111" charset="0"/>
              </a:defRPr>
            </a:lvl1pPr>
          </a:lstStyle>
          <a:p>
            <a:endParaRPr 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3446463" y="6889750"/>
            <a:ext cx="3192462" cy="520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3000"/>
              </a:lnSpc>
              <a:tabLst>
                <a:tab pos="723600" algn="l"/>
                <a:tab pos="1447196" algn="l"/>
                <a:tab pos="2170800" algn="l"/>
                <a:tab pos="2894399" algn="l"/>
              </a:tabLst>
              <a:defRPr sz="1400">
                <a:solidFill>
                  <a:srgbClr val="000000"/>
                </a:solidFill>
                <a:latin typeface="Times New Roman" pitchFamily="-111" charset="0"/>
                <a:ea typeface="Tahoma" pitchFamily="-111" charset="0"/>
                <a:cs typeface="Tahoma" pitchFamily="-111" charset="0"/>
              </a:defRPr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7224717" y="6889750"/>
            <a:ext cx="2346325" cy="520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3000"/>
              </a:lnSpc>
              <a:tabLst>
                <a:tab pos="723600" algn="l"/>
                <a:tab pos="1447196" algn="l"/>
                <a:tab pos="2170800" algn="l"/>
              </a:tabLst>
              <a:defRPr sz="1400">
                <a:solidFill>
                  <a:srgbClr val="000000"/>
                </a:solidFill>
                <a:latin typeface="Times New Roman" pitchFamily="-111" charset="0"/>
                <a:ea typeface="Tahoma" pitchFamily="-111" charset="0"/>
                <a:cs typeface="Tahoma" pitchFamily="-111" charset="0"/>
              </a:defRPr>
            </a:lvl1pPr>
          </a:lstStyle>
          <a:p>
            <a:fld id="{61238ED3-63D3-2348-A9CA-47875917B151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57010" rtl="0" eaLnBrk="1" fontAlgn="base" hangingPunct="1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-111" charset="2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marL="431620" indent="-215812" algn="ctr" defTabSz="457010" rtl="0" eaLnBrk="1" fontAlgn="base" hangingPunct="1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-111" charset="2"/>
        <a:defRPr sz="4400">
          <a:solidFill>
            <a:srgbClr val="000000"/>
          </a:solidFill>
          <a:latin typeface="Arial" pitchFamily="-111" charset="0"/>
          <a:ea typeface="MS Gothic" charset="0"/>
          <a:cs typeface="MS Gothic" charset="0"/>
        </a:defRPr>
      </a:lvl2pPr>
      <a:lvl3pPr marL="647431" indent="-215812" algn="ctr" defTabSz="457010" rtl="0" eaLnBrk="1" fontAlgn="base" hangingPunct="1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-111" charset="2"/>
        <a:defRPr sz="4400">
          <a:solidFill>
            <a:srgbClr val="000000"/>
          </a:solidFill>
          <a:latin typeface="Arial" pitchFamily="-111" charset="0"/>
          <a:ea typeface="MS Gothic" charset="0"/>
          <a:cs typeface="MS Gothic" charset="0"/>
        </a:defRPr>
      </a:lvl3pPr>
      <a:lvl4pPr marL="863242" indent="-215812" algn="ctr" defTabSz="457010" rtl="0" eaLnBrk="1" fontAlgn="base" hangingPunct="1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-111" charset="2"/>
        <a:defRPr sz="4400">
          <a:solidFill>
            <a:srgbClr val="000000"/>
          </a:solidFill>
          <a:latin typeface="Arial" pitchFamily="-111" charset="0"/>
          <a:ea typeface="MS Gothic" charset="0"/>
          <a:cs typeface="MS Gothic" charset="0"/>
        </a:defRPr>
      </a:lvl4pPr>
      <a:lvl5pPr marL="1079052" indent="-215812" algn="ctr" defTabSz="457010" rtl="0" eaLnBrk="1" fontAlgn="base" hangingPunct="1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-111" charset="2"/>
        <a:defRPr sz="4400">
          <a:solidFill>
            <a:srgbClr val="000000"/>
          </a:solidFill>
          <a:latin typeface="Arial" pitchFamily="-111" charset="0"/>
          <a:ea typeface="MS Gothic" charset="0"/>
          <a:cs typeface="MS Gothic" charset="0"/>
        </a:defRPr>
      </a:lvl5pPr>
      <a:lvl6pPr marL="1536062" indent="-215812" algn="ctr" defTabSz="457010" rtl="0" eaLnBrk="1" fontAlgn="base" hangingPunct="1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-111" charset="2"/>
        <a:defRPr sz="4400">
          <a:solidFill>
            <a:srgbClr val="000000"/>
          </a:solidFill>
          <a:latin typeface="Arial" pitchFamily="-111" charset="0"/>
          <a:ea typeface="MS Gothic" charset="0"/>
          <a:cs typeface="MS Gothic" charset="0"/>
        </a:defRPr>
      </a:lvl6pPr>
      <a:lvl7pPr marL="1993074" indent="-215812" algn="ctr" defTabSz="457010" rtl="0" eaLnBrk="1" fontAlgn="base" hangingPunct="1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-111" charset="2"/>
        <a:defRPr sz="4400">
          <a:solidFill>
            <a:srgbClr val="000000"/>
          </a:solidFill>
          <a:latin typeface="Arial" pitchFamily="-111" charset="0"/>
          <a:ea typeface="MS Gothic" charset="0"/>
          <a:cs typeface="MS Gothic" charset="0"/>
        </a:defRPr>
      </a:lvl7pPr>
      <a:lvl8pPr marL="2450083" indent="-215812" algn="ctr" defTabSz="457010" rtl="0" eaLnBrk="1" fontAlgn="base" hangingPunct="1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-111" charset="2"/>
        <a:defRPr sz="4400">
          <a:solidFill>
            <a:srgbClr val="000000"/>
          </a:solidFill>
          <a:latin typeface="Arial" pitchFamily="-111" charset="0"/>
          <a:ea typeface="MS Gothic" charset="0"/>
          <a:cs typeface="MS Gothic" charset="0"/>
        </a:defRPr>
      </a:lvl8pPr>
      <a:lvl9pPr marL="2907096" indent="-215812" algn="ctr" defTabSz="457010" rtl="0" eaLnBrk="1" fontAlgn="base" hangingPunct="1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-111" charset="2"/>
        <a:defRPr sz="4400">
          <a:solidFill>
            <a:srgbClr val="000000"/>
          </a:solidFill>
          <a:latin typeface="Arial" pitchFamily="-111" charset="0"/>
          <a:ea typeface="MS Gothic" charset="0"/>
          <a:cs typeface="MS Gothic" charset="0"/>
        </a:defRPr>
      </a:lvl9pPr>
    </p:titleStyle>
    <p:bodyStyle>
      <a:lvl1pPr marL="431620" indent="-323716" algn="l" defTabSz="457010" rtl="0" eaLnBrk="1" fontAlgn="base" hangingPunct="1">
        <a:lnSpc>
          <a:spcPct val="94000"/>
        </a:lnSpc>
        <a:spcBef>
          <a:spcPct val="0"/>
        </a:spcBef>
        <a:spcAft>
          <a:spcPts val="1425"/>
        </a:spcAft>
        <a:buClr>
          <a:srgbClr val="000000"/>
        </a:buClr>
        <a:buSzPct val="45000"/>
        <a:buFont typeface="Wingdings" pitchFamily="-111" charset="2"/>
        <a:buChar char="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863242" indent="-287219" algn="l" defTabSz="457010" rtl="0" eaLnBrk="1" fontAlgn="base" hangingPunct="1">
        <a:lnSpc>
          <a:spcPct val="94000"/>
        </a:lnSpc>
        <a:spcBef>
          <a:spcPct val="0"/>
        </a:spcBef>
        <a:spcAft>
          <a:spcPts val="1138"/>
        </a:spcAft>
        <a:buClr>
          <a:srgbClr val="000000"/>
        </a:buClr>
        <a:buSzPct val="75000"/>
        <a:buFont typeface="Symbol" pitchFamily="-111" charset="2"/>
        <a:buChar char="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294862" indent="-215812" algn="l" defTabSz="457010" rtl="0" eaLnBrk="1" fontAlgn="base" hangingPunct="1">
        <a:lnSpc>
          <a:spcPct val="94000"/>
        </a:lnSpc>
        <a:spcBef>
          <a:spcPct val="0"/>
        </a:spcBef>
        <a:spcAft>
          <a:spcPts val="850"/>
        </a:spcAft>
        <a:buClr>
          <a:srgbClr val="000000"/>
        </a:buClr>
        <a:buSzPct val="45000"/>
        <a:buFont typeface="Wingdings" pitchFamily="-111" charset="2"/>
        <a:buChar char="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726484" indent="-215812" algn="l" defTabSz="457010" rtl="0" eaLnBrk="1" fontAlgn="base" hangingPunct="1">
        <a:lnSpc>
          <a:spcPct val="94000"/>
        </a:lnSpc>
        <a:spcBef>
          <a:spcPct val="0"/>
        </a:spcBef>
        <a:spcAft>
          <a:spcPts val="575"/>
        </a:spcAft>
        <a:buClr>
          <a:srgbClr val="000000"/>
        </a:buClr>
        <a:buSzPct val="75000"/>
        <a:buFont typeface="Symbol" pitchFamily="-111" charset="2"/>
        <a:buChar char="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158105" indent="-215812" algn="l" defTabSz="457010" rtl="0" eaLnBrk="1" fontAlgn="base" hangingPunct="1">
        <a:lnSpc>
          <a:spcPct val="94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pitchFamily="-111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615115" indent="-215812" algn="l" defTabSz="457010" rtl="0" eaLnBrk="1" fontAlgn="base" hangingPunct="1">
        <a:lnSpc>
          <a:spcPct val="94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pitchFamily="-111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3072126" indent="-215812" algn="l" defTabSz="457010" rtl="0" eaLnBrk="1" fontAlgn="base" hangingPunct="1">
        <a:lnSpc>
          <a:spcPct val="94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pitchFamily="-111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529136" indent="-215812" algn="l" defTabSz="457010" rtl="0" eaLnBrk="1" fontAlgn="base" hangingPunct="1">
        <a:lnSpc>
          <a:spcPct val="94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pitchFamily="-111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986146" indent="-215812" algn="l" defTabSz="457010" rtl="0" eaLnBrk="1" fontAlgn="base" hangingPunct="1">
        <a:lnSpc>
          <a:spcPct val="94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pitchFamily="-111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0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10" algn="l" defTabSz="4570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021" algn="l" defTabSz="4570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031" algn="l" defTabSz="4570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041" algn="l" defTabSz="4570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052" algn="l" defTabSz="4570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063" algn="l" defTabSz="4570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073" algn="l" defTabSz="4570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083" algn="l" defTabSz="4570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Brain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Cortical Organization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Occipital Lobe</a:t>
            </a:r>
            <a:r>
              <a:rPr lang="en-US" dirty="0"/>
              <a:t>: vision</a:t>
            </a:r>
          </a:p>
          <a:p>
            <a:r>
              <a:rPr lang="en-US" b="1" dirty="0"/>
              <a:t>Temporal Lobe</a:t>
            </a:r>
            <a:r>
              <a:rPr lang="en-US" dirty="0"/>
              <a:t>: object &amp; face recognition, audition, speech, language, semantics</a:t>
            </a:r>
          </a:p>
          <a:p>
            <a:r>
              <a:rPr lang="en-US" b="1" dirty="0"/>
              <a:t>Parietal Lobe</a:t>
            </a:r>
            <a:r>
              <a:rPr lang="en-US" dirty="0"/>
              <a:t>: space, number, action, somatosensory</a:t>
            </a:r>
          </a:p>
          <a:p>
            <a:r>
              <a:rPr lang="en-US" b="1" dirty="0"/>
              <a:t>Frontal Lobe</a:t>
            </a:r>
            <a:r>
              <a:rPr lang="en-US" dirty="0"/>
              <a:t>: (motor) Control (executive), emotion, motivation</a:t>
            </a:r>
          </a:p>
          <a:p>
            <a:r>
              <a:rPr lang="en-US" b="1" dirty="0"/>
              <a:t>Left / right</a:t>
            </a:r>
            <a:r>
              <a:rPr lang="en-US" dirty="0"/>
              <a:t>: not too popular in science now.. </a:t>
            </a:r>
          </a:p>
        </p:txBody>
      </p:sp>
    </p:spTree>
    <p:extLst>
      <p:ext uri="{BB962C8B-B14F-4D97-AF65-F5344CB8AC3E}">
        <p14:creationId xmlns:p14="http://schemas.microsoft.com/office/powerpoint/2010/main" val="6720150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of Brain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Hippocampus</a:t>
            </a:r>
            <a:r>
              <a:rPr lang="en-US" dirty="0"/>
              <a:t> (</a:t>
            </a:r>
            <a:r>
              <a:rPr lang="en-US" dirty="0" err="1"/>
              <a:t>archicortex</a:t>
            </a:r>
            <a:r>
              <a:rPr lang="en-US" dirty="0"/>
              <a:t> – old cortex): episodic memories (events, facts, this lecture..)</a:t>
            </a:r>
          </a:p>
          <a:p>
            <a:r>
              <a:rPr lang="en-US" b="1" dirty="0"/>
              <a:t>Amygdala</a:t>
            </a:r>
            <a:r>
              <a:rPr lang="en-US" dirty="0"/>
              <a:t>: emotions (reward, fear, </a:t>
            </a:r>
            <a:r>
              <a:rPr lang="en-US" dirty="0" err="1"/>
              <a:t>etc</a:t>
            </a:r>
            <a:r>
              <a:rPr lang="en-US" dirty="0"/>
              <a:t>): major controller of dopamine</a:t>
            </a:r>
          </a:p>
          <a:p>
            <a:r>
              <a:rPr lang="en-US" b="1" dirty="0"/>
              <a:t>Basal Ganglia</a:t>
            </a:r>
            <a:r>
              <a:rPr lang="en-US" dirty="0"/>
              <a:t>: motor / cognitive initiation based on what has worked in the past (dopamine)</a:t>
            </a:r>
          </a:p>
          <a:p>
            <a:r>
              <a:rPr lang="en-US" b="1" dirty="0"/>
              <a:t>Thalamus</a:t>
            </a:r>
            <a:r>
              <a:rPr lang="en-US" dirty="0"/>
              <a:t>: mini-me to cortex, interacts with BG</a:t>
            </a:r>
          </a:p>
          <a:p>
            <a:r>
              <a:rPr lang="en-US" b="1" dirty="0"/>
              <a:t>Cerebellum</a:t>
            </a:r>
            <a:r>
              <a:rPr lang="en-US" dirty="0"/>
              <a:t>: tunes up fine motor control</a:t>
            </a:r>
          </a:p>
        </p:txBody>
      </p:sp>
    </p:spTree>
    <p:extLst>
      <p:ext uri="{BB962C8B-B14F-4D97-AF65-F5344CB8AC3E}">
        <p14:creationId xmlns:p14="http://schemas.microsoft.com/office/powerpoint/2010/main" val="35561100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Brain Damage Anyone?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7905" indent="0">
              <a:buNone/>
            </a:pPr>
            <a:r>
              <a:rPr lang="en-US" dirty="0"/>
              <a:t>I know someone who has had a stroke or other damage to </a:t>
            </a:r>
            <a:r>
              <a:rPr lang="en-US" dirty="0" err="1"/>
              <a:t>neocortex</a:t>
            </a:r>
            <a:r>
              <a:rPr lang="en-US" dirty="0"/>
              <a:t>:</a:t>
            </a:r>
          </a:p>
          <a:p>
            <a:pPr marL="107905" indent="0">
              <a:buNone/>
            </a:pPr>
            <a:r>
              <a:rPr lang="en-US" dirty="0"/>
              <a:t>A. Nope</a:t>
            </a:r>
          </a:p>
          <a:p>
            <a:pPr marL="107905" indent="0">
              <a:buNone/>
            </a:pPr>
            <a:r>
              <a:rPr lang="en-US" dirty="0"/>
              <a:t>B. Occipital – visual impairments</a:t>
            </a:r>
          </a:p>
          <a:p>
            <a:pPr marL="107905" indent="0">
              <a:buNone/>
            </a:pPr>
            <a:r>
              <a:rPr lang="en-US" dirty="0"/>
              <a:t>C. Temporal – visual, language, semantic knowledge impairments</a:t>
            </a:r>
          </a:p>
          <a:p>
            <a:pPr marL="107905" indent="0">
              <a:buNone/>
            </a:pPr>
            <a:r>
              <a:rPr lang="en-US" dirty="0"/>
              <a:t>D. Parietal – spatial neglect, motor control</a:t>
            </a:r>
          </a:p>
          <a:p>
            <a:pPr marL="107905" indent="0">
              <a:buNone/>
            </a:pPr>
            <a:r>
              <a:rPr lang="en-US" dirty="0"/>
              <a:t>E. Frontal – behavioral, motor, speech output..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5328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Subcortical Damage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7905" indent="0">
              <a:buNone/>
            </a:pPr>
            <a:r>
              <a:rPr lang="en-US" dirty="0"/>
              <a:t>I know someone who has some form of disorder or damage to subcortical brain areas:</a:t>
            </a:r>
          </a:p>
          <a:p>
            <a:pPr marL="107905" indent="0">
              <a:buNone/>
            </a:pPr>
            <a:r>
              <a:rPr lang="en-US" dirty="0"/>
              <a:t>A. Basal Ganglia – Parkinson’s, Huntington’s</a:t>
            </a:r>
          </a:p>
          <a:p>
            <a:pPr marL="107905" indent="0">
              <a:buNone/>
            </a:pPr>
            <a:r>
              <a:rPr lang="en-US" dirty="0"/>
              <a:t>B. Hippocampus – </a:t>
            </a:r>
            <a:r>
              <a:rPr lang="en-US" dirty="0" err="1"/>
              <a:t>Alzheimers</a:t>
            </a:r>
            <a:r>
              <a:rPr lang="en-US" dirty="0"/>
              <a:t>, </a:t>
            </a:r>
            <a:r>
              <a:rPr lang="en-US" dirty="0" err="1"/>
              <a:t>epillepsy</a:t>
            </a:r>
            <a:endParaRPr lang="en-US" dirty="0"/>
          </a:p>
          <a:p>
            <a:pPr marL="107905" indent="0">
              <a:buNone/>
            </a:pPr>
            <a:r>
              <a:rPr lang="en-US" dirty="0"/>
              <a:t>C. Cerebellum – motor control (ataxic cerebral palsy)</a:t>
            </a:r>
          </a:p>
          <a:p>
            <a:pPr marL="107905" indent="0">
              <a:buNone/>
            </a:pPr>
            <a:r>
              <a:rPr lang="en-US" dirty="0"/>
              <a:t>D. Thalamus – </a:t>
            </a:r>
            <a:r>
              <a:rPr lang="en-US" dirty="0" err="1"/>
              <a:t>Korsakoff’s</a:t>
            </a:r>
            <a:r>
              <a:rPr lang="en-US" dirty="0"/>
              <a:t> syndrome (alcohol)</a:t>
            </a:r>
          </a:p>
          <a:p>
            <a:pPr marL="107905" indent="0">
              <a:buNone/>
            </a:pPr>
            <a:r>
              <a:rPr lang="en-US" dirty="0"/>
              <a:t>E. Other (amygdala, pituitary, thyroid..)</a:t>
            </a:r>
          </a:p>
        </p:txBody>
      </p:sp>
    </p:spTree>
    <p:extLst>
      <p:ext uri="{BB962C8B-B14F-4D97-AF65-F5344CB8AC3E}">
        <p14:creationId xmlns:p14="http://schemas.microsoft.com/office/powerpoint/2010/main" val="17157802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Rules Across the Brain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9255529"/>
              </p:ext>
            </p:extLst>
          </p:nvPr>
        </p:nvGraphicFramePr>
        <p:xfrm>
          <a:off x="847727" y="1876425"/>
          <a:ext cx="8382000" cy="3462105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40317">
                <a:tc>
                  <a:txBody>
                    <a:bodyPr/>
                    <a:lstStyle/>
                    <a:p>
                      <a:endParaRPr lang="en-US" sz="2400" dirty="0"/>
                    </a:p>
                    <a:p>
                      <a:r>
                        <a:rPr lang="en-US" sz="2400" dirty="0"/>
                        <a:t>Area</a:t>
                      </a:r>
                    </a:p>
                  </a:txBody>
                  <a:tcPr marL="100775" marR="100775" marT="50419" marB="50419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  <a:p>
                      <a:r>
                        <a:rPr lang="en-US" sz="2400" dirty="0"/>
                        <a:t>Reward</a:t>
                      </a:r>
                    </a:p>
                  </a:txBody>
                  <a:tcPr marL="100775" marR="100775" marT="50419" marB="50419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  <a:p>
                      <a:r>
                        <a:rPr lang="en-US" sz="2400" dirty="0"/>
                        <a:t>Error</a:t>
                      </a:r>
                    </a:p>
                  </a:txBody>
                  <a:tcPr marL="100775" marR="100775" marT="50419" marB="50419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  <a:p>
                      <a:r>
                        <a:rPr lang="en-US" sz="2400" dirty="0"/>
                        <a:t>Self</a:t>
                      </a:r>
                      <a:r>
                        <a:rPr lang="en-US" sz="2400" baseline="0" dirty="0"/>
                        <a:t> Org</a:t>
                      </a:r>
                      <a:endParaRPr lang="en-US" sz="2400" dirty="0"/>
                    </a:p>
                  </a:txBody>
                  <a:tcPr marL="100775" marR="100775" marT="50419" marB="5041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40317">
                <a:tc>
                  <a:txBody>
                    <a:bodyPr/>
                    <a:lstStyle/>
                    <a:p>
                      <a:r>
                        <a:rPr lang="en-US" sz="2400" i="1" dirty="0"/>
                        <a:t>Primitive</a:t>
                      </a:r>
                    </a:p>
                    <a:p>
                      <a:r>
                        <a:rPr lang="en-US" sz="2400" dirty="0"/>
                        <a:t>  Basal Ganglia</a:t>
                      </a:r>
                    </a:p>
                  </a:txBody>
                  <a:tcPr marL="100775" marR="100775" marT="50419" marB="50419"/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rgbClr val="FFFF00"/>
                        </a:solidFill>
                      </a:endParaRPr>
                    </a:p>
                    <a:p>
                      <a:r>
                        <a:rPr lang="en-US" sz="2400" dirty="0">
                          <a:solidFill>
                            <a:srgbClr val="FFFF00"/>
                          </a:solidFill>
                        </a:rPr>
                        <a:t>+++</a:t>
                      </a:r>
                    </a:p>
                  </a:txBody>
                  <a:tcPr marL="100775" marR="100775" marT="50419" marB="50419"/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- - -</a:t>
                      </a:r>
                    </a:p>
                  </a:txBody>
                  <a:tcPr marL="100775" marR="100775" marT="50419" marB="50419"/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- - -</a:t>
                      </a:r>
                    </a:p>
                  </a:txBody>
                  <a:tcPr marL="100775" marR="100775" marT="50419" marB="50419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0577">
                <a:tc>
                  <a:txBody>
                    <a:bodyPr/>
                    <a:lstStyle/>
                    <a:p>
                      <a:r>
                        <a:rPr lang="en-US" sz="2400" dirty="0"/>
                        <a:t>  Cerebellum</a:t>
                      </a:r>
                    </a:p>
                  </a:txBody>
                  <a:tcPr marL="100775" marR="100775" marT="50419" marB="50419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- - -</a:t>
                      </a:r>
                    </a:p>
                  </a:txBody>
                  <a:tcPr marL="100775" marR="100775" marT="50419" marB="50419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FFFF00"/>
                          </a:solidFill>
                        </a:rPr>
                        <a:t>+++</a:t>
                      </a:r>
                    </a:p>
                  </a:txBody>
                  <a:tcPr marL="100775" marR="100775" marT="50419" marB="50419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- - -</a:t>
                      </a:r>
                    </a:p>
                  </a:txBody>
                  <a:tcPr marL="100775" marR="100775" marT="50419" marB="50419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40317">
                <a:tc>
                  <a:txBody>
                    <a:bodyPr/>
                    <a:lstStyle/>
                    <a:p>
                      <a:r>
                        <a:rPr lang="en-US" sz="2400" i="1" dirty="0"/>
                        <a:t>Advanced</a:t>
                      </a:r>
                    </a:p>
                    <a:p>
                      <a:r>
                        <a:rPr lang="en-US" sz="2400" dirty="0"/>
                        <a:t>  Hippocampus</a:t>
                      </a:r>
                    </a:p>
                  </a:txBody>
                  <a:tcPr marL="100775" marR="100775" marT="50419" marB="50419"/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rgbClr val="FFFF00"/>
                        </a:solidFill>
                      </a:endParaRPr>
                    </a:p>
                    <a:p>
                      <a:r>
                        <a:rPr lang="en-US" sz="2400" dirty="0">
                          <a:solidFill>
                            <a:srgbClr val="FFFF00"/>
                          </a:solidFill>
                        </a:rPr>
                        <a:t>+</a:t>
                      </a:r>
                    </a:p>
                  </a:txBody>
                  <a:tcPr marL="100775" marR="100775" marT="50419" marB="50419"/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rgbClr val="FFFF00"/>
                        </a:solidFill>
                      </a:endParaRPr>
                    </a:p>
                    <a:p>
                      <a:r>
                        <a:rPr lang="en-US" sz="2400" dirty="0">
                          <a:solidFill>
                            <a:srgbClr val="FFFF00"/>
                          </a:solidFill>
                        </a:rPr>
                        <a:t>+</a:t>
                      </a:r>
                    </a:p>
                  </a:txBody>
                  <a:tcPr marL="100775" marR="100775" marT="50419" marB="50419"/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rgbClr val="FFFF00"/>
                        </a:solidFill>
                      </a:endParaRPr>
                    </a:p>
                    <a:p>
                      <a:r>
                        <a:rPr lang="en-US" sz="2400" dirty="0">
                          <a:solidFill>
                            <a:srgbClr val="FFFF00"/>
                          </a:solidFill>
                        </a:rPr>
                        <a:t>+++</a:t>
                      </a:r>
                    </a:p>
                  </a:txBody>
                  <a:tcPr marL="100775" marR="100775" marT="50419" marB="50419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0577">
                <a:tc>
                  <a:txBody>
                    <a:bodyPr/>
                    <a:lstStyle/>
                    <a:p>
                      <a:r>
                        <a:rPr lang="en-US" sz="2400" dirty="0"/>
                        <a:t>  </a:t>
                      </a:r>
                      <a:r>
                        <a:rPr lang="en-US" sz="2400" dirty="0" err="1"/>
                        <a:t>Neocortex</a:t>
                      </a:r>
                      <a:endParaRPr lang="en-US" sz="2400" dirty="0"/>
                    </a:p>
                  </a:txBody>
                  <a:tcPr marL="100775" marR="100775" marT="50419" marB="50419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FFFF00"/>
                          </a:solidFill>
                        </a:rPr>
                        <a:t>++</a:t>
                      </a:r>
                    </a:p>
                  </a:txBody>
                  <a:tcPr marL="100775" marR="100775" marT="50419" marB="50419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FFFF00"/>
                          </a:solidFill>
                        </a:rPr>
                        <a:t>+++</a:t>
                      </a:r>
                    </a:p>
                  </a:txBody>
                  <a:tcPr marL="100775" marR="100775" marT="50419" marB="50419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FFFF00"/>
                          </a:solidFill>
                        </a:rPr>
                        <a:t>++</a:t>
                      </a:r>
                    </a:p>
                  </a:txBody>
                  <a:tcPr marL="100775" marR="100775" marT="50419" marB="50419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5689AE7F-56EB-8D49-9914-836A4F709789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23769" y="5566344"/>
            <a:ext cx="8398509" cy="625286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 cmpd="sng">
            <a:solidFill>
              <a:schemeClr val="tx1"/>
            </a:solidFill>
          </a:ln>
        </p:spPr>
        <p:txBody>
          <a:bodyPr wrap="square" lIns="100772" tIns="50387" rIns="100772" bIns="50387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+</a:t>
            </a:r>
            <a:r>
              <a:rPr lang="en-US" dirty="0"/>
              <a:t> = has to some extent   …  </a:t>
            </a:r>
            <a:r>
              <a:rPr lang="en-US" dirty="0">
                <a:solidFill>
                  <a:srgbClr val="FFFF00"/>
                </a:solidFill>
              </a:rPr>
              <a:t>+++</a:t>
            </a:r>
            <a:r>
              <a:rPr lang="en-US" dirty="0"/>
              <a:t> = defining characteristic – definitely has</a:t>
            </a:r>
          </a:p>
          <a:p>
            <a:r>
              <a:rPr lang="en-US" dirty="0">
                <a:solidFill>
                  <a:srgbClr val="FF0000"/>
                </a:solidFill>
              </a:rPr>
              <a:t>-</a:t>
            </a:r>
            <a:r>
              <a:rPr lang="en-US" dirty="0"/>
              <a:t>  = not likely to have       …  </a:t>
            </a:r>
            <a:r>
              <a:rPr lang="en-US" dirty="0">
                <a:solidFill>
                  <a:srgbClr val="FF0000"/>
                </a:solidFill>
              </a:rPr>
              <a:t>- - -</a:t>
            </a:r>
            <a:r>
              <a:rPr lang="en-US" dirty="0"/>
              <a:t> = definitely does not have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810125" y="1876426"/>
            <a:ext cx="2743200" cy="452633"/>
          </a:xfrm>
          <a:prstGeom prst="rect">
            <a:avLst/>
          </a:prstGeom>
          <a:noFill/>
        </p:spPr>
        <p:txBody>
          <a:bodyPr wrap="square" lIns="100772" tIns="50387" rIns="100772" bIns="50387" rtlCol="0">
            <a:spAutoFit/>
          </a:bodyPr>
          <a:lstStyle/>
          <a:p>
            <a:r>
              <a:rPr lang="en-US" sz="2400" i="1" dirty="0">
                <a:solidFill>
                  <a:schemeClr val="bg1"/>
                </a:solidFill>
              </a:rPr>
              <a:t>Learning Signal</a:t>
            </a:r>
          </a:p>
        </p:txBody>
      </p:sp>
    </p:spTree>
    <p:extLst>
      <p:ext uri="{BB962C8B-B14F-4D97-AF65-F5344CB8AC3E}">
        <p14:creationId xmlns:p14="http://schemas.microsoft.com/office/powerpoint/2010/main" val="26464393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and the Hippocampus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526" y="1571625"/>
            <a:ext cx="8381999" cy="4327251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5689AE7F-56EB-8D49-9914-836A4F709789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19125" y="6067425"/>
            <a:ext cx="8991600" cy="790370"/>
          </a:xfrm>
          <a:prstGeom prst="rect">
            <a:avLst/>
          </a:prstGeom>
          <a:noFill/>
        </p:spPr>
        <p:txBody>
          <a:bodyPr wrap="square" lIns="91430" tIns="45716" rIns="91430" bIns="45716" rtlCol="0">
            <a:spAutoFit/>
          </a:bodyPr>
          <a:lstStyle/>
          <a:p>
            <a:r>
              <a:rPr lang="en-US" sz="2400" dirty="0"/>
              <a:t>Memory is based on highly Compressed (CCC) summary of cortex – we don’t remember actual details very well!</a:t>
            </a:r>
          </a:p>
        </p:txBody>
      </p:sp>
    </p:spTree>
    <p:extLst>
      <p:ext uri="{BB962C8B-B14F-4D97-AF65-F5344CB8AC3E}">
        <p14:creationId xmlns:p14="http://schemas.microsoft.com/office/powerpoint/2010/main" val="20664713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Basal Ganglia: Motor </a:t>
            </a:r>
            <a:r>
              <a:rPr lang="en-US" i="1" dirty="0"/>
              <a:t>Initiation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5689AE7F-56EB-8D49-9914-836A4F709789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726" y="5457825"/>
            <a:ext cx="9067799" cy="1225554"/>
          </a:xfrm>
        </p:spPr>
        <p:txBody>
          <a:bodyPr/>
          <a:lstStyle/>
          <a:p>
            <a:pPr marL="107905" indent="0">
              <a:buNone/>
            </a:pPr>
            <a:r>
              <a:rPr lang="en-US" dirty="0"/>
              <a:t>Dopamine shapes selection of most rewarding (least punishing) action </a:t>
            </a:r>
            <a:r>
              <a:rPr lang="en-US" i="1" dirty="0"/>
              <a:t>plan</a:t>
            </a:r>
          </a:p>
        </p:txBody>
      </p:sp>
      <p:pic>
        <p:nvPicPr>
          <p:cNvPr id="6" name="Content Placeholder 4" descr="fig_bg_frontal_da_burst_dip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6726" y="1571625"/>
            <a:ext cx="9067799" cy="368137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860000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Cerebellar</a:t>
            </a:r>
            <a:r>
              <a:rPr lang="en-US" dirty="0"/>
              <a:t> Error-driven Learning</a:t>
            </a:r>
          </a:p>
        </p:txBody>
      </p:sp>
      <p:pic>
        <p:nvPicPr>
          <p:cNvPr id="7" name="Content Placeholder 6" descr="fig_cerebellum.png"/>
          <p:cNvPicPr>
            <a:picLocks noGrp="1" noChangeAspect="1"/>
          </p:cNvPicPr>
          <p:nvPr>
            <p:ph sz="half" idx="1"/>
          </p:nvPr>
        </p:nvPicPr>
        <p:blipFill>
          <a:blip r:embed="rId3"/>
          <a:srcRect t="-22217" b="-22217"/>
          <a:stretch>
            <a:fillRect/>
          </a:stretch>
        </p:blipFill>
        <p:spPr>
          <a:xfrm>
            <a:off x="503239" y="1008383"/>
            <a:ext cx="4457700" cy="4989513"/>
          </a:xfrm>
        </p:spPr>
      </p:pic>
      <p:pic>
        <p:nvPicPr>
          <p:cNvPr id="8" name="Content Placeholder 7" descr="fig_support_vector_machine.png"/>
          <p:cNvPicPr>
            <a:picLocks noGrp="1" noChangeAspect="1"/>
          </p:cNvPicPr>
          <p:nvPr>
            <p:ph sz="half" idx="2"/>
          </p:nvPr>
        </p:nvPicPr>
        <p:blipFill>
          <a:blip r:embed="rId4"/>
          <a:srcRect t="-52506" b="-52506"/>
          <a:stretch>
            <a:fillRect/>
          </a:stretch>
        </p:blipFill>
        <p:spPr>
          <a:xfrm>
            <a:off x="5113338" y="504193"/>
            <a:ext cx="4457700" cy="4989513"/>
          </a:xfrm>
        </p:spPr>
      </p:pic>
      <p:sp>
        <p:nvSpPr>
          <p:cNvPr id="9" name="TextBox 8"/>
          <p:cNvSpPr txBox="1"/>
          <p:nvPr/>
        </p:nvSpPr>
        <p:spPr>
          <a:xfrm>
            <a:off x="5113338" y="4285618"/>
            <a:ext cx="4442141" cy="857965"/>
          </a:xfrm>
          <a:prstGeom prst="rect">
            <a:avLst/>
          </a:prstGeom>
          <a:noFill/>
        </p:spPr>
        <p:txBody>
          <a:bodyPr wrap="square" lIns="100772" tIns="50387" rIns="100772" bIns="50387" rtlCol="0">
            <a:spAutoFit/>
          </a:bodyPr>
          <a:lstStyle/>
          <a:p>
            <a:r>
              <a:rPr lang="en-US" sz="2600" dirty="0"/>
              <a:t>Cerebellum = </a:t>
            </a:r>
          </a:p>
          <a:p>
            <a:r>
              <a:rPr lang="en-US" sz="2600" dirty="0"/>
              <a:t>Support Vector Machine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03242" y="5370084"/>
            <a:ext cx="9067799" cy="1403602"/>
          </a:xfrm>
          <a:prstGeom prst="rect">
            <a:avLst/>
          </a:prstGeom>
          <a:noFill/>
        </p:spPr>
        <p:txBody>
          <a:bodyPr wrap="square" lIns="100772" tIns="50387" rIns="100772" bIns="50387" rtlCol="0">
            <a:spAutoFit/>
          </a:bodyPr>
          <a:lstStyle/>
          <a:p>
            <a:pPr>
              <a:spcAft>
                <a:spcPts val="661"/>
              </a:spcAft>
              <a:buFont typeface="Arial"/>
              <a:buChar char="•"/>
            </a:pPr>
            <a:r>
              <a:rPr lang="en-US" sz="2600" dirty="0"/>
              <a:t> Granule cells = high-dimensional encoding (separation)</a:t>
            </a:r>
          </a:p>
          <a:p>
            <a:pPr>
              <a:spcAft>
                <a:spcPts val="661"/>
              </a:spcAft>
              <a:buFont typeface="Arial"/>
              <a:buChar char="•"/>
            </a:pPr>
            <a:r>
              <a:rPr lang="en-US" sz="2600" dirty="0"/>
              <a:t> Purkinje/Olive = delta-rule error-driven learning</a:t>
            </a:r>
          </a:p>
          <a:p>
            <a:pPr>
              <a:spcAft>
                <a:spcPts val="661"/>
              </a:spcAft>
              <a:buFont typeface="Arial"/>
              <a:buChar char="•"/>
            </a:pPr>
            <a:r>
              <a:rPr lang="en-US" sz="2600" dirty="0"/>
              <a:t> Classic ideas from Marr (1969) &amp; </a:t>
            </a:r>
            <a:r>
              <a:rPr lang="en-US" sz="2600" dirty="0" err="1"/>
              <a:t>Albus</a:t>
            </a:r>
            <a:r>
              <a:rPr lang="en-US" sz="2600" dirty="0"/>
              <a:t> (1971)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5689AE7F-56EB-8D49-9914-836A4F709789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5518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42" y="301625"/>
            <a:ext cx="9067799" cy="958850"/>
          </a:xfrm>
        </p:spPr>
        <p:txBody>
          <a:bodyPr/>
          <a:lstStyle/>
          <a:p>
            <a:r>
              <a:rPr lang="en-US" dirty="0"/>
              <a:t>Language = Whole Brain!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242" y="6012389"/>
            <a:ext cx="9067799" cy="1121835"/>
          </a:xfrm>
        </p:spPr>
        <p:txBody>
          <a:bodyPr/>
          <a:lstStyle/>
          <a:p>
            <a:pPr marL="107904" indent="0">
              <a:buNone/>
            </a:pPr>
            <a:r>
              <a:rPr lang="en-US" dirty="0"/>
              <a:t>Language and higher-level cognition builds on already-learned sensory / motor pathways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5689AE7F-56EB-8D49-9914-836A4F709789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5" name="Picture 4" descr="fig_distrib_se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1405" y="1368420"/>
            <a:ext cx="5322732" cy="4568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2057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>
          <a:xfrm>
            <a:off x="503080" y="301755"/>
            <a:ext cx="9068118" cy="1262593"/>
          </a:xfrm>
          <a:ln/>
        </p:spPr>
        <p:txBody>
          <a:bodyPr tIns="38795"/>
          <a:lstStyle/>
          <a:p>
            <a:pPr>
              <a:tabLst>
                <a:tab pos="723675" algn="l"/>
                <a:tab pos="1447347" algn="l"/>
                <a:tab pos="2171025" algn="l"/>
                <a:tab pos="2894700" algn="l"/>
                <a:tab pos="3618373" algn="l"/>
                <a:tab pos="4342050" algn="l"/>
                <a:tab pos="5065724" algn="l"/>
                <a:tab pos="5789399" algn="l"/>
                <a:tab pos="6513074" algn="l"/>
                <a:tab pos="7236749" algn="l"/>
                <a:tab pos="7960424" algn="l"/>
                <a:tab pos="8684099" algn="l"/>
              </a:tabLst>
            </a:pPr>
            <a:r>
              <a:rPr lang="en-US" sz="4000" dirty="0"/>
              <a:t>Frontal Executive: Top-Down Biasing</a:t>
            </a:r>
            <a:br>
              <a:rPr lang="en-US" sz="4000" dirty="0"/>
            </a:br>
            <a:r>
              <a:rPr lang="en-US" sz="4000" dirty="0"/>
              <a:t>CCCC = Control!</a:t>
            </a:r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6725" y="5838825"/>
            <a:ext cx="8638041" cy="1272121"/>
          </a:xfrm>
          <a:ln/>
        </p:spPr>
        <p:txBody>
          <a:bodyPr/>
          <a:lstStyle/>
          <a:p>
            <a:pPr>
              <a:buFont typeface="Wingdings" charset="0"/>
              <a:buChar char=""/>
              <a:tabLst>
                <a:tab pos="723675" algn="l"/>
                <a:tab pos="1447347" algn="l"/>
                <a:tab pos="2171025" algn="l"/>
                <a:tab pos="2894700" algn="l"/>
                <a:tab pos="3618373" algn="l"/>
                <a:tab pos="4342050" algn="l"/>
                <a:tab pos="5065724" algn="l"/>
                <a:tab pos="5789399" algn="l"/>
                <a:tab pos="6513074" algn="l"/>
                <a:tab pos="7236749" algn="l"/>
                <a:tab pos="7960424" algn="l"/>
              </a:tabLst>
            </a:pPr>
            <a:r>
              <a:rPr lang="en-US" dirty="0"/>
              <a:t>PFC active maintenance provides top-down biasing of posterior-cortical processing</a:t>
            </a: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5525" y="1724025"/>
            <a:ext cx="2970864" cy="32287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9220" name="Line 4"/>
          <p:cNvSpPr>
            <a:spLocks noChangeShapeType="1"/>
          </p:cNvSpPr>
          <p:nvPr/>
        </p:nvSpPr>
        <p:spPr bwMode="auto">
          <a:xfrm flipH="1">
            <a:off x="4504243" y="2894503"/>
            <a:ext cx="1602870" cy="914784"/>
          </a:xfrm>
          <a:prstGeom prst="line">
            <a:avLst/>
          </a:prstGeom>
          <a:noFill/>
          <a:ln w="9144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1410" tIns="45706" rIns="91410" bIns="45706"/>
          <a:lstStyle/>
          <a:p>
            <a:endParaRPr lang="en-US"/>
          </a:p>
        </p:txBody>
      </p:sp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616" y="2972327"/>
            <a:ext cx="3807213" cy="2666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424840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Big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do different parts of the brain do, and how do they work together?</a:t>
            </a:r>
          </a:p>
          <a:p>
            <a:pPr lvl="1"/>
            <a:r>
              <a:rPr lang="en-US" dirty="0"/>
              <a:t>Information flows through neighborhoods..</a:t>
            </a:r>
          </a:p>
          <a:p>
            <a:pPr lvl="1"/>
            <a:r>
              <a:rPr lang="en-US" dirty="0"/>
              <a:t>Different kinds of learning</a:t>
            </a:r>
          </a:p>
        </p:txBody>
      </p:sp>
    </p:spTree>
    <p:extLst>
      <p:ext uri="{BB962C8B-B14F-4D97-AF65-F5344CB8AC3E}">
        <p14:creationId xmlns:p14="http://schemas.microsoft.com/office/powerpoint/2010/main" val="34714453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38925" y="301625"/>
            <a:ext cx="2932117" cy="6375399"/>
          </a:xfrm>
        </p:spPr>
        <p:txBody>
          <a:bodyPr/>
          <a:lstStyle/>
          <a:p>
            <a:pPr algn="l"/>
            <a:r>
              <a:rPr lang="en-US" sz="3600" dirty="0"/>
              <a:t>Medial Frontal Map of Values</a:t>
            </a:r>
            <a:br>
              <a:rPr lang="en-US" sz="3600" dirty="0"/>
            </a:br>
            <a:br>
              <a:rPr lang="en-US" sz="3600" dirty="0"/>
            </a:br>
            <a:r>
              <a:rPr lang="en-US" sz="3600" dirty="0"/>
              <a:t>This is your emotional life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25" y="200025"/>
            <a:ext cx="6267037" cy="70866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5689AE7F-56EB-8D49-9914-836A4F709789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880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Gross Anatomy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9024" y="1770067"/>
            <a:ext cx="6516237" cy="4989513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5689AE7F-56EB-8D49-9914-836A4F70978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3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are </a:t>
            </a:r>
            <a:r>
              <a:rPr lang="en-US" dirty="0" err="1"/>
              <a:t>Corticocentric</a:t>
            </a:r>
            <a:r>
              <a:rPr lang="en-US" dirty="0"/>
              <a:t>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Cerebral Cortex </a:t>
            </a:r>
            <a:r>
              <a:rPr lang="en-US" dirty="0"/>
              <a:t>(</a:t>
            </a:r>
            <a:r>
              <a:rPr lang="en-US" dirty="0" err="1"/>
              <a:t>Neocortex</a:t>
            </a:r>
            <a:r>
              <a:rPr lang="en-US" dirty="0"/>
              <a:t>) is where most of the good stuff happens: cognition, intelligence, knowledge, memory, </a:t>
            </a:r>
            <a:r>
              <a:rPr lang="en-US" i="1" dirty="0"/>
              <a:t>consciousness</a:t>
            </a:r>
            <a:r>
              <a:rPr lang="en-US" dirty="0"/>
              <a:t>, </a:t>
            </a:r>
            <a:r>
              <a:rPr lang="is-IS" dirty="0"/>
              <a:t>… </a:t>
            </a:r>
          </a:p>
          <a:p>
            <a:r>
              <a:rPr lang="is-IS" b="1" dirty="0"/>
              <a:t>Hippocampus</a:t>
            </a:r>
            <a:r>
              <a:rPr lang="is-IS" dirty="0"/>
              <a:t> (archicortex), </a:t>
            </a:r>
            <a:r>
              <a:rPr lang="is-IS" b="1" dirty="0"/>
              <a:t>Amygdala</a:t>
            </a:r>
            <a:r>
              <a:rPr lang="is-IS" dirty="0"/>
              <a:t>, </a:t>
            </a:r>
            <a:r>
              <a:rPr lang="is-IS" b="1" dirty="0"/>
              <a:t>Basal Ganglia</a:t>
            </a:r>
            <a:r>
              <a:rPr lang="is-IS" dirty="0"/>
              <a:t>, </a:t>
            </a:r>
            <a:r>
              <a:rPr lang="is-IS" b="1" dirty="0"/>
              <a:t>Thalamus</a:t>
            </a:r>
            <a:r>
              <a:rPr lang="is-IS" dirty="0"/>
              <a:t> all interact extensively with neocortex, form tightly integrated subsystems (Limbic system is not super useful construct).</a:t>
            </a:r>
          </a:p>
          <a:p>
            <a:r>
              <a:rPr lang="is-IS" dirty="0"/>
              <a:t>Lots of more specialized brain areas in subcortex, but seriously, who cares.. </a:t>
            </a:r>
            <a:r>
              <a:rPr lang="is-IS" dirty="0">
                <a:sym typeface="Wingdings"/>
              </a:rPr>
              <a:t></a:t>
            </a:r>
            <a:endParaRPr lang="is-IS" dirty="0"/>
          </a:p>
        </p:txBody>
      </p:sp>
    </p:spTree>
    <p:extLst>
      <p:ext uri="{BB962C8B-B14F-4D97-AF65-F5344CB8AC3E}">
        <p14:creationId xmlns:p14="http://schemas.microsoft.com/office/powerpoint/2010/main" val="42418650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Lobular Functions: Follow the trail..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96686" y="1782851"/>
            <a:ext cx="6280908" cy="4963943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5689AE7F-56EB-8D49-9914-836A4F70978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4133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>
            <a:spLocks noGrp="1"/>
          </p:cNvSpPr>
          <p:nvPr>
            <p:ph type="title"/>
          </p:nvPr>
        </p:nvSpPr>
        <p:spPr>
          <a:xfrm>
            <a:off x="503874" y="302865"/>
            <a:ext cx="9069705" cy="1260475"/>
          </a:xfrm>
          <a:prstGeom prst="rect">
            <a:avLst/>
          </a:prstGeom>
        </p:spPr>
        <p:txBody>
          <a:bodyPr lIns="100768" tIns="100768" rIns="100768" bIns="100768" anchor="b" anchorCtr="0">
            <a:noAutofit/>
          </a:bodyPr>
          <a:lstStyle/>
          <a:p>
            <a:pPr>
              <a:spcBef>
                <a:spcPts val="0"/>
              </a:spcBef>
            </a:pPr>
            <a:endParaRPr/>
          </a:p>
        </p:txBody>
      </p:sp>
      <p:pic>
        <p:nvPicPr>
          <p:cNvPr id="197" name="Shape 1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958" y="2"/>
            <a:ext cx="9724340" cy="74451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59429781"/>
      </p:ext>
    </p:extLst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Hierarchy: What </a:t>
            </a:r>
            <a:r>
              <a:rPr lang="en-US" dirty="0" err="1"/>
              <a:t>vs</a:t>
            </a:r>
            <a:r>
              <a:rPr lang="en-US" dirty="0"/>
              <a:t> Where</a:t>
            </a:r>
          </a:p>
        </p:txBody>
      </p:sp>
      <p:pic>
        <p:nvPicPr>
          <p:cNvPr id="5" name="Content Placeholder 4" descr="fig_vis_system_bio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336" r="-28336"/>
          <a:stretch>
            <a:fillRect/>
          </a:stretch>
        </p:blipFill>
        <p:spPr/>
      </p:pic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5689AE7F-56EB-8D49-9914-836A4F70978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0531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“Van Essen” Hierarchy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91" b="-433"/>
          <a:stretch/>
        </p:blipFill>
        <p:spPr>
          <a:xfrm>
            <a:off x="466725" y="1647824"/>
            <a:ext cx="5562600" cy="5064263"/>
          </a:xfrm>
        </p:spPr>
      </p:pic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6257924" y="1770067"/>
            <a:ext cx="3313113" cy="4989513"/>
          </a:xfrm>
        </p:spPr>
        <p:txBody>
          <a:bodyPr/>
          <a:lstStyle/>
          <a:p>
            <a:pPr marL="107904" indent="0">
              <a:buNone/>
            </a:pPr>
            <a:r>
              <a:rPr lang="en-US" dirty="0"/>
              <a:t>TE.. = Temporal</a:t>
            </a:r>
          </a:p>
          <a:p>
            <a:pPr marL="107904" indent="0">
              <a:buNone/>
            </a:pPr>
            <a:r>
              <a:rPr lang="en-US" dirty="0"/>
              <a:t>LIP, DP.. = Parietal</a:t>
            </a:r>
          </a:p>
          <a:p>
            <a:pPr marL="107904" indent="0">
              <a:buNone/>
            </a:pPr>
            <a:r>
              <a:rPr lang="en-US" dirty="0"/>
              <a:t>8L = Frontal Eye Field</a:t>
            </a:r>
          </a:p>
          <a:p>
            <a:pPr marL="107904" indent="0">
              <a:buNone/>
            </a:pPr>
            <a:endParaRPr lang="en-US" dirty="0"/>
          </a:p>
          <a:p>
            <a:pPr marL="107904" indent="0">
              <a:buNone/>
            </a:pPr>
            <a:r>
              <a:rPr lang="en-US" dirty="0"/>
              <a:t>To hippocampus:</a:t>
            </a:r>
          </a:p>
          <a:p>
            <a:pPr marL="107904" indent="0">
              <a:buNone/>
            </a:pPr>
            <a:r>
              <a:rPr lang="en-US" dirty="0"/>
              <a:t>TH/F = </a:t>
            </a:r>
            <a:r>
              <a:rPr lang="en-US" dirty="0" err="1"/>
              <a:t>Parahippo</a:t>
            </a:r>
            <a:endParaRPr lang="en-US" dirty="0"/>
          </a:p>
          <a:p>
            <a:pPr marL="107904" indent="0">
              <a:buNone/>
            </a:pPr>
            <a:r>
              <a:rPr lang="en-US" dirty="0" err="1"/>
              <a:t>peri</a:t>
            </a:r>
            <a:r>
              <a:rPr lang="en-US" dirty="0"/>
              <a:t> = </a:t>
            </a:r>
            <a:r>
              <a:rPr lang="en-US" dirty="0" err="1"/>
              <a:t>Perirhinal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5689AE7F-56EB-8D49-9914-836A4F709789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66725" y="6753225"/>
            <a:ext cx="4419600" cy="355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Markov et al., 2014</a:t>
            </a:r>
          </a:p>
        </p:txBody>
      </p:sp>
    </p:spTree>
    <p:extLst>
      <p:ext uri="{BB962C8B-B14F-4D97-AF65-F5344CB8AC3E}">
        <p14:creationId xmlns:p14="http://schemas.microsoft.com/office/powerpoint/2010/main" val="5416615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Hierarchy of Detectors</a:t>
            </a:r>
            <a:br>
              <a:rPr lang="en-US" dirty="0"/>
            </a:br>
            <a:r>
              <a:rPr lang="en-US" sz="3600" dirty="0"/>
              <a:t>(CCC = Compression: abstract, simplify)</a:t>
            </a:r>
          </a:p>
        </p:txBody>
      </p:sp>
      <p:pic>
        <p:nvPicPr>
          <p:cNvPr id="5" name="Content Placeholder 4" descr="fig_category_hierarch_dist_reps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" b="-1936"/>
          <a:stretch/>
        </p:blipFill>
        <p:spPr>
          <a:xfrm>
            <a:off x="466726" y="1938459"/>
            <a:ext cx="9067799" cy="2941108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5689AE7F-56EB-8D49-9914-836A4F709789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66726" y="5153025"/>
            <a:ext cx="9067799" cy="1831886"/>
          </a:xfrm>
          <a:prstGeom prst="rect">
            <a:avLst/>
          </a:prstGeom>
          <a:noFill/>
        </p:spPr>
        <p:txBody>
          <a:bodyPr wrap="square" lIns="91430" tIns="45716" rIns="91430" bIns="45716" rtlCol="0">
            <a:spAutoFit/>
          </a:bodyPr>
          <a:lstStyle/>
          <a:p>
            <a:r>
              <a:rPr lang="en-US" sz="3200" dirty="0"/>
              <a:t>Inferior Temporal (IT) cortex has high-level abstractions that are </a:t>
            </a:r>
            <a:r>
              <a:rPr lang="en-US" sz="3200" i="1" dirty="0"/>
              <a:t>relevant</a:t>
            </a:r>
            <a:r>
              <a:rPr lang="en-US" sz="3200" dirty="0"/>
              <a:t> to your life!</a:t>
            </a:r>
          </a:p>
          <a:p>
            <a:endParaRPr lang="en-US" sz="3200" dirty="0"/>
          </a:p>
          <a:p>
            <a:r>
              <a:rPr lang="en-US" sz="2400" dirty="0"/>
              <a:t>It takes a village of neurons to build up these abstractions.</a:t>
            </a:r>
          </a:p>
        </p:txBody>
      </p:sp>
    </p:spTree>
    <p:extLst>
      <p:ext uri="{BB962C8B-B14F-4D97-AF65-F5344CB8AC3E}">
        <p14:creationId xmlns:p14="http://schemas.microsoft.com/office/powerpoint/2010/main" val="724881207"/>
      </p:ext>
    </p:extLst>
  </p:cSld>
  <p:clrMapOvr>
    <a:masterClrMapping/>
  </p:clrMapOvr>
</p:sld>
</file>

<file path=ppt/theme/theme1.xml><?xml version="1.0" encoding="utf-8"?>
<a:theme xmlns:a="http://schemas.openxmlformats.org/drawingml/2006/main" name="ror_std_emerbrai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Arial"/>
        <a:ea typeface="MS Gothic"/>
        <a:cs typeface="MS Gothic"/>
      </a:majorFont>
      <a:minorFont>
        <a:latin typeface="Arial"/>
        <a:ea typeface="MS Gothic"/>
        <a:cs typeface="MS Gothic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4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Wingdings" pitchFamily="-111" charset="2"/>
          <a:buNone/>
          <a:tabLst/>
          <a:defRPr kumimoji="0" lang="en-US" sz="1800" b="0" i="0" u="none" strike="noStrike" cap="none" normalizeH="0" baseline="0">
            <a:ln>
              <a:noFill/>
            </a:ln>
            <a:effectLst/>
            <a:latin typeface="Arial" pitchFamily="-111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4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Wingdings" pitchFamily="-111" charset="2"/>
          <a:buNone/>
          <a:tabLst/>
          <a:defRPr kumimoji="0" lang="en-US" sz="1800" b="0" i="0" u="none" strike="noStrike" cap="none" normalizeH="0" baseline="0">
            <a:ln>
              <a:noFill/>
            </a:ln>
            <a:effectLst/>
            <a:latin typeface="Arial" pitchFamily="-111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ror_std_emerbrain.potx</Template>
  <TotalTime>4825</TotalTime>
  <Words>663</Words>
  <Application>Microsoft Macintosh PowerPoint</Application>
  <PresentationFormat>Custom</PresentationFormat>
  <Paragraphs>119</Paragraphs>
  <Slides>20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MS Gothic</vt:lpstr>
      <vt:lpstr>Arial</vt:lpstr>
      <vt:lpstr>Symbol</vt:lpstr>
      <vt:lpstr>Tahoma</vt:lpstr>
      <vt:lpstr>Times New Roman</vt:lpstr>
      <vt:lpstr>Wingdings</vt:lpstr>
      <vt:lpstr>ror_std_emerbrain</vt:lpstr>
      <vt:lpstr>The Brain</vt:lpstr>
      <vt:lpstr>The Big Questions</vt:lpstr>
      <vt:lpstr>Gross Anatomy</vt:lpstr>
      <vt:lpstr>We are Corticocentric..</vt:lpstr>
      <vt:lpstr>Lobular Functions: Follow the trail..</vt:lpstr>
      <vt:lpstr>PowerPoint Presentation</vt:lpstr>
      <vt:lpstr>Visual Hierarchy: What vs Where</vt:lpstr>
      <vt:lpstr>“Van Essen” Hierarchy</vt:lpstr>
      <vt:lpstr>Hierarchy of Detectors (CCC = Compression: abstract, simplify)</vt:lpstr>
      <vt:lpstr>Cortical Organization Summary</vt:lpstr>
      <vt:lpstr>Rest of Brain</vt:lpstr>
      <vt:lpstr>Brain Damage Anyone?</vt:lpstr>
      <vt:lpstr>Subcortical Damage</vt:lpstr>
      <vt:lpstr>Learning Rules Across the Brain</vt:lpstr>
      <vt:lpstr>Memory and the Hippocampus</vt:lpstr>
      <vt:lpstr>Basal Ganglia: Motor Initiation</vt:lpstr>
      <vt:lpstr>Cerebellar Error-driven Learning</vt:lpstr>
      <vt:lpstr>Language = Whole Brain!</vt:lpstr>
      <vt:lpstr>Frontal Executive: Top-Down Biasing CCCC = Control!</vt:lpstr>
      <vt:lpstr>Medial Frontal Map of Values  This is your emotional life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Abstract Representations and Embodied Agents: Prefrontal Cortex and Basal Ganglia Contributions</dc:title>
  <dc:creator>Randall O'Reilly</dc:creator>
  <cp:lastModifiedBy>Randall O'Reilly</cp:lastModifiedBy>
  <cp:revision>79</cp:revision>
  <dcterms:created xsi:type="dcterms:W3CDTF">2009-03-18T06:10:11Z</dcterms:created>
  <dcterms:modified xsi:type="dcterms:W3CDTF">2018-10-07T06:26:53Z</dcterms:modified>
</cp:coreProperties>
</file>