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09" r:id="rId3"/>
    <p:sldId id="310" r:id="rId4"/>
    <p:sldId id="257" r:id="rId5"/>
    <p:sldId id="29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8" r:id="rId17"/>
    <p:sldId id="267" r:id="rId18"/>
    <p:sldId id="269" r:id="rId19"/>
    <p:sldId id="271" r:id="rId20"/>
    <p:sldId id="272" r:id="rId21"/>
    <p:sldId id="273" r:id="rId22"/>
    <p:sldId id="274" r:id="rId23"/>
    <p:sldId id="275" r:id="rId24"/>
    <p:sldId id="314" r:id="rId25"/>
    <p:sldId id="294" r:id="rId26"/>
    <p:sldId id="280" r:id="rId27"/>
    <p:sldId id="281" r:id="rId28"/>
    <p:sldId id="282" r:id="rId29"/>
    <p:sldId id="283" r:id="rId30"/>
    <p:sldId id="291" r:id="rId31"/>
    <p:sldId id="290" r:id="rId32"/>
    <p:sldId id="311" r:id="rId33"/>
    <p:sldId id="312" r:id="rId34"/>
    <p:sldId id="313" r:id="rId35"/>
    <p:sldId id="300" r:id="rId36"/>
    <p:sldId id="295" r:id="rId37"/>
    <p:sldId id="296" r:id="rId38"/>
    <p:sldId id="297" r:id="rId39"/>
    <p:sldId id="298" r:id="rId40"/>
    <p:sldId id="299" r:id="rId41"/>
  </p:sldIdLst>
  <p:sldSz cx="10077450" cy="7562850"/>
  <p:notesSz cx="7772400" cy="10058400"/>
  <p:defaultTextStyle>
    <a:defPPr>
      <a:defRPr lang="en-US"/>
    </a:defPPr>
    <a:lvl1pPr algn="l" defTabSz="457105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710" indent="-215856" algn="l" defTabSz="457105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566" indent="-215856" algn="l" defTabSz="457105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422" indent="-215856" algn="l" defTabSz="457105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276" indent="-215856" algn="l" defTabSz="457105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526" algn="l" defTabSz="457105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632" algn="l" defTabSz="457105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9737" algn="l" defTabSz="457105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6842" algn="l" defTabSz="457105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0982"/>
  </p:normalViewPr>
  <p:slideViewPr>
    <p:cSldViewPr>
      <p:cViewPr varScale="1">
        <p:scale>
          <a:sx n="178" d="100"/>
          <a:sy n="178" d="100"/>
        </p:scale>
        <p:origin x="488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796" indent="-28569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762" indent="-22855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9868" indent="-22855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6973" indent="-228552" algn="l" defTabSz="45710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526" algn="l" defTabSz="4571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4571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4571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4571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half of class just picks</a:t>
            </a:r>
            <a:r>
              <a:rPr lang="en-US" baseline="0" dirty="0"/>
              <a:t> which one they want to do – same for second half for cog demons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distribution</a:t>
            </a:r>
            <a:r>
              <a:rPr lang="en-US" baseline="0" dirty="0"/>
              <a:t> </a:t>
            </a:r>
            <a:r>
              <a:rPr lang="en-US" baseline="0"/>
              <a:t>as needed.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1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0" indent="0" algn="ctr">
              <a:buNone/>
              <a:defRPr/>
            </a:lvl3pPr>
            <a:lvl4pPr marL="1371315" indent="0" algn="ctr">
              <a:buNone/>
              <a:defRPr/>
            </a:lvl4pPr>
            <a:lvl5pPr marL="1828420" indent="0" algn="ctr">
              <a:buNone/>
              <a:defRPr/>
            </a:lvl5pPr>
            <a:lvl6pPr marL="2285526" indent="0" algn="ctr">
              <a:buNone/>
              <a:defRPr/>
            </a:lvl6pPr>
            <a:lvl7pPr marL="2742632" indent="0" algn="ctr">
              <a:buNone/>
              <a:defRPr/>
            </a:lvl7pPr>
            <a:lvl8pPr marL="3199737" indent="0" algn="ctr">
              <a:buNone/>
              <a:defRPr/>
            </a:lvl8pPr>
            <a:lvl9pPr marL="365684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0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5" indent="0">
              <a:buNone/>
              <a:defRPr sz="1800"/>
            </a:lvl2pPr>
            <a:lvl3pPr marL="914210" indent="0">
              <a:buNone/>
              <a:defRPr sz="1700"/>
            </a:lvl3pPr>
            <a:lvl4pPr marL="1371315" indent="0">
              <a:buNone/>
              <a:defRPr sz="1400"/>
            </a:lvl4pPr>
            <a:lvl5pPr marL="1828420" indent="0">
              <a:buNone/>
              <a:defRPr sz="1400"/>
            </a:lvl5pPr>
            <a:lvl6pPr marL="2285526" indent="0">
              <a:buNone/>
              <a:defRPr sz="1400"/>
            </a:lvl6pPr>
            <a:lvl7pPr marL="2742632" indent="0">
              <a:buNone/>
              <a:defRPr sz="1400"/>
            </a:lvl7pPr>
            <a:lvl8pPr marL="3199737" indent="0">
              <a:buNone/>
              <a:defRPr sz="1400"/>
            </a:lvl8pPr>
            <a:lvl9pPr marL="365684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5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5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0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0" y="2398715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0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0" y="2398715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301627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7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0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1" y="5294315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1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0" indent="0">
              <a:buNone/>
              <a:defRPr sz="2400"/>
            </a:lvl3pPr>
            <a:lvl4pPr marL="1371315" indent="0">
              <a:buNone/>
              <a:defRPr sz="2000"/>
            </a:lvl4pPr>
            <a:lvl5pPr marL="1828420" indent="0">
              <a:buNone/>
              <a:defRPr sz="2000"/>
            </a:lvl5pPr>
            <a:lvl6pPr marL="2285526" indent="0">
              <a:buNone/>
              <a:defRPr sz="2000"/>
            </a:lvl6pPr>
            <a:lvl7pPr marL="2742632" indent="0">
              <a:buNone/>
              <a:defRPr sz="2000"/>
            </a:lvl7pPr>
            <a:lvl8pPr marL="3199737" indent="0">
              <a:buNone/>
              <a:defRPr sz="2000"/>
            </a:lvl8pPr>
            <a:lvl9pPr marL="3656842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1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1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1" y="1770065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1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750" algn="l"/>
                <a:tab pos="1447498" algn="l"/>
                <a:tab pos="217125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750" algn="l"/>
                <a:tab pos="1447498" algn="l"/>
                <a:tab pos="2171250" algn="l"/>
                <a:tab pos="28950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5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750" algn="l"/>
                <a:tab pos="1447498" algn="l"/>
                <a:tab pos="217125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710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566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422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276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381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488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591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698" indent="-215856" algn="ctr" defTabSz="45710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710" indent="-323782" algn="l" defTabSz="457105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422" indent="-287278" algn="l" defTabSz="457105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131" indent="-215856" algn="l" defTabSz="457105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6842" indent="-215856" algn="l" defTabSz="457105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553" indent="-215856" algn="l" defTabSz="457105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658" indent="-215856" algn="l" defTabSz="457105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2763" indent="-215856" algn="l" defTabSz="457105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9868" indent="-215856" algn="l" defTabSz="457105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6973" indent="-215856" algn="l" defTabSz="457105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5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2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7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2" algn="l" defTabSz="4571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Neuron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76725" y="38576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0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4276725" y="38576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5753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657725" y="3324225"/>
            <a:ext cx="990600" cy="1181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278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57725" y="3248025"/>
            <a:ext cx="1028700" cy="1143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317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29125" y="32480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429127" y="40100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941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814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5" y="3248026"/>
            <a:ext cx="7620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7" y="4010025"/>
            <a:ext cx="9144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91125" y="3248025"/>
            <a:ext cx="0" cy="1562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172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536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4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52926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969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72025" y="4352925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086227" y="36671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62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</a:t>
            </a:r>
            <a:br>
              <a:rPr lang="en-US" dirty="0"/>
            </a:br>
            <a:r>
              <a:rPr lang="en-US" sz="3600" dirty="0"/>
              <a:t>The soul in the machine..</a:t>
            </a:r>
          </a:p>
        </p:txBody>
      </p:sp>
      <p:pic>
        <p:nvPicPr>
          <p:cNvPr id="4" name="Content Placeholder 3" descr="fig_gear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-88"/>
          <a:stretch/>
        </p:blipFill>
        <p:spPr>
          <a:xfrm>
            <a:off x="923925" y="2028825"/>
            <a:ext cx="8696258" cy="2895600"/>
          </a:xfrm>
        </p:spPr>
      </p:pic>
      <p:sp>
        <p:nvSpPr>
          <p:cNvPr id="5" name="TextBox 4"/>
          <p:cNvSpPr txBox="1"/>
          <p:nvPr/>
        </p:nvSpPr>
        <p:spPr>
          <a:xfrm>
            <a:off x="1152525" y="6219825"/>
            <a:ext cx="8001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(Now Imagine 10,000,000,000 gears, each interacting with 10,000 others..)</a:t>
            </a:r>
          </a:p>
        </p:txBody>
      </p:sp>
    </p:spTree>
    <p:extLst>
      <p:ext uri="{BB962C8B-B14F-4D97-AF65-F5344CB8AC3E}">
        <p14:creationId xmlns:p14="http://schemas.microsoft.com/office/powerpoint/2010/main" val="264160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33926" y="3933824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476625" y="39719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96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276725" y="2790825"/>
            <a:ext cx="1143000" cy="12192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86324" y="33242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681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57725" y="30956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29125" y="34766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4325" y="38576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895725" y="43148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24325" y="46958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429125" y="50768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577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67125" y="30956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67125" y="3552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67125" y="40100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667125" y="45434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67125" y="5000627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671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14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can see how collective action of many detectors, organized </a:t>
            </a:r>
            <a:r>
              <a:rPr lang="en-US" i="1" dirty="0"/>
              <a:t>hierarchically</a:t>
            </a:r>
            <a:r>
              <a:rPr lang="en-US" dirty="0"/>
              <a:t>, could achieve more complex cognition?</a:t>
            </a:r>
          </a:p>
          <a:p>
            <a:r>
              <a:rPr lang="en-US" dirty="0"/>
              <a:t>But detection needs to be a lot more sophisticated..</a:t>
            </a:r>
          </a:p>
          <a:p>
            <a:r>
              <a:rPr lang="en-US" dirty="0"/>
              <a:t>CCC: </a:t>
            </a:r>
            <a:r>
              <a:rPr lang="en-US" b="1" dirty="0"/>
              <a:t>Compression</a:t>
            </a:r>
            <a:r>
              <a:rPr lang="en-US" dirty="0"/>
              <a:t> (simplify the inputs), </a:t>
            </a:r>
            <a:r>
              <a:rPr lang="en-US" b="1" dirty="0"/>
              <a:t>Contrast</a:t>
            </a:r>
            <a:r>
              <a:rPr lang="en-US" dirty="0"/>
              <a:t> (highlight </a:t>
            </a:r>
            <a:r>
              <a:rPr lang="en-US" i="1" dirty="0"/>
              <a:t>important</a:t>
            </a:r>
            <a:r>
              <a:rPr lang="en-US" dirty="0"/>
              <a:t> differences)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Detectors</a:t>
            </a:r>
            <a:br>
              <a:rPr lang="en-US" dirty="0"/>
            </a:br>
            <a:r>
              <a:rPr lang="en-US" sz="3600" dirty="0"/>
              <a:t>(CCC = Compression: abstract, simplify)</a:t>
            </a:r>
          </a:p>
        </p:txBody>
      </p:sp>
      <p:pic>
        <p:nvPicPr>
          <p:cNvPr id="5" name="Content Placeholder 4" descr="fig_category_hierarch_dist_rep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-1936"/>
          <a:stretch/>
        </p:blipFill>
        <p:spPr>
          <a:xfrm>
            <a:off x="466725" y="1938458"/>
            <a:ext cx="9067799" cy="29411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6725" y="5153025"/>
            <a:ext cx="9067800" cy="18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Inferior Temporal (IT) cortex has high-level abstractions that are </a:t>
            </a:r>
            <a:r>
              <a:rPr lang="en-US" sz="3200" i="1" dirty="0"/>
              <a:t>relevant</a:t>
            </a:r>
            <a:r>
              <a:rPr lang="en-US" sz="3200" dirty="0"/>
              <a:t> to your life!</a:t>
            </a:r>
          </a:p>
          <a:p>
            <a:endParaRPr lang="en-US" sz="3200" dirty="0"/>
          </a:p>
          <a:p>
            <a:r>
              <a:rPr lang="en-US" sz="2400" dirty="0"/>
              <a:t>It takes a village of neurons to build up these abstractions.</a:t>
            </a:r>
          </a:p>
        </p:txBody>
      </p:sp>
    </p:spTree>
    <p:extLst>
      <p:ext uri="{BB962C8B-B14F-4D97-AF65-F5344CB8AC3E}">
        <p14:creationId xmlns:p14="http://schemas.microsoft.com/office/powerpoint/2010/main" val="268154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168063"/>
            <a:ext cx="9067799" cy="1262063"/>
          </a:xfrm>
        </p:spPr>
        <p:txBody>
          <a:bodyPr/>
          <a:lstStyle/>
          <a:p>
            <a:r>
              <a:rPr lang="en-US" dirty="0" err="1"/>
              <a:t>Emer’s</a:t>
            </a:r>
            <a:r>
              <a:rPr lang="en-US" dirty="0"/>
              <a:t> Brain: Detection Works!</a:t>
            </a:r>
          </a:p>
        </p:txBody>
      </p:sp>
      <p:pic>
        <p:nvPicPr>
          <p:cNvPr id="6" name="Content Placeholder 5" descr="emer_brain_naming_airpla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81" y="1430126"/>
            <a:ext cx="7222173" cy="58464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5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7"/>
            <a:ext cx="7315200" cy="560153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3200" dirty="0"/>
              <a:t>How does it actually work?</a:t>
            </a:r>
          </a:p>
        </p:txBody>
      </p:sp>
    </p:spTree>
    <p:extLst>
      <p:ext uri="{BB962C8B-B14F-4D97-AF65-F5344CB8AC3E}">
        <p14:creationId xmlns:p14="http://schemas.microsoft.com/office/powerpoint/2010/main" val="233373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Tug-of-War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1990726" y="1647825"/>
            <a:ext cx="6172201" cy="3396223"/>
          </a:xfrm>
        </p:spPr>
      </p:pic>
      <p:sp>
        <p:nvSpPr>
          <p:cNvPr id="5" name="TextBox 4"/>
          <p:cNvSpPr txBox="1"/>
          <p:nvPr/>
        </p:nvSpPr>
        <p:spPr>
          <a:xfrm>
            <a:off x="771526" y="5381625"/>
            <a:ext cx="8534400" cy="1484696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400" dirty="0"/>
              <a:t>How strongly each guy pulls: I = g (E-</a:t>
            </a:r>
            <a:r>
              <a:rPr lang="en-US" sz="2400" dirty="0" err="1"/>
              <a:t>Vm</a:t>
            </a:r>
            <a:r>
              <a:rPr lang="en-US" sz="2400" dirty="0"/>
              <a:t>) = </a:t>
            </a:r>
            <a:r>
              <a:rPr lang="en-US" sz="2400" i="1" dirty="0"/>
              <a:t>current</a:t>
            </a:r>
          </a:p>
          <a:p>
            <a:r>
              <a:rPr lang="en-US" sz="2400" dirty="0"/>
              <a:t>g = how many input channels are open</a:t>
            </a:r>
          </a:p>
          <a:p>
            <a:r>
              <a:rPr lang="en-US" sz="2400" dirty="0"/>
              <a:t>E = driving potential (pull down for inhibition, up for excitation)</a:t>
            </a:r>
          </a:p>
          <a:p>
            <a:r>
              <a:rPr lang="en-US" sz="2400" dirty="0" err="1"/>
              <a:t>Vm</a:t>
            </a:r>
            <a:r>
              <a:rPr lang="en-US" sz="2400" dirty="0"/>
              <a:t> = the “flag” – reflects net balance between two sides</a:t>
            </a:r>
          </a:p>
        </p:txBody>
      </p:sp>
    </p:spTree>
    <p:extLst>
      <p:ext uri="{BB962C8B-B14F-4D97-AF65-F5344CB8AC3E}">
        <p14:creationId xmlns:p14="http://schemas.microsoft.com/office/powerpoint/2010/main" val="234704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Balance</a:t>
            </a:r>
            <a:br>
              <a:rPr lang="en-US" dirty="0"/>
            </a:br>
            <a:r>
              <a:rPr lang="en-US" sz="3600" dirty="0"/>
              <a:t>(CCC = Contrast: relative comparison)</a:t>
            </a:r>
          </a:p>
        </p:txBody>
      </p:sp>
      <p:pic>
        <p:nvPicPr>
          <p:cNvPr id="4" name="Content Placeholder 3" descr="fig_vm_as_tug_of_war_cas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r="-319"/>
          <a:stretch/>
        </p:blipFill>
        <p:spPr>
          <a:xfrm>
            <a:off x="2326686" y="1770065"/>
            <a:ext cx="5409540" cy="4989513"/>
          </a:xfrm>
        </p:spPr>
      </p:pic>
    </p:spTree>
    <p:extLst>
      <p:ext uri="{BB962C8B-B14F-4D97-AF65-F5344CB8AC3E}">
        <p14:creationId xmlns:p14="http://schemas.microsoft.com/office/powerpoint/2010/main" val="256657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(just for fun)!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6" y="1647828"/>
            <a:ext cx="4846931" cy="2666999"/>
          </a:xfrm>
        </p:spPr>
      </p:pic>
      <p:pic>
        <p:nvPicPr>
          <p:cNvPr id="3" name="Picture 2" descr="Screen shot 2011-01-18 at 12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848224"/>
            <a:ext cx="6845300" cy="419100"/>
          </a:xfrm>
          <a:prstGeom prst="rect">
            <a:avLst/>
          </a:prstGeom>
        </p:spPr>
      </p:pic>
      <p:pic>
        <p:nvPicPr>
          <p:cNvPr id="6" name="Picture 5" descr="Screen shot 2011-01-18 at 12.3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5457825"/>
            <a:ext cx="3378200" cy="393700"/>
          </a:xfrm>
          <a:prstGeom prst="rect">
            <a:avLst/>
          </a:prstGeom>
        </p:spPr>
      </p:pic>
      <p:pic>
        <p:nvPicPr>
          <p:cNvPr id="7" name="Picture 6" descr="Screen shot 2011-01-18 at 12.39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67425"/>
            <a:ext cx="749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fundamental “unit” of cognition, and what does it do??</a:t>
            </a:r>
          </a:p>
          <a:p>
            <a:pPr lvl="1"/>
            <a:r>
              <a:rPr lang="en-US" dirty="0"/>
              <a:t>Neurons: they detect things, and share the results</a:t>
            </a:r>
          </a:p>
          <a:p>
            <a:r>
              <a:rPr lang="en-US" dirty="0"/>
              <a:t>How can simple detection produce complex cognition?</a:t>
            </a:r>
          </a:p>
          <a:p>
            <a:pPr lvl="1"/>
            <a:r>
              <a:rPr lang="en-US" sz="2400" dirty="0"/>
              <a:t>Hierarchically-organized networks, lots of emergence</a:t>
            </a:r>
          </a:p>
          <a:p>
            <a:r>
              <a:rPr lang="en-US" dirty="0"/>
              <a:t>What are the biological mechanisms?</a:t>
            </a:r>
          </a:p>
          <a:p>
            <a:pPr lvl="1"/>
            <a:r>
              <a:rPr lang="en-US" dirty="0"/>
              <a:t>Excitation vs. inhibition, salt, and synapses..</a:t>
            </a:r>
          </a:p>
        </p:txBody>
      </p:sp>
    </p:spTree>
    <p:extLst>
      <p:ext uri="{BB962C8B-B14F-4D97-AF65-F5344CB8AC3E}">
        <p14:creationId xmlns:p14="http://schemas.microsoft.com/office/powerpoint/2010/main" val="302139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Synapse</a:t>
            </a:r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Story..</a:t>
            </a:r>
          </a:p>
        </p:txBody>
      </p:sp>
      <p:pic>
        <p:nvPicPr>
          <p:cNvPr id="4" name="Content Placeholder 3" descr="fig_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95" r="-22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641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integrate electrical signals (</a:t>
            </a:r>
            <a:r>
              <a:rPr lang="en-US" b="1" dirty="0"/>
              <a:t>depolarization</a:t>
            </a:r>
            <a:r>
              <a:rPr lang="en-US" dirty="0"/>
              <a:t>) received via </a:t>
            </a:r>
            <a:r>
              <a:rPr lang="en-US" b="1" dirty="0"/>
              <a:t>synapses</a:t>
            </a:r>
            <a:r>
              <a:rPr lang="en-US" dirty="0"/>
              <a:t> on their </a:t>
            </a:r>
            <a:r>
              <a:rPr lang="en-US" b="1" dirty="0"/>
              <a:t>dendrites</a:t>
            </a:r>
            <a:r>
              <a:rPr lang="en-US" dirty="0"/>
              <a:t>, from </a:t>
            </a:r>
            <a:r>
              <a:rPr lang="en-US" b="1" dirty="0"/>
              <a:t>axons</a:t>
            </a:r>
            <a:r>
              <a:rPr lang="en-US" dirty="0"/>
              <a:t> of other neurons</a:t>
            </a:r>
          </a:p>
          <a:p>
            <a:r>
              <a:rPr lang="en-US" dirty="0"/>
              <a:t>When membrane potential exceeds </a:t>
            </a:r>
            <a:r>
              <a:rPr lang="en-US" b="1" dirty="0"/>
              <a:t>threshold</a:t>
            </a:r>
            <a:r>
              <a:rPr lang="en-US" dirty="0"/>
              <a:t>, </a:t>
            </a:r>
            <a:r>
              <a:rPr lang="en-US" b="1" dirty="0"/>
              <a:t>action potential </a:t>
            </a:r>
            <a:r>
              <a:rPr lang="en-US" dirty="0"/>
              <a:t>(spike) is sent down axon, triggering release of </a:t>
            </a:r>
            <a:r>
              <a:rPr lang="en-US" b="1" dirty="0"/>
              <a:t>neurotransmitter</a:t>
            </a:r>
            <a:r>
              <a:rPr lang="en-US" dirty="0"/>
              <a:t> in synapse, which opens </a:t>
            </a:r>
            <a:r>
              <a:rPr lang="en-US" b="1" dirty="0"/>
              <a:t>ion channels </a:t>
            </a:r>
            <a:r>
              <a:rPr lang="en-US" dirty="0"/>
              <a:t>on receiving (</a:t>
            </a:r>
            <a:r>
              <a:rPr lang="en-US" b="1" dirty="0"/>
              <a:t>postsynaptic</a:t>
            </a:r>
            <a:r>
              <a:rPr lang="en-US" dirty="0"/>
              <a:t>) neuron</a:t>
            </a:r>
          </a:p>
          <a:p>
            <a:r>
              <a:rPr lang="en-US" b="1" dirty="0"/>
              <a:t>GABA</a:t>
            </a:r>
            <a:r>
              <a:rPr lang="en-US" dirty="0"/>
              <a:t> is main inhibitory neurotransmitter, </a:t>
            </a:r>
            <a:r>
              <a:rPr lang="en-US" b="1" dirty="0"/>
              <a:t>Glutamate</a:t>
            </a:r>
            <a:r>
              <a:rPr lang="en-US" dirty="0"/>
              <a:t> is main excitatory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468280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Neurotransmitter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Agonist:</a:t>
            </a:r>
            <a:r>
              <a:rPr lang="en-US"/>
              <a:t> </a:t>
            </a:r>
            <a:r>
              <a:rPr lang="en-US" dirty="0"/>
              <a:t>acts like a given neurotransmitter</a:t>
            </a:r>
          </a:p>
          <a:p>
            <a:r>
              <a:rPr lang="en-US" b="1" dirty="0"/>
              <a:t>Antagonist:</a:t>
            </a:r>
            <a:r>
              <a:rPr lang="en-US" dirty="0"/>
              <a:t> blocks receptors for given NT</a:t>
            </a:r>
          </a:p>
          <a:p>
            <a:r>
              <a:rPr lang="en-US" b="1" dirty="0"/>
              <a:t>Reuptake:</a:t>
            </a:r>
            <a:r>
              <a:rPr lang="en-US" dirty="0"/>
              <a:t> takes NT back out of synapse</a:t>
            </a:r>
          </a:p>
          <a:p>
            <a:r>
              <a:rPr lang="en-US" b="1" dirty="0"/>
              <a:t>Neuromodulator:</a:t>
            </a:r>
            <a:r>
              <a:rPr lang="en-US" dirty="0"/>
              <a:t> a broadly-released neurotransmitter that has widespread modulatory effects on the brain</a:t>
            </a:r>
          </a:p>
        </p:txBody>
      </p:sp>
    </p:spTree>
    <p:extLst>
      <p:ext uri="{BB962C8B-B14F-4D97-AF65-F5344CB8AC3E}">
        <p14:creationId xmlns:p14="http://schemas.microsoft.com/office/powerpoint/2010/main" val="4024196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Neuromodulators and Drugs</a:t>
            </a:r>
            <a:br>
              <a:rPr lang="en-US" dirty="0"/>
            </a:br>
            <a:r>
              <a:rPr lang="en-US" i="1" dirty="0"/>
              <a:t>(receptor agonists)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Acetylcholine (</a:t>
            </a:r>
            <a:r>
              <a:rPr lang="en-US" sz="2800" b="1" dirty="0" err="1"/>
              <a:t>ACh</a:t>
            </a:r>
            <a:r>
              <a:rPr lang="en-US" sz="2800" b="1" dirty="0"/>
              <a:t>)</a:t>
            </a:r>
            <a:r>
              <a:rPr lang="en-US" sz="2800" dirty="0"/>
              <a:t>: muscles, attention, learning, memory (nicotine)</a:t>
            </a:r>
          </a:p>
          <a:p>
            <a:r>
              <a:rPr lang="en-US" sz="2800" b="1" dirty="0"/>
              <a:t>Dopamine (DA):</a:t>
            </a:r>
            <a:r>
              <a:rPr lang="en-US" sz="2800" dirty="0"/>
              <a:t> when to learn, based on reward prediction errors (cocaine)</a:t>
            </a:r>
          </a:p>
          <a:p>
            <a:r>
              <a:rPr lang="en-US" sz="2800" b="1" dirty="0" err="1"/>
              <a:t>Norephinephrine</a:t>
            </a:r>
            <a:r>
              <a:rPr lang="en-US" sz="2800" b="1" dirty="0"/>
              <a:t> (NE):</a:t>
            </a:r>
            <a:r>
              <a:rPr lang="en-US" sz="2800" dirty="0"/>
              <a:t> attention, engagement (speed)</a:t>
            </a:r>
          </a:p>
          <a:p>
            <a:r>
              <a:rPr lang="en-US" sz="2800" b="1" dirty="0"/>
              <a:t>Serotonin (5HT)</a:t>
            </a:r>
            <a:r>
              <a:rPr lang="en-US" sz="2800" dirty="0"/>
              <a:t>: Mood, sleep, appetite, sex, stress (SSRI, LSD = waking dream)</a:t>
            </a:r>
          </a:p>
          <a:p>
            <a:r>
              <a:rPr lang="en-US" sz="2800" b="1" dirty="0"/>
              <a:t>Oxytocin</a:t>
            </a:r>
            <a:r>
              <a:rPr lang="en-US" sz="2800" dirty="0"/>
              <a:t>: social modulation, labor (</a:t>
            </a:r>
            <a:r>
              <a:rPr lang="en-US" sz="2800" dirty="0" err="1"/>
              <a:t>pitocin</a:t>
            </a:r>
            <a:r>
              <a:rPr lang="en-US" sz="2800" dirty="0"/>
              <a:t>)</a:t>
            </a:r>
          </a:p>
          <a:p>
            <a:r>
              <a:rPr lang="en-US" sz="2800" b="1" dirty="0"/>
              <a:t>Endorphins, Substance P</a:t>
            </a:r>
            <a:r>
              <a:rPr lang="en-US" sz="2800" dirty="0"/>
              <a:t>: pain (heroin)</a:t>
            </a:r>
          </a:p>
        </p:txBody>
      </p:sp>
    </p:spTree>
    <p:extLst>
      <p:ext uri="{BB962C8B-B14F-4D97-AF65-F5344CB8AC3E}">
        <p14:creationId xmlns:p14="http://schemas.microsoft.com/office/powerpoint/2010/main" val="2513480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Benzo</a:t>
            </a:r>
            <a:r>
              <a:rPr lang="en-US" dirty="0"/>
              <a:t>, Valium,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28" indent="0">
              <a:buNone/>
            </a:pPr>
            <a:r>
              <a:rPr lang="en-US" dirty="0"/>
              <a:t>Agonist for GABA inhibitory channels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486025"/>
            <a:ext cx="66533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34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Dugs!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28" indent="0">
              <a:buNone/>
            </a:pPr>
            <a:r>
              <a:rPr lang="en-US" dirty="0"/>
              <a:t>Most psychoactive drugs directly affect basic neural mechanisms, some in easy-to-understand ways.</a:t>
            </a:r>
          </a:p>
        </p:txBody>
      </p:sp>
    </p:spTree>
    <p:extLst>
      <p:ext uri="{BB962C8B-B14F-4D97-AF65-F5344CB8AC3E}">
        <p14:creationId xmlns:p14="http://schemas.microsoft.com/office/powerpoint/2010/main" val="1835804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Lets Talk Drugs..</a:t>
            </a:r>
          </a:p>
        </p:txBody>
      </p:sp>
      <p:sp>
        <p:nvSpPr>
          <p:cNvPr id="1126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sz="4000" dirty="0">
                <a:ea typeface="ＭＳ Ｐゴシック" charset="0"/>
                <a:cs typeface="ＭＳ Ｐゴシック" charset="0"/>
              </a:rPr>
              <a:t>I have used psychoactive drugs.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sz="4000" dirty="0">
                <a:ea typeface="ＭＳ Ｐゴシック" charset="0"/>
                <a:cs typeface="ＭＳ Ｐゴシック" charset="0"/>
              </a:rPr>
              <a:t>I have not used psychoactive drugs.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07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Rx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 have been diagnosed with a psychological disorder and am taking prescription meds for it.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 am taking prescription meds for a different type of disorder (not psych).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 am not taking prescription meds.</a:t>
            </a:r>
            <a:endParaRPr lang="en-US" sz="4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83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Rx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I am not taking prescription meds.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I am taking prescription meds, and the side effects are…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B. …minimal or nonexistent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C. …moderate</a:t>
            </a:r>
          </a:p>
          <a:p>
            <a:pPr marL="671962" indent="-671962">
              <a:buClr>
                <a:schemeClr val="tx1"/>
              </a:buClr>
              <a:buSzTx/>
              <a:buNone/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D. …severe</a:t>
            </a:r>
          </a:p>
        </p:txBody>
      </p:sp>
    </p:spTree>
    <p:extLst>
      <p:ext uri="{BB962C8B-B14F-4D97-AF65-F5344CB8AC3E}">
        <p14:creationId xmlns:p14="http://schemas.microsoft.com/office/powerpoint/2010/main" val="30336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Unit of Cognition!?</a:t>
            </a:r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4260387" y="1770065"/>
            <a:ext cx="1556681" cy="4989513"/>
          </a:xfrm>
        </p:spPr>
      </p:pic>
    </p:spTree>
    <p:extLst>
      <p:ext uri="{BB962C8B-B14F-4D97-AF65-F5344CB8AC3E}">
        <p14:creationId xmlns:p14="http://schemas.microsoft.com/office/powerpoint/2010/main" val="234840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Other Rx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sz="4000" dirty="0">
                <a:ea typeface="ＭＳ Ｐゴシック" charset="0"/>
                <a:cs typeface="ＭＳ Ｐゴシック" charset="0"/>
              </a:rPr>
              <a:t>I have taken someone else’s prescription medication.</a:t>
            </a:r>
          </a:p>
          <a:p>
            <a:pPr marL="671962" indent="-671962">
              <a:buClr>
                <a:schemeClr val="tx1"/>
              </a:buClr>
              <a:buSzTx/>
              <a:buFontTx/>
              <a:buAutoNum type="alphaUcPeriod"/>
              <a:defRPr/>
            </a:pPr>
            <a:r>
              <a:rPr lang="en-US" sz="4000" dirty="0">
                <a:ea typeface="ＭＳ Ｐゴシック" charset="0"/>
                <a:cs typeface="ＭＳ Ｐゴシック" charset="0"/>
              </a:rPr>
              <a:t>I have not taken someone else’s prescription medication.</a:t>
            </a:r>
          </a:p>
        </p:txBody>
      </p:sp>
    </p:spTree>
    <p:extLst>
      <p:ext uri="{BB962C8B-B14F-4D97-AF65-F5344CB8AC3E}">
        <p14:creationId xmlns:p14="http://schemas.microsoft.com/office/powerpoint/2010/main" val="126588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are </a:t>
            </a:r>
            <a:r>
              <a:rPr lang="en-US" i="1" dirty="0"/>
              <a:t>Detectors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0" r="-316"/>
          <a:stretch/>
        </p:blipFill>
        <p:spPr>
          <a:xfrm>
            <a:off x="1722803" y="1770065"/>
            <a:ext cx="6614555" cy="4989513"/>
          </a:xfrm>
        </p:spPr>
      </p:pic>
    </p:spTree>
    <p:extLst>
      <p:ext uri="{BB962C8B-B14F-4D97-AF65-F5344CB8AC3E}">
        <p14:creationId xmlns:p14="http://schemas.microsoft.com/office/powerpoint/2010/main" val="7950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5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7"/>
            <a:ext cx="7315200" cy="618631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27035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Pandemonium!</a:t>
            </a:r>
            <a:br>
              <a:rPr lang="en-US" dirty="0"/>
            </a:br>
            <a:r>
              <a:rPr lang="en-US" sz="2800" dirty="0"/>
              <a:t>(Oliver Selfridge)</a:t>
            </a:r>
          </a:p>
        </p:txBody>
      </p:sp>
      <p:pic>
        <p:nvPicPr>
          <p:cNvPr id="4" name="Content Placeholder 3" descr="fig_pandemonium_self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" b="1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989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26" indent="0">
              <a:buSzPct val="100000"/>
              <a:buNone/>
            </a:pPr>
            <a:r>
              <a:rPr lang="en-US" dirty="0"/>
              <a:t>Front half of class: Pick which one you want to detect; yell out the number whenever you see it!</a:t>
            </a:r>
          </a:p>
          <a:p>
            <a:pPr marL="107926" indent="0">
              <a:buSzPct val="100000"/>
              <a:buNone/>
            </a:pPr>
            <a:endParaRPr lang="en-US" dirty="0"/>
          </a:p>
          <a:p>
            <a:pPr marL="622276" indent="-514350">
              <a:buSzPct val="100000"/>
              <a:buFont typeface="+mj-lt"/>
              <a:buAutoNum type="arabicPeriod"/>
            </a:pPr>
            <a:r>
              <a:rPr lang="en-US" dirty="0"/>
              <a:t>Vertical Line:           |</a:t>
            </a:r>
          </a:p>
          <a:p>
            <a:pPr marL="622276" indent="-514350">
              <a:buSzPct val="100000"/>
              <a:buFont typeface="+mj-lt"/>
              <a:buAutoNum type="arabicPeriod"/>
            </a:pPr>
            <a:r>
              <a:rPr lang="en-US" dirty="0"/>
              <a:t>Horizontal Line:      --</a:t>
            </a:r>
          </a:p>
          <a:p>
            <a:pPr marL="622276" indent="-514350">
              <a:buSzPct val="100000"/>
              <a:buFont typeface="+mj-lt"/>
              <a:buAutoNum type="arabicPeriod"/>
            </a:pPr>
            <a:r>
              <a:rPr lang="en-US" dirty="0"/>
              <a:t>Up-Right Diagonal: /</a:t>
            </a:r>
          </a:p>
          <a:p>
            <a:pPr marL="622276" indent="-514350">
              <a:buSzPct val="100000"/>
              <a:buFont typeface="+mj-lt"/>
              <a:buAutoNum type="arabicPeriod"/>
            </a:pPr>
            <a:r>
              <a:rPr lang="en-US" dirty="0"/>
              <a:t>Up-Left Diagonal:   \</a:t>
            </a:r>
          </a:p>
        </p:txBody>
      </p:sp>
    </p:spTree>
    <p:extLst>
      <p:ext uri="{BB962C8B-B14F-4D97-AF65-F5344CB8AC3E}">
        <p14:creationId xmlns:p14="http://schemas.microsoft.com/office/powerpoint/2010/main" val="42809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26" indent="0">
              <a:buSzPct val="100000"/>
              <a:buNone/>
            </a:pPr>
            <a:r>
              <a:rPr lang="en-US" dirty="0"/>
              <a:t>Back half of class: Pick which one you want to detect, then turn around, and CLICK when you hear it!</a:t>
            </a:r>
          </a:p>
          <a:p>
            <a:pPr marL="622170" indent="-514244">
              <a:buSzPct val="100000"/>
              <a:buFont typeface="+mj-lt"/>
              <a:buAutoNum type="alphaUcPeriod" startAt="5"/>
            </a:pPr>
            <a:endParaRPr lang="en-US" dirty="0"/>
          </a:p>
          <a:p>
            <a:pPr marL="622276" indent="-514350">
              <a:buSzPct val="100000"/>
              <a:buFont typeface="+mj-lt"/>
              <a:buAutoNum type="alphaUcPeriod"/>
            </a:pPr>
            <a:r>
              <a:rPr lang="en-US" dirty="0"/>
              <a:t>T: 1,2</a:t>
            </a:r>
          </a:p>
          <a:p>
            <a:pPr marL="622276" indent="-514350">
              <a:buSzPct val="100000"/>
              <a:buFont typeface="+mj-lt"/>
              <a:buAutoNum type="alphaUcPeriod"/>
            </a:pPr>
            <a:r>
              <a:rPr lang="en-US" dirty="0"/>
              <a:t>V: 3,4</a:t>
            </a:r>
          </a:p>
          <a:p>
            <a:pPr marL="622276" indent="-514350">
              <a:buSzPct val="100000"/>
              <a:buFont typeface="+mj-lt"/>
              <a:buAutoNum type="alphaUcPeriod"/>
            </a:pPr>
            <a:r>
              <a:rPr lang="en-US" dirty="0"/>
              <a:t>A: 2,3,4</a:t>
            </a:r>
          </a:p>
          <a:p>
            <a:pPr marL="622276" indent="-514350">
              <a:buSzPct val="100000"/>
              <a:buFont typeface="+mj-lt"/>
              <a:buAutoNum type="alphaUcPeriod"/>
            </a:pPr>
            <a:r>
              <a:rPr lang="en-US" dirty="0"/>
              <a:t>K: 1,3,4</a:t>
            </a:r>
          </a:p>
        </p:txBody>
      </p:sp>
    </p:spTree>
    <p:extLst>
      <p:ext uri="{BB962C8B-B14F-4D97-AF65-F5344CB8AC3E}">
        <p14:creationId xmlns:p14="http://schemas.microsoft.com/office/powerpoint/2010/main" val="542790892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4984</TotalTime>
  <Words>709</Words>
  <Application>Microsoft Macintosh PowerPoint</Application>
  <PresentationFormat>Custom</PresentationFormat>
  <Paragraphs>105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MS Gothic</vt:lpstr>
      <vt:lpstr>ＭＳ Ｐゴシック</vt:lpstr>
      <vt:lpstr>Arial</vt:lpstr>
      <vt:lpstr>Symbol</vt:lpstr>
      <vt:lpstr>Tahoma</vt:lpstr>
      <vt:lpstr>Times New Roman</vt:lpstr>
      <vt:lpstr>Wingdings</vt:lpstr>
      <vt:lpstr>ror_std_emerbrain</vt:lpstr>
      <vt:lpstr>The Neuron</vt:lpstr>
      <vt:lpstr>Emergence The soul in the machine..</vt:lpstr>
      <vt:lpstr>The Big Questions</vt:lpstr>
      <vt:lpstr>The Basic Unit of Cognition!?</vt:lpstr>
      <vt:lpstr>Neurons are Detectors</vt:lpstr>
      <vt:lpstr>Detector Model</vt:lpstr>
      <vt:lpstr>Pandemonium! (Oliver Selfridge)</vt:lpstr>
      <vt:lpstr>Feature Demons</vt:lpstr>
      <vt:lpstr>Cognitive Demons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Ooops..</vt:lpstr>
      <vt:lpstr>Ooops..</vt:lpstr>
      <vt:lpstr>Ooops..</vt:lpstr>
      <vt:lpstr>Ooops..</vt:lpstr>
      <vt:lpstr>Pandemonium Summary</vt:lpstr>
      <vt:lpstr>Hierarchy of Detectors (CCC = Compression: abstract, simplify)</vt:lpstr>
      <vt:lpstr>Emer’s Brain: Detection Works!</vt:lpstr>
      <vt:lpstr>Back to the Detector Model</vt:lpstr>
      <vt:lpstr>The Tug-of-War</vt:lpstr>
      <vt:lpstr>Relative Balance (CCC = Contrast: relative comparison)</vt:lpstr>
      <vt:lpstr>Equations (just for fun)!</vt:lpstr>
      <vt:lpstr>The Synapse</vt:lpstr>
      <vt:lpstr>The Full Story..</vt:lpstr>
      <vt:lpstr>Neuron Summary</vt:lpstr>
      <vt:lpstr>Neurotransmitter Terms</vt:lpstr>
      <vt:lpstr>Neuromodulators and Drugs (receptor agonists)</vt:lpstr>
      <vt:lpstr>Benzo, Valium, etc</vt:lpstr>
      <vt:lpstr>Let’s Talk about Dugs!</vt:lpstr>
      <vt:lpstr>Lets Talk Drugs..</vt:lpstr>
      <vt:lpstr>Rx</vt:lpstr>
      <vt:lpstr>Rx</vt:lpstr>
      <vt:lpstr>Other Rx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66</cp:revision>
  <dcterms:created xsi:type="dcterms:W3CDTF">2009-03-18T06:10:11Z</dcterms:created>
  <dcterms:modified xsi:type="dcterms:W3CDTF">2018-09-13T09:09:06Z</dcterms:modified>
</cp:coreProperties>
</file>