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70" r:id="rId3"/>
    <p:sldId id="359" r:id="rId4"/>
    <p:sldId id="360" r:id="rId5"/>
    <p:sldId id="386" r:id="rId6"/>
    <p:sldId id="375" r:id="rId7"/>
    <p:sldId id="376" r:id="rId8"/>
    <p:sldId id="378" r:id="rId9"/>
    <p:sldId id="361" r:id="rId10"/>
    <p:sldId id="362" r:id="rId11"/>
    <p:sldId id="363" r:id="rId12"/>
    <p:sldId id="364" r:id="rId13"/>
    <p:sldId id="388" r:id="rId14"/>
    <p:sldId id="380" r:id="rId15"/>
    <p:sldId id="365" r:id="rId16"/>
    <p:sldId id="379" r:id="rId17"/>
    <p:sldId id="344" r:id="rId18"/>
    <p:sldId id="381" r:id="rId19"/>
    <p:sldId id="382" r:id="rId20"/>
    <p:sldId id="366" r:id="rId21"/>
    <p:sldId id="367" r:id="rId22"/>
    <p:sldId id="383" r:id="rId23"/>
    <p:sldId id="370" r:id="rId24"/>
    <p:sldId id="371" r:id="rId25"/>
    <p:sldId id="372" r:id="rId26"/>
    <p:sldId id="373" r:id="rId27"/>
    <p:sldId id="384" r:id="rId28"/>
    <p:sldId id="387" r:id="rId29"/>
    <p:sldId id="385" r:id="rId30"/>
    <p:sldId id="374" r:id="rId31"/>
  </p:sldIdLst>
  <p:sldSz cx="10077450" cy="7562850"/>
  <p:notesSz cx="7772400" cy="10058400"/>
  <p:defaultTextStyle>
    <a:defPPr>
      <a:defRPr lang="en-US"/>
    </a:defPPr>
    <a:lvl1pPr algn="l" defTabSz="456584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1pPr>
    <a:lvl2pPr marL="431220" indent="-215611" algn="l" defTabSz="456584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2pPr>
    <a:lvl3pPr marL="646827" indent="-215611" algn="l" defTabSz="456584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3pPr>
    <a:lvl4pPr marL="862435" indent="-215611" algn="l" defTabSz="456584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4pPr>
    <a:lvl5pPr marL="1078045" indent="-215611" algn="l" defTabSz="456584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5pPr>
    <a:lvl6pPr marL="2282923" algn="l" defTabSz="456584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6pPr>
    <a:lvl7pPr marL="2739505" algn="l" defTabSz="456584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7pPr>
    <a:lvl8pPr marL="3196089" algn="l" defTabSz="456584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8pPr>
    <a:lvl9pPr marL="3652674" algn="l" defTabSz="456584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1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3" autoAdjust="0"/>
    <p:restoredTop sz="91002"/>
  </p:normalViewPr>
  <p:slideViewPr>
    <p:cSldViewPr>
      <p:cViewPr varScale="1">
        <p:scale>
          <a:sx n="123" d="100"/>
          <a:sy n="123" d="100"/>
        </p:scale>
        <p:origin x="1520" y="184"/>
      </p:cViewPr>
      <p:guideLst>
        <p:guide orient="horz" pos="2382"/>
        <p:guide pos="3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4437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47050F4D-C8E8-3F4B-A05D-07E398CC0A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282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658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+mn-ea"/>
        <a:cs typeface="+mn-cs"/>
      </a:defRPr>
    </a:lvl1pPr>
    <a:lvl2pPr marL="741949" indent="-285366" algn="l" defTabSz="45658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2pPr>
    <a:lvl3pPr marL="1141458" indent="-228293" algn="l" defTabSz="45658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3pPr>
    <a:lvl4pPr marL="1598044" indent="-228293" algn="l" defTabSz="45658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4pPr>
    <a:lvl5pPr marL="2054629" indent="-228293" algn="l" defTabSz="45658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2923" algn="l" defTabSz="4565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505" algn="l" defTabSz="4565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089" algn="l" defTabSz="4565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2674" algn="l" defTabSz="4565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3188" y="754063"/>
            <a:ext cx="5026025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F784C-09B2-C64B-B8B7-C89AD37B13C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2"/>
            <a:ext cx="8566150" cy="16208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2"/>
            <a:ext cx="7054850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6584" indent="0" algn="ctr">
              <a:buNone/>
              <a:defRPr/>
            </a:lvl2pPr>
            <a:lvl3pPr marL="913167" indent="0" algn="ctr">
              <a:buNone/>
              <a:defRPr/>
            </a:lvl3pPr>
            <a:lvl4pPr marL="1369751" indent="0" algn="ctr">
              <a:buNone/>
              <a:defRPr/>
            </a:lvl4pPr>
            <a:lvl5pPr marL="1826336" indent="0" algn="ctr">
              <a:buNone/>
              <a:defRPr/>
            </a:lvl5pPr>
            <a:lvl6pPr marL="2282923" indent="0" algn="ctr">
              <a:buNone/>
              <a:defRPr/>
            </a:lvl6pPr>
            <a:lvl7pPr marL="2739505" indent="0" algn="ctr">
              <a:buNone/>
              <a:defRPr/>
            </a:lvl7pPr>
            <a:lvl8pPr marL="3196089" indent="0" algn="ctr">
              <a:buNone/>
              <a:defRPr/>
            </a:lvl8pPr>
            <a:lvl9pPr marL="365267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E25212-C499-2845-9264-4CAAD22E0C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DFCD5D-A4EF-0F48-894C-74C4A518F6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6457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7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5A90ED-0900-0148-B02F-288E9C7DC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0699FE-574C-884F-B959-58968A00FC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52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584" indent="0">
              <a:buNone/>
              <a:defRPr sz="1800"/>
            </a:lvl2pPr>
            <a:lvl3pPr marL="913167" indent="0">
              <a:buNone/>
              <a:defRPr sz="1700"/>
            </a:lvl3pPr>
            <a:lvl4pPr marL="1369751" indent="0">
              <a:buNone/>
              <a:defRPr sz="1400"/>
            </a:lvl4pPr>
            <a:lvl5pPr marL="1826336" indent="0">
              <a:buNone/>
              <a:defRPr sz="1400"/>
            </a:lvl5pPr>
            <a:lvl6pPr marL="2282923" indent="0">
              <a:buNone/>
              <a:defRPr sz="1400"/>
            </a:lvl6pPr>
            <a:lvl7pPr marL="2739505" indent="0">
              <a:buNone/>
              <a:defRPr sz="1400"/>
            </a:lvl7pPr>
            <a:lvl8pPr marL="3196089" indent="0">
              <a:buNone/>
              <a:defRPr sz="1400"/>
            </a:lvl8pPr>
            <a:lvl9pPr marL="3652674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E3A94C-6335-6046-8076-E497DB61BF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70077"/>
            <a:ext cx="44577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70077"/>
            <a:ext cx="44577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33BAAE-3A70-404B-BB23-D07B6A3C82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3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42" y="1692276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84" indent="0">
              <a:buNone/>
              <a:defRPr sz="2000" b="1"/>
            </a:lvl2pPr>
            <a:lvl3pPr marL="913167" indent="0">
              <a:buNone/>
              <a:defRPr sz="1800" b="1"/>
            </a:lvl3pPr>
            <a:lvl4pPr marL="1369751" indent="0">
              <a:buNone/>
              <a:defRPr sz="1700" b="1"/>
            </a:lvl4pPr>
            <a:lvl5pPr marL="1826336" indent="0">
              <a:buNone/>
              <a:defRPr sz="1700" b="1"/>
            </a:lvl5pPr>
            <a:lvl6pPr marL="2282923" indent="0">
              <a:buNone/>
              <a:defRPr sz="1700" b="1"/>
            </a:lvl6pPr>
            <a:lvl7pPr marL="2739505" indent="0">
              <a:buNone/>
              <a:defRPr sz="1700" b="1"/>
            </a:lvl7pPr>
            <a:lvl8pPr marL="3196089" indent="0">
              <a:buNone/>
              <a:defRPr sz="1700" b="1"/>
            </a:lvl8pPr>
            <a:lvl9pPr marL="3652674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42" y="2398728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702" y="1692276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84" indent="0">
              <a:buNone/>
              <a:defRPr sz="2000" b="1"/>
            </a:lvl2pPr>
            <a:lvl3pPr marL="913167" indent="0">
              <a:buNone/>
              <a:defRPr sz="1800" b="1"/>
            </a:lvl3pPr>
            <a:lvl4pPr marL="1369751" indent="0">
              <a:buNone/>
              <a:defRPr sz="1700" b="1"/>
            </a:lvl4pPr>
            <a:lvl5pPr marL="1826336" indent="0">
              <a:buNone/>
              <a:defRPr sz="1700" b="1"/>
            </a:lvl5pPr>
            <a:lvl6pPr marL="2282923" indent="0">
              <a:buNone/>
              <a:defRPr sz="1700" b="1"/>
            </a:lvl6pPr>
            <a:lvl7pPr marL="2739505" indent="0">
              <a:buNone/>
              <a:defRPr sz="1700" b="1"/>
            </a:lvl7pPr>
            <a:lvl8pPr marL="3196089" indent="0">
              <a:buNone/>
              <a:defRPr sz="1700" b="1"/>
            </a:lvl8pPr>
            <a:lvl9pPr marL="3652674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702" y="2398728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E57D0C-60D9-554D-8F3A-1904EEC00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7586AC-F896-4640-9044-DD7ECB502B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5FD7FD-0BA8-D54E-8FE7-F8CE54B775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52" y="301639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9" y="301627"/>
            <a:ext cx="5634038" cy="64547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52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6584" indent="0">
              <a:buNone/>
              <a:defRPr sz="1200"/>
            </a:lvl2pPr>
            <a:lvl3pPr marL="913167" indent="0">
              <a:buNone/>
              <a:defRPr sz="1000"/>
            </a:lvl3pPr>
            <a:lvl4pPr marL="1369751" indent="0">
              <a:buNone/>
              <a:defRPr sz="900"/>
            </a:lvl4pPr>
            <a:lvl5pPr marL="1826336" indent="0">
              <a:buNone/>
              <a:defRPr sz="900"/>
            </a:lvl5pPr>
            <a:lvl6pPr marL="2282923" indent="0">
              <a:buNone/>
              <a:defRPr sz="900"/>
            </a:lvl6pPr>
            <a:lvl7pPr marL="2739505" indent="0">
              <a:buNone/>
              <a:defRPr sz="900"/>
            </a:lvl7pPr>
            <a:lvl8pPr marL="3196089" indent="0">
              <a:buNone/>
              <a:defRPr sz="900"/>
            </a:lvl8pPr>
            <a:lvl9pPr marL="365267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0DC9464-E398-7543-B7F3-F15D056FD4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63" y="5294327"/>
            <a:ext cx="6046789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63" y="676275"/>
            <a:ext cx="6046789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6584" indent="0">
              <a:buNone/>
              <a:defRPr sz="2800"/>
            </a:lvl2pPr>
            <a:lvl3pPr marL="913167" indent="0">
              <a:buNone/>
              <a:defRPr sz="2400"/>
            </a:lvl3pPr>
            <a:lvl4pPr marL="1369751" indent="0">
              <a:buNone/>
              <a:defRPr sz="2000"/>
            </a:lvl4pPr>
            <a:lvl5pPr marL="1826336" indent="0">
              <a:buNone/>
              <a:defRPr sz="2000"/>
            </a:lvl5pPr>
            <a:lvl6pPr marL="2282923" indent="0">
              <a:buNone/>
              <a:defRPr sz="2000"/>
            </a:lvl6pPr>
            <a:lvl7pPr marL="2739505" indent="0">
              <a:buNone/>
              <a:defRPr sz="2000"/>
            </a:lvl7pPr>
            <a:lvl8pPr marL="3196089" indent="0">
              <a:buNone/>
              <a:defRPr sz="2000"/>
            </a:lvl8pPr>
            <a:lvl9pPr marL="3652674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63" y="5918200"/>
            <a:ext cx="6046789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6584" indent="0">
              <a:buNone/>
              <a:defRPr sz="1200"/>
            </a:lvl2pPr>
            <a:lvl3pPr marL="913167" indent="0">
              <a:buNone/>
              <a:defRPr sz="1000"/>
            </a:lvl3pPr>
            <a:lvl4pPr marL="1369751" indent="0">
              <a:buNone/>
              <a:defRPr sz="900"/>
            </a:lvl4pPr>
            <a:lvl5pPr marL="1826336" indent="0">
              <a:buNone/>
              <a:defRPr sz="900"/>
            </a:lvl5pPr>
            <a:lvl6pPr marL="2282923" indent="0">
              <a:buNone/>
              <a:defRPr sz="900"/>
            </a:lvl6pPr>
            <a:lvl7pPr marL="2739505" indent="0">
              <a:buNone/>
              <a:defRPr sz="900"/>
            </a:lvl7pPr>
            <a:lvl8pPr marL="3196089" indent="0">
              <a:buNone/>
              <a:defRPr sz="900"/>
            </a:lvl8pPr>
            <a:lvl9pPr marL="365267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FDA17F-FB80-8D49-A59B-37A042027C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53" y="301625"/>
            <a:ext cx="9067799" cy="126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53" y="1770077"/>
            <a:ext cx="9067799" cy="4989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53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2926" algn="l"/>
                <a:tab pos="1445846" algn="l"/>
                <a:tab pos="2168773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9750"/>
            <a:ext cx="319246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722926" algn="l"/>
                <a:tab pos="1445846" algn="l"/>
                <a:tab pos="2168773" algn="l"/>
                <a:tab pos="28917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4727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2926" algn="l"/>
                <a:tab pos="1445846" algn="l"/>
                <a:tab pos="2168773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61238ED3-63D3-2348-A9CA-47875917B15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6584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431220" indent="-215611" algn="ctr" defTabSz="456584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2pPr>
      <a:lvl3pPr marL="646827" indent="-215611" algn="ctr" defTabSz="456584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3pPr>
      <a:lvl4pPr marL="862435" indent="-215611" algn="ctr" defTabSz="456584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4pPr>
      <a:lvl5pPr marL="1078045" indent="-215611" algn="ctr" defTabSz="456584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5pPr>
      <a:lvl6pPr marL="1534630" indent="-215611" algn="ctr" defTabSz="456584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6pPr>
      <a:lvl7pPr marL="1991217" indent="-215611" algn="ctr" defTabSz="456584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7pPr>
      <a:lvl8pPr marL="2447797" indent="-215611" algn="ctr" defTabSz="456584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8pPr>
      <a:lvl9pPr marL="2904386" indent="-215611" algn="ctr" defTabSz="456584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9pPr>
    </p:titleStyle>
    <p:bodyStyle>
      <a:lvl1pPr marL="431220" indent="-323415" algn="l" defTabSz="456584" rtl="0" eaLnBrk="1" fontAlgn="base" hangingPunct="1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-111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2435" indent="-286951" algn="l" defTabSz="456584" rtl="0" eaLnBrk="1" fontAlgn="base" hangingPunct="1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-111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93653" indent="-215611" algn="l" defTabSz="456584" rtl="0" eaLnBrk="1" fontAlgn="base" hangingPunct="1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-111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24875" indent="-215611" algn="l" defTabSz="456584" rtl="0" eaLnBrk="1" fontAlgn="base" hangingPunct="1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-111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6092" indent="-215611" algn="l" defTabSz="456584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12677" indent="-215611" algn="l" defTabSz="456584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9260" indent="-215611" algn="l" defTabSz="456584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5842" indent="-215611" algn="l" defTabSz="456584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82428" indent="-215611" algn="l" defTabSz="456584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84" algn="l" defTabSz="4565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67" algn="l" defTabSz="4565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751" algn="l" defTabSz="4565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336" algn="l" defTabSz="4565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923" algn="l" defTabSz="4565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505" algn="l" defTabSz="4565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089" algn="l" defTabSz="4565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674" algn="l" defTabSz="4565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53" y="301626"/>
            <a:ext cx="9067799" cy="889000"/>
          </a:xfrm>
        </p:spPr>
        <p:txBody>
          <a:bodyPr/>
          <a:lstStyle/>
          <a:p>
            <a:r>
              <a:rPr lang="en-US" dirty="0"/>
              <a:t>Where is Short-Term Memory?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327" y="1278178"/>
            <a:ext cx="5577269" cy="440784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2927" y="5915026"/>
            <a:ext cx="9067799" cy="1311744"/>
          </a:xfrm>
          <a:prstGeom prst="rect">
            <a:avLst/>
          </a:prstGeom>
          <a:noFill/>
        </p:spPr>
        <p:txBody>
          <a:bodyPr wrap="square" lIns="91420" tIns="45711" rIns="91420" bIns="45711" rtlCol="0">
            <a:spAutoFit/>
          </a:bodyPr>
          <a:lstStyle/>
          <a:p>
            <a:r>
              <a:rPr lang="en-US" sz="2800" dirty="0"/>
              <a:t>Surprise!  It is neural firing in higher level brain areas that represent specific thing you’re remembering – those neurons just keep on firing away (briefly..)</a:t>
            </a:r>
          </a:p>
        </p:txBody>
      </p:sp>
      <p:sp>
        <p:nvSpPr>
          <p:cNvPr id="6" name="Donut 5"/>
          <p:cNvSpPr/>
          <p:nvPr/>
        </p:nvSpPr>
        <p:spPr bwMode="auto">
          <a:xfrm>
            <a:off x="3438525" y="3705225"/>
            <a:ext cx="2895600" cy="1828800"/>
          </a:xfrm>
          <a:prstGeom prst="donut">
            <a:avLst>
              <a:gd name="adj" fmla="val 6343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11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86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53" y="301626"/>
            <a:ext cx="9067799" cy="889000"/>
          </a:xfrm>
        </p:spPr>
        <p:txBody>
          <a:bodyPr/>
          <a:lstStyle/>
          <a:p>
            <a:r>
              <a:rPr lang="en-US" dirty="0"/>
              <a:t>Where is Short-Term Memory?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327" y="1278178"/>
            <a:ext cx="5577269" cy="440784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2927" y="5915026"/>
            <a:ext cx="9067799" cy="1311744"/>
          </a:xfrm>
          <a:prstGeom prst="rect">
            <a:avLst/>
          </a:prstGeom>
          <a:noFill/>
        </p:spPr>
        <p:txBody>
          <a:bodyPr wrap="square" lIns="91420" tIns="45711" rIns="91420" bIns="45711" rtlCol="0">
            <a:spAutoFit/>
          </a:bodyPr>
          <a:lstStyle/>
          <a:p>
            <a:r>
              <a:rPr lang="en-US" sz="2800" dirty="0"/>
              <a:t>Extra surprise!  And it usually requires contribution from prefrontal cortex – has extra holding power to keep those neurons firing longer!</a:t>
            </a:r>
          </a:p>
        </p:txBody>
      </p:sp>
      <p:sp>
        <p:nvSpPr>
          <p:cNvPr id="6" name="Donut 5"/>
          <p:cNvSpPr/>
          <p:nvPr/>
        </p:nvSpPr>
        <p:spPr bwMode="auto">
          <a:xfrm>
            <a:off x="4962525" y="2562225"/>
            <a:ext cx="2895600" cy="1828800"/>
          </a:xfrm>
          <a:prstGeom prst="donut">
            <a:avLst>
              <a:gd name="adj" fmla="val 6343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11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517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53" y="301626"/>
            <a:ext cx="9067799" cy="889000"/>
          </a:xfrm>
        </p:spPr>
        <p:txBody>
          <a:bodyPr/>
          <a:lstStyle/>
          <a:p>
            <a:r>
              <a:rPr lang="en-US" dirty="0"/>
              <a:t>Where is Long-Term Memory?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327" y="1278178"/>
            <a:ext cx="5577269" cy="440784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2927" y="5915026"/>
            <a:ext cx="9067799" cy="1311744"/>
          </a:xfrm>
          <a:prstGeom prst="rect">
            <a:avLst/>
          </a:prstGeom>
          <a:noFill/>
        </p:spPr>
        <p:txBody>
          <a:bodyPr wrap="square" lIns="91420" tIns="45711" rIns="91420" bIns="45711" rtlCol="0">
            <a:spAutoFit/>
          </a:bodyPr>
          <a:lstStyle/>
          <a:p>
            <a:r>
              <a:rPr lang="en-US" sz="2800" dirty="0"/>
              <a:t>Surprise!  It is in the relevant brain area(s) that encode the specific information!  LTM is the sum total of all those synaptic weight changes!</a:t>
            </a:r>
          </a:p>
        </p:txBody>
      </p:sp>
      <p:sp>
        <p:nvSpPr>
          <p:cNvPr id="6" name="Donut 5"/>
          <p:cNvSpPr/>
          <p:nvPr/>
        </p:nvSpPr>
        <p:spPr bwMode="auto">
          <a:xfrm>
            <a:off x="1990725" y="1190625"/>
            <a:ext cx="6172200" cy="4724400"/>
          </a:xfrm>
          <a:prstGeom prst="donut">
            <a:avLst>
              <a:gd name="adj" fmla="val 3332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11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26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C12E-BD5E-2445-B645-5FA9663E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memories transfer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7BA692-A56D-C44D-B3AB-4A15E7834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345" y="1770063"/>
            <a:ext cx="5377585" cy="4989512"/>
          </a:xfrm>
        </p:spPr>
      </p:pic>
    </p:spTree>
    <p:extLst>
      <p:ext uri="{BB962C8B-B14F-4D97-AF65-F5344CB8AC3E}">
        <p14:creationId xmlns:p14="http://schemas.microsoft.com/office/powerpoint/2010/main" val="2245905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53" y="301626"/>
            <a:ext cx="9067799" cy="965200"/>
          </a:xfrm>
        </p:spPr>
        <p:txBody>
          <a:bodyPr/>
          <a:lstStyle/>
          <a:p>
            <a:r>
              <a:rPr lang="en-US" dirty="0"/>
              <a:t>Organization of LTM</a:t>
            </a:r>
          </a:p>
        </p:txBody>
      </p:sp>
      <p:pic>
        <p:nvPicPr>
          <p:cNvPr id="4" name="Content Placeholder 3" descr="OKA_F_08-07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0" r="-6" b="11823"/>
          <a:stretch/>
        </p:blipFill>
        <p:spPr>
          <a:xfrm>
            <a:off x="695325" y="1343025"/>
            <a:ext cx="8615473" cy="4399616"/>
          </a:xfrm>
        </p:spPr>
      </p:pic>
      <p:sp>
        <p:nvSpPr>
          <p:cNvPr id="5" name="TextBox 4"/>
          <p:cNvSpPr txBox="1"/>
          <p:nvPr/>
        </p:nvSpPr>
        <p:spPr>
          <a:xfrm>
            <a:off x="695325" y="5915025"/>
            <a:ext cx="8610600" cy="1139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Is this the best way to organize LTM?  Can you think of any other ways?</a:t>
            </a:r>
          </a:p>
        </p:txBody>
      </p:sp>
    </p:spTree>
    <p:extLst>
      <p:ext uri="{BB962C8B-B14F-4D97-AF65-F5344CB8AC3E}">
        <p14:creationId xmlns:p14="http://schemas.microsoft.com/office/powerpoint/2010/main" val="4067640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53" y="301626"/>
            <a:ext cx="9067799" cy="889000"/>
          </a:xfrm>
        </p:spPr>
        <p:txBody>
          <a:bodyPr/>
          <a:lstStyle/>
          <a:p>
            <a:r>
              <a:rPr lang="en-US" dirty="0"/>
              <a:t>Where is Long-Term Memory?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525" y="1225444"/>
            <a:ext cx="6559576" cy="566430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72433" y="1246815"/>
            <a:ext cx="2286001" cy="4721274"/>
          </a:xfrm>
          <a:prstGeom prst="rect">
            <a:avLst/>
          </a:prstGeom>
          <a:noFill/>
        </p:spPr>
        <p:txBody>
          <a:bodyPr wrap="square" lIns="91420" tIns="45711" rIns="91420" bIns="45711" rtlCol="0">
            <a:spAutoFit/>
          </a:bodyPr>
          <a:lstStyle/>
          <a:p>
            <a:r>
              <a:rPr lang="en-US" sz="2000" dirty="0"/>
              <a:t>“Explicit” vs. “Implicit” is unreliable distinction</a:t>
            </a:r>
          </a:p>
          <a:p>
            <a:endParaRPr lang="en-US" sz="2000" dirty="0"/>
          </a:p>
          <a:p>
            <a:r>
              <a:rPr lang="en-US" sz="2000" dirty="0"/>
              <a:t>Episodic = hippocampus</a:t>
            </a:r>
          </a:p>
          <a:p>
            <a:endParaRPr lang="en-US" sz="2000" dirty="0"/>
          </a:p>
          <a:p>
            <a:r>
              <a:rPr lang="en-US" sz="2000" dirty="0"/>
              <a:t>Semantic = rest of brain (mostly)</a:t>
            </a:r>
          </a:p>
          <a:p>
            <a:endParaRPr lang="en-US" sz="2000" dirty="0"/>
          </a:p>
          <a:p>
            <a:r>
              <a:rPr lang="en-US" sz="2000" dirty="0"/>
              <a:t>Procedural = Parietal</a:t>
            </a:r>
          </a:p>
          <a:p>
            <a:endParaRPr lang="en-US" sz="2000" dirty="0"/>
          </a:p>
          <a:p>
            <a:r>
              <a:rPr lang="en-US" sz="2000" dirty="0"/>
              <a:t>Priming happens everywhere..</a:t>
            </a:r>
          </a:p>
        </p:txBody>
      </p:sp>
    </p:spTree>
    <p:extLst>
      <p:ext uri="{BB962C8B-B14F-4D97-AF65-F5344CB8AC3E}">
        <p14:creationId xmlns:p14="http://schemas.microsoft.com/office/powerpoint/2010/main" val="2735892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Rules Across the Brain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533130"/>
              </p:ext>
            </p:extLst>
          </p:nvPr>
        </p:nvGraphicFramePr>
        <p:xfrm>
          <a:off x="1152525" y="1876426"/>
          <a:ext cx="7620000" cy="294259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770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3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1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4130">
                <a:tc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Area</a:t>
                      </a:r>
                    </a:p>
                  </a:txBody>
                  <a:tcPr marL="100775" marR="100775" marT="50419" marB="50419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Reward</a:t>
                      </a:r>
                    </a:p>
                  </a:txBody>
                  <a:tcPr marL="100775" marR="100775" marT="50419" marB="50419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Error</a:t>
                      </a:r>
                    </a:p>
                  </a:txBody>
                  <a:tcPr marL="100775" marR="100775" marT="50419" marB="50419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  <a:p>
                      <a:r>
                        <a:rPr lang="en-US" sz="2000" dirty="0"/>
                        <a:t>Self</a:t>
                      </a:r>
                      <a:r>
                        <a:rPr lang="en-US" sz="2000" baseline="0" dirty="0"/>
                        <a:t> Org</a:t>
                      </a:r>
                      <a:endParaRPr lang="en-US" sz="2000" dirty="0"/>
                    </a:p>
                  </a:txBody>
                  <a:tcPr marL="100775" marR="100775" marT="50419" marB="504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130">
                <a:tc>
                  <a:txBody>
                    <a:bodyPr/>
                    <a:lstStyle/>
                    <a:p>
                      <a:r>
                        <a:rPr lang="en-US" sz="2000" i="1" dirty="0"/>
                        <a:t>Primitive</a:t>
                      </a:r>
                    </a:p>
                    <a:p>
                      <a:r>
                        <a:rPr lang="en-US" sz="2000" dirty="0"/>
                        <a:t>  Basal Ganglia</a:t>
                      </a:r>
                    </a:p>
                  </a:txBody>
                  <a:tcPr marL="100775" marR="100775" marT="50419" marB="50419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20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 marL="100775" marR="100775" marT="50419" marB="50419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 marL="100775" marR="100775" marT="50419" marB="50419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 marL="100775" marR="100775" marT="50419" marB="504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505">
                <a:tc>
                  <a:txBody>
                    <a:bodyPr/>
                    <a:lstStyle/>
                    <a:p>
                      <a:r>
                        <a:rPr lang="en-US" sz="2000" dirty="0"/>
                        <a:t>  Cerebellum</a:t>
                      </a:r>
                    </a:p>
                  </a:txBody>
                  <a:tcPr marL="100775" marR="100775" marT="50419" marB="50419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 marL="100775" marR="100775" marT="50419" marB="50419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 marL="100775" marR="100775" marT="50419" marB="50419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- - -</a:t>
                      </a:r>
                    </a:p>
                  </a:txBody>
                  <a:tcPr marL="100775" marR="100775" marT="50419" marB="504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130">
                <a:tc>
                  <a:txBody>
                    <a:bodyPr/>
                    <a:lstStyle/>
                    <a:p>
                      <a:r>
                        <a:rPr lang="en-US" sz="2000" i="1" dirty="0"/>
                        <a:t>Advanced</a:t>
                      </a:r>
                    </a:p>
                    <a:p>
                      <a:r>
                        <a:rPr lang="en-US" sz="2000" dirty="0"/>
                        <a:t>  Hippocampus</a:t>
                      </a:r>
                    </a:p>
                  </a:txBody>
                  <a:tcPr marL="100775" marR="100775" marT="50419" marB="50419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2000" dirty="0">
                          <a:solidFill>
                            <a:srgbClr val="FFFF00"/>
                          </a:solidFill>
                        </a:rPr>
                        <a:t>+</a:t>
                      </a:r>
                    </a:p>
                  </a:txBody>
                  <a:tcPr marL="100775" marR="100775" marT="50419" marB="50419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2000" dirty="0">
                          <a:solidFill>
                            <a:srgbClr val="FFFF00"/>
                          </a:solidFill>
                        </a:rPr>
                        <a:t>+</a:t>
                      </a:r>
                    </a:p>
                  </a:txBody>
                  <a:tcPr marL="100775" marR="100775" marT="50419" marB="50419"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FFFF00"/>
                        </a:solidFill>
                      </a:endParaRPr>
                    </a:p>
                    <a:p>
                      <a:r>
                        <a:rPr lang="en-US" sz="20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 marL="100775" marR="100775" marT="50419" marB="504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505">
                <a:tc>
                  <a:txBody>
                    <a:bodyPr/>
                    <a:lstStyle/>
                    <a:p>
                      <a:r>
                        <a:rPr lang="en-US" sz="2000" dirty="0"/>
                        <a:t>  </a:t>
                      </a:r>
                      <a:r>
                        <a:rPr lang="en-US" sz="2000" dirty="0" err="1"/>
                        <a:t>Neocortex</a:t>
                      </a:r>
                      <a:endParaRPr lang="en-US" sz="2000" dirty="0"/>
                    </a:p>
                  </a:txBody>
                  <a:tcPr marL="100775" marR="100775" marT="50419" marB="50419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FF00"/>
                          </a:solidFill>
                        </a:rPr>
                        <a:t>++</a:t>
                      </a:r>
                    </a:p>
                  </a:txBody>
                  <a:tcPr marL="100775" marR="100775" marT="50419" marB="50419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FF00"/>
                          </a:solidFill>
                        </a:rPr>
                        <a:t>+++</a:t>
                      </a:r>
                    </a:p>
                  </a:txBody>
                  <a:tcPr marL="100775" marR="100775" marT="50419" marB="50419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FF00"/>
                          </a:solidFill>
                        </a:rPr>
                        <a:t>++</a:t>
                      </a:r>
                    </a:p>
                  </a:txBody>
                  <a:tcPr marL="100775" marR="100775" marT="50419" marB="5041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0125" y="4848225"/>
            <a:ext cx="8398509" cy="625286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</p:spPr>
        <p:txBody>
          <a:bodyPr wrap="square" lIns="100772" tIns="50387" rIns="100772" bIns="50387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</a:t>
            </a:r>
            <a:r>
              <a:rPr lang="en-US" dirty="0"/>
              <a:t> = has to some extent   …  </a:t>
            </a:r>
            <a:r>
              <a:rPr lang="en-US" dirty="0">
                <a:solidFill>
                  <a:srgbClr val="FFFF00"/>
                </a:solidFill>
              </a:rPr>
              <a:t>+++</a:t>
            </a:r>
            <a:r>
              <a:rPr lang="en-US" dirty="0"/>
              <a:t> = defining characteristic – definitely has</a:t>
            </a:r>
          </a:p>
          <a:p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/>
              <a:t>  = not likely to have       …  </a:t>
            </a:r>
            <a:r>
              <a:rPr lang="en-US" dirty="0">
                <a:solidFill>
                  <a:srgbClr val="FF0000"/>
                </a:solidFill>
              </a:rPr>
              <a:t>- - -</a:t>
            </a:r>
            <a:r>
              <a:rPr lang="en-US" dirty="0"/>
              <a:t> = definitely does not have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10125" y="1876426"/>
            <a:ext cx="2743200" cy="452633"/>
          </a:xfrm>
          <a:prstGeom prst="rect">
            <a:avLst/>
          </a:prstGeom>
          <a:noFill/>
        </p:spPr>
        <p:txBody>
          <a:bodyPr wrap="square" lIns="100772" tIns="50387" rIns="100772" bIns="50387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Learning Signal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925" y="5610226"/>
            <a:ext cx="8839200" cy="1311744"/>
          </a:xfrm>
          <a:prstGeom prst="rect">
            <a:avLst/>
          </a:prstGeom>
          <a:noFill/>
        </p:spPr>
        <p:txBody>
          <a:bodyPr wrap="square" lIns="91420" tIns="45711" rIns="91420" bIns="45711" rtlCol="0">
            <a:spAutoFit/>
          </a:bodyPr>
          <a:lstStyle/>
          <a:p>
            <a:r>
              <a:rPr lang="en-US" sz="2800" dirty="0"/>
              <a:t>Procedural = Cerebellum, Basal Ganglia</a:t>
            </a:r>
          </a:p>
          <a:p>
            <a:r>
              <a:rPr lang="en-US" sz="2800" dirty="0"/>
              <a:t>Episodic = Hippocampus</a:t>
            </a:r>
          </a:p>
          <a:p>
            <a:r>
              <a:rPr lang="en-US" sz="2800" dirty="0"/>
              <a:t>Semantic = </a:t>
            </a:r>
            <a:r>
              <a:rPr lang="en-US" sz="2800" dirty="0" err="1"/>
              <a:t>Neocortex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7765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53" y="301627"/>
            <a:ext cx="9067799" cy="1041400"/>
          </a:xfrm>
        </p:spPr>
        <p:txBody>
          <a:bodyPr/>
          <a:lstStyle/>
          <a:p>
            <a:r>
              <a:rPr lang="en-US" dirty="0"/>
              <a:t>This is LTM!</a:t>
            </a:r>
          </a:p>
        </p:txBody>
      </p:sp>
      <p:pic>
        <p:nvPicPr>
          <p:cNvPr id="5" name="Content Placeholder 4" descr="fig_ltpd_synaps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4" r="-1267"/>
          <a:stretch/>
        </p:blipFill>
        <p:spPr>
          <a:xfrm>
            <a:off x="2143127" y="1506432"/>
            <a:ext cx="5715000" cy="559527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97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OWA</a:t>
            </a:r>
            <a:r>
              <a:rPr lang="is-IS" dirty="0"/>
              <a:t>…</a:t>
            </a:r>
            <a:r>
              <a:rPr lang="en-US" dirty="0"/>
              <a:t> TAJER</a:t>
            </a:r>
            <a:r>
              <a:rPr lang="is-IS" dirty="0"/>
              <a:t>…</a:t>
            </a:r>
            <a:r>
              <a:rPr lang="en-US" dirty="0"/>
              <a:t> KIAM</a:t>
            </a:r>
            <a:r>
              <a:rPr lang="is-IS" dirty="0"/>
              <a:t>…</a:t>
            </a:r>
          </a:p>
          <a:p>
            <a:r>
              <a:rPr lang="is-IS" dirty="0"/>
              <a:t>SBCVTMCBNOBH vs. HBONBCMTVCBS</a:t>
            </a:r>
          </a:p>
          <a:p>
            <a:pPr marL="107805" indent="0">
              <a:buNone/>
            </a:pPr>
            <a:endParaRPr lang="is-IS" dirty="0"/>
          </a:p>
          <a:p>
            <a:pPr marL="107805" indent="0">
              <a:buNone/>
            </a:pPr>
            <a:r>
              <a:rPr lang="is-IS" dirty="0"/>
              <a:t>Organizing information into chunks = bigger</a:t>
            </a:r>
          </a:p>
          <a:p>
            <a:pPr marL="107805" indent="0">
              <a:buNone/>
            </a:pPr>
            <a:r>
              <a:rPr lang="is-IS" b="1" dirty="0"/>
              <a:t>Memory Span</a:t>
            </a:r>
          </a:p>
          <a:p>
            <a:pPr marL="107805" indent="0">
              <a:buNone/>
            </a:pPr>
            <a:endParaRPr lang="is-IS" dirty="0"/>
          </a:p>
          <a:p>
            <a:pPr marL="107805" indent="0">
              <a:buNone/>
            </a:pPr>
            <a:r>
              <a:rPr lang="is-IS" dirty="0"/>
              <a:t>SF was able to remember 110 random digits by chunking into running times, etc.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25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and Remembering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805" indent="0">
              <a:buNone/>
            </a:pPr>
            <a:r>
              <a:rPr lang="en-US" dirty="0"/>
              <a:t>Deeper encoding = better memory</a:t>
            </a:r>
          </a:p>
          <a:p>
            <a:r>
              <a:rPr lang="en-US" dirty="0"/>
              <a:t>	</a:t>
            </a:r>
            <a:r>
              <a:rPr lang="en-US" b="1" dirty="0"/>
              <a:t>elaborative encoding</a:t>
            </a:r>
            <a:r>
              <a:rPr lang="en-US" dirty="0"/>
              <a:t> (e.g., method of loci – put each thing in its own special place)</a:t>
            </a:r>
          </a:p>
          <a:p>
            <a:r>
              <a:rPr lang="en-US" b="1" dirty="0"/>
              <a:t>Levels of processing</a:t>
            </a:r>
            <a:r>
              <a:rPr lang="en-US" dirty="0"/>
              <a:t>: deeper is better!</a:t>
            </a:r>
          </a:p>
          <a:p>
            <a:pPr marL="107805" indent="0">
              <a:buNone/>
            </a:pPr>
            <a:r>
              <a:rPr lang="en-US" dirty="0"/>
              <a:t>LTM can be very </a:t>
            </a:r>
            <a:r>
              <a:rPr lang="en-US" b="1" dirty="0"/>
              <a:t>context dependent</a:t>
            </a:r>
            <a:r>
              <a:rPr lang="en-US" dirty="0"/>
              <a:t> (why?)</a:t>
            </a:r>
          </a:p>
          <a:p>
            <a:pPr marL="107805" indent="0">
              <a:buNone/>
            </a:pPr>
            <a:r>
              <a:rPr lang="en-US" dirty="0"/>
              <a:t>	- state-dependent = a kind of context..</a:t>
            </a:r>
          </a:p>
          <a:p>
            <a:pPr marL="107805" indent="0">
              <a:buNone/>
            </a:pPr>
            <a:r>
              <a:rPr lang="en-US" b="1" dirty="0"/>
              <a:t>Spaced learning</a:t>
            </a:r>
            <a:r>
              <a:rPr lang="en-US" dirty="0"/>
              <a:t> = learning across more contexts </a:t>
            </a:r>
            <a:r>
              <a:rPr lang="mr-IN" dirty="0"/>
              <a:t>–</a:t>
            </a:r>
            <a:r>
              <a:rPr lang="en-US" dirty="0"/>
              <a:t> makes memory stronger, more robust!</a:t>
            </a:r>
          </a:p>
          <a:p>
            <a:pPr marL="10780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90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Questions /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i="1" dirty="0"/>
              <a:t>true</a:t>
            </a:r>
            <a:r>
              <a:rPr lang="en-US" dirty="0"/>
              <a:t> taxonomy of memory?</a:t>
            </a:r>
          </a:p>
          <a:p>
            <a:pPr lvl="1"/>
            <a:r>
              <a:rPr lang="en-US" dirty="0"/>
              <a:t>STM vs. LTM, Semantic vs. episodic, </a:t>
            </a:r>
            <a:r>
              <a:rPr lang="en-US" dirty="0" err="1"/>
              <a:t>etc</a:t>
            </a:r>
            <a:r>
              <a:rPr lang="en-US" dirty="0"/>
              <a:t> vs. etc..!</a:t>
            </a:r>
          </a:p>
          <a:p>
            <a:pPr lvl="1"/>
            <a:r>
              <a:rPr lang="en-US" dirty="0"/>
              <a:t>Hippocampus vs. everything else</a:t>
            </a:r>
          </a:p>
          <a:p>
            <a:r>
              <a:rPr lang="en-US" dirty="0"/>
              <a:t>How can I improve my memory?</a:t>
            </a:r>
          </a:p>
          <a:p>
            <a:pPr lvl="1"/>
            <a:r>
              <a:rPr lang="en-US" dirty="0"/>
              <a:t>Spaced vs. Massed, Context effects, Depth of encoding, method of loci, Testing effect</a:t>
            </a:r>
          </a:p>
          <a:p>
            <a:r>
              <a:rPr lang="en-US" dirty="0"/>
              <a:t>Is Memory Accurate?</a:t>
            </a:r>
          </a:p>
          <a:p>
            <a:pPr lvl="1"/>
            <a:r>
              <a:rPr lang="en-US" dirty="0"/>
              <a:t>No. Next question?</a:t>
            </a:r>
          </a:p>
        </p:txBody>
      </p:sp>
    </p:spTree>
    <p:extLst>
      <p:ext uri="{BB962C8B-B14F-4D97-AF65-F5344CB8AC3E}">
        <p14:creationId xmlns:p14="http://schemas.microsoft.com/office/powerpoint/2010/main" val="3471445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Hippocampal System: why memory is context sensitive</a:t>
            </a:r>
          </a:p>
        </p:txBody>
      </p:sp>
      <p:pic>
        <p:nvPicPr>
          <p:cNvPr id="5" name="Content Placeholder 4" descr="fig_hippo_mem_form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92" b="-3292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97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Activity: Context Specific</a:t>
            </a:r>
          </a:p>
        </p:txBody>
      </p:sp>
      <p:pic>
        <p:nvPicPr>
          <p:cNvPr id="5" name="Content Placeholder 4" descr="fig_hcmp_rf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524" r="-41524"/>
          <a:stretch>
            <a:fillRect/>
          </a:stretch>
        </p:blipFill>
        <p:spPr>
          <a:xfrm>
            <a:off x="-1666875" y="1731962"/>
            <a:ext cx="9067799" cy="49895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CB0BAB-D11E-C84A-966A-1543E801F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723" y="1700825"/>
            <a:ext cx="3251201" cy="50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85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memory actually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805" indent="0">
              <a:buNone/>
            </a:pPr>
            <a:r>
              <a:rPr lang="en-US" dirty="0"/>
              <a:t>Sensory, STM are just neural firing from seeing and paying attention to stuff: not really “memory”</a:t>
            </a:r>
          </a:p>
          <a:p>
            <a:pPr marL="107805" indent="0">
              <a:buNone/>
            </a:pPr>
            <a:r>
              <a:rPr lang="en-US" dirty="0"/>
              <a:t>LTM memory typically starts in the hippocampus: encode disjointed “facts” = “events”</a:t>
            </a:r>
          </a:p>
          <a:p>
            <a:pPr marL="107805" indent="0">
              <a:buNone/>
            </a:pPr>
            <a:r>
              <a:rPr lang="en-US" dirty="0"/>
              <a:t>Then slowly, rest of brain soaks up these disjointed facts and organizes them systematically into semantic memory in cortex</a:t>
            </a:r>
          </a:p>
          <a:p>
            <a:pPr marL="107805" indent="0">
              <a:buNone/>
            </a:pPr>
            <a:r>
              <a:rPr lang="en-US" dirty="0"/>
              <a:t>This is why it takes 10 years to </a:t>
            </a:r>
            <a:r>
              <a:rPr lang="en-US" i="1" dirty="0"/>
              <a:t>really</a:t>
            </a:r>
            <a:r>
              <a:rPr lang="en-US" dirty="0"/>
              <a:t> learn..</a:t>
            </a:r>
          </a:p>
        </p:txBody>
      </p:sp>
    </p:spTree>
    <p:extLst>
      <p:ext uri="{BB962C8B-B14F-4D97-AF65-F5344CB8AC3E}">
        <p14:creationId xmlns:p14="http://schemas.microsoft.com/office/powerpoint/2010/main" val="3320252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805" indent="0">
              <a:buNone/>
            </a:pPr>
            <a:r>
              <a:rPr lang="en-US" dirty="0"/>
              <a:t>If I study drunk, should I take the test drunk?</a:t>
            </a:r>
          </a:p>
          <a:p>
            <a:pPr marL="107805" indent="0">
              <a:buNone/>
            </a:pPr>
            <a:r>
              <a:rPr lang="en-US" dirty="0"/>
              <a:t>A. Yes</a:t>
            </a:r>
          </a:p>
          <a:p>
            <a:pPr marL="107805" indent="0">
              <a:buNone/>
            </a:pPr>
            <a:r>
              <a:rPr lang="en-US" dirty="0"/>
              <a:t>B. No</a:t>
            </a:r>
          </a:p>
          <a:p>
            <a:pPr marL="10780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03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805" indent="0">
              <a:buNone/>
            </a:pPr>
            <a:r>
              <a:rPr lang="en-US" dirty="0"/>
              <a:t>Should I just cram study right before test, or revisit information over time?</a:t>
            </a:r>
          </a:p>
          <a:p>
            <a:pPr marL="107805" indent="0">
              <a:buNone/>
            </a:pPr>
            <a:r>
              <a:rPr lang="en-US" dirty="0"/>
              <a:t>A. Cram (Massed Practice)</a:t>
            </a:r>
          </a:p>
          <a:p>
            <a:pPr marL="107805" indent="0">
              <a:buNone/>
            </a:pPr>
            <a:r>
              <a:rPr lang="en-US" dirty="0"/>
              <a:t>B. Space it out</a:t>
            </a:r>
          </a:p>
          <a:p>
            <a:pPr marL="10780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1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805" indent="0">
              <a:buNone/>
            </a:pPr>
            <a:r>
              <a:rPr lang="en-US" dirty="0"/>
              <a:t>Should I encode things deeply, making all kinds of elaborations and associations to other things I know, or just study superficially and try to memorize?</a:t>
            </a:r>
          </a:p>
          <a:p>
            <a:pPr marL="107805" indent="0">
              <a:buNone/>
            </a:pPr>
            <a:r>
              <a:rPr lang="en-US" dirty="0"/>
              <a:t>A. Encode deeply</a:t>
            </a:r>
          </a:p>
          <a:p>
            <a:pPr marL="107805" indent="0">
              <a:buNone/>
            </a:pPr>
            <a:r>
              <a:rPr lang="en-US" dirty="0"/>
              <a:t>B. Superficial memorization</a:t>
            </a:r>
          </a:p>
          <a:p>
            <a:pPr marL="10780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15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805" indent="0">
              <a:buNone/>
            </a:pPr>
            <a:r>
              <a:rPr lang="en-US" dirty="0"/>
              <a:t>Do quizzes help me remember things better?</a:t>
            </a:r>
          </a:p>
          <a:p>
            <a:pPr marL="107805" indent="0">
              <a:buNone/>
            </a:pPr>
            <a:r>
              <a:rPr lang="en-US" dirty="0"/>
              <a:t>A. Yes</a:t>
            </a:r>
          </a:p>
          <a:p>
            <a:pPr marL="107805" indent="0">
              <a:buNone/>
            </a:pPr>
            <a:r>
              <a:rPr lang="en-US" dirty="0"/>
              <a:t>B. No</a:t>
            </a:r>
          </a:p>
          <a:p>
            <a:pPr marL="10780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409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 Memory vs. STM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805" indent="0">
              <a:buNone/>
            </a:pPr>
            <a:r>
              <a:rPr lang="en-US" dirty="0"/>
              <a:t>Working memory = activity in PFC reflecting stuff you are actively working on</a:t>
            </a:r>
          </a:p>
          <a:p>
            <a:pPr marL="107805" indent="0">
              <a:buNone/>
            </a:pPr>
            <a:endParaRPr lang="en-US" dirty="0"/>
          </a:p>
          <a:p>
            <a:pPr marL="107805" indent="0">
              <a:buNone/>
            </a:pPr>
            <a:r>
              <a:rPr lang="en-US" dirty="0"/>
              <a:t>Working memory is a special kind of STM: because PFC is special in not being so easily distractible</a:t>
            </a:r>
          </a:p>
        </p:txBody>
      </p:sp>
    </p:spTree>
    <p:extLst>
      <p:ext uri="{BB962C8B-B14F-4D97-AF65-F5344CB8AC3E}">
        <p14:creationId xmlns:p14="http://schemas.microsoft.com/office/powerpoint/2010/main" val="1205181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E4FF-8A42-9744-95BD-3286ED56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Retention: Decay / Interference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5B0849-D8EC-D14B-9227-FDC715363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25" y="1952625"/>
            <a:ext cx="4669155" cy="4343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D04E53-EFE9-3446-B2D4-84090D9DD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352" y="1952625"/>
            <a:ext cx="4711700" cy="456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27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Sins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Transience</a:t>
            </a:r>
            <a:r>
              <a:rPr lang="en-US" dirty="0"/>
              <a:t>: yep, you forget</a:t>
            </a:r>
          </a:p>
          <a:p>
            <a:r>
              <a:rPr lang="en-US" b="1" dirty="0"/>
              <a:t>Absentmindedness</a:t>
            </a:r>
            <a:r>
              <a:rPr lang="en-US" dirty="0"/>
              <a:t>: pay attention!</a:t>
            </a:r>
          </a:p>
          <a:p>
            <a:r>
              <a:rPr lang="en-US" b="1" dirty="0"/>
              <a:t>Blocking</a:t>
            </a:r>
            <a:r>
              <a:rPr lang="en-US" dirty="0"/>
              <a:t>: tip-of-the-tongue phenomenon</a:t>
            </a:r>
          </a:p>
          <a:p>
            <a:r>
              <a:rPr lang="en-US" b="1" dirty="0"/>
              <a:t>Misattribution</a:t>
            </a:r>
            <a:r>
              <a:rPr lang="en-US" dirty="0"/>
              <a:t>: she’s not very nice</a:t>
            </a:r>
          </a:p>
          <a:p>
            <a:r>
              <a:rPr lang="en-US" b="1" dirty="0"/>
              <a:t>Suggestibility</a:t>
            </a:r>
            <a:r>
              <a:rPr lang="en-US" dirty="0"/>
              <a:t>: memory implants..</a:t>
            </a:r>
          </a:p>
          <a:p>
            <a:r>
              <a:rPr lang="en-US" b="1" dirty="0"/>
              <a:t>Bias</a:t>
            </a:r>
            <a:r>
              <a:rPr lang="en-US" dirty="0"/>
              <a:t>: true memory overwritten by desired memory</a:t>
            </a:r>
          </a:p>
          <a:p>
            <a:r>
              <a:rPr lang="en-US" b="1" dirty="0"/>
              <a:t>Persistence</a:t>
            </a:r>
            <a:r>
              <a:rPr lang="en-US" dirty="0"/>
              <a:t>: only the ones you </a:t>
            </a:r>
            <a:r>
              <a:rPr lang="en-US" i="1" dirty="0"/>
              <a:t>don’t</a:t>
            </a:r>
            <a:r>
              <a:rPr lang="en-US" dirty="0"/>
              <a:t> want..</a:t>
            </a:r>
          </a:p>
        </p:txBody>
      </p:sp>
    </p:spTree>
    <p:extLst>
      <p:ext uri="{BB962C8B-B14F-4D97-AF65-F5344CB8AC3E}">
        <p14:creationId xmlns:p14="http://schemas.microsoft.com/office/powerpoint/2010/main" val="165734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memory?</a:t>
            </a:r>
          </a:p>
        </p:txBody>
      </p:sp>
      <p:pic>
        <p:nvPicPr>
          <p:cNvPr id="4" name="Content Placeholder 3" descr="OKA_F_08-07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5" b="2705"/>
          <a:stretch>
            <a:fillRect/>
          </a:stretch>
        </p:blipFill>
        <p:spPr>
          <a:xfrm>
            <a:off x="3362325" y="2714627"/>
            <a:ext cx="6592874" cy="3627697"/>
          </a:xfrm>
        </p:spPr>
      </p:pic>
      <p:pic>
        <p:nvPicPr>
          <p:cNvPr id="5" name="Picture 4" descr="OKA_F_08-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7" y="1266828"/>
            <a:ext cx="3378937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17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Memory Accurate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805" indent="0">
              <a:buNone/>
            </a:pPr>
            <a:r>
              <a:rPr lang="en-US" dirty="0"/>
              <a:t>Why should it be?</a:t>
            </a:r>
          </a:p>
          <a:p>
            <a:pPr marL="107805" indent="0">
              <a:buNone/>
            </a:pPr>
            <a:r>
              <a:rPr lang="en-US" dirty="0"/>
              <a:t>Are you a computer or a video tape machine?</a:t>
            </a:r>
          </a:p>
          <a:p>
            <a:pPr marL="107805" indent="0">
              <a:buNone/>
            </a:pPr>
            <a:r>
              <a:rPr lang="en-US" dirty="0"/>
              <a:t>Is your perception accurate in the first place?</a:t>
            </a:r>
          </a:p>
          <a:p>
            <a:pPr marL="107805" indent="0">
              <a:buNone/>
            </a:pPr>
            <a:endParaRPr lang="en-US" dirty="0"/>
          </a:p>
          <a:p>
            <a:pPr marL="107805" indent="0">
              <a:buNone/>
            </a:pPr>
            <a:r>
              <a:rPr lang="en-US" dirty="0"/>
              <a:t>Ok, but how bad is it?</a:t>
            </a:r>
          </a:p>
          <a:p>
            <a:pPr>
              <a:buFontTx/>
              <a:buChar char="-"/>
            </a:pPr>
            <a:r>
              <a:rPr lang="en-US" dirty="0"/>
              <a:t>Change blindness: </a:t>
            </a:r>
            <a:r>
              <a:rPr lang="en-US"/>
              <a:t>You are not </a:t>
            </a:r>
            <a:r>
              <a:rPr lang="en-US" dirty="0"/>
              <a:t>even encoding much of anything in the </a:t>
            </a:r>
            <a:r>
              <a:rPr lang="en-US"/>
              <a:t>first place!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And then you don’t remember much beyond that!</a:t>
            </a:r>
          </a:p>
        </p:txBody>
      </p:sp>
    </p:spTree>
    <p:extLst>
      <p:ext uri="{BB962C8B-B14F-4D97-AF65-F5344CB8AC3E}">
        <p14:creationId xmlns:p14="http://schemas.microsoft.com/office/powerpoint/2010/main" val="128549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53" y="301626"/>
            <a:ext cx="9067799" cy="889000"/>
          </a:xfrm>
        </p:spPr>
        <p:txBody>
          <a:bodyPr/>
          <a:lstStyle/>
          <a:p>
            <a:r>
              <a:rPr lang="en-US" dirty="0"/>
              <a:t>The Brain IS Memory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327" y="1278178"/>
            <a:ext cx="5577269" cy="440784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5325" y="5686425"/>
            <a:ext cx="8915400" cy="1716778"/>
          </a:xfrm>
          <a:prstGeom prst="rect">
            <a:avLst/>
          </a:prstGeom>
          <a:noFill/>
        </p:spPr>
        <p:txBody>
          <a:bodyPr wrap="square" lIns="91420" tIns="45711" rIns="91420" bIns="45711" rtlCol="0">
            <a:spAutoFit/>
          </a:bodyPr>
          <a:lstStyle/>
          <a:p>
            <a:r>
              <a:rPr lang="en-US" sz="2800" dirty="0"/>
              <a:t>Memory is located in every single synapse in the brain</a:t>
            </a:r>
          </a:p>
          <a:p>
            <a:endParaRPr lang="en-US" sz="2800" dirty="0"/>
          </a:p>
          <a:p>
            <a:r>
              <a:rPr lang="en-US" sz="2800" dirty="0"/>
              <a:t>There are as many different kinds of memory as there are neurons and synapses and brain areas…</a:t>
            </a:r>
          </a:p>
        </p:txBody>
      </p:sp>
    </p:spTree>
    <p:extLst>
      <p:ext uri="{BB962C8B-B14F-4D97-AF65-F5344CB8AC3E}">
        <p14:creationId xmlns:p14="http://schemas.microsoft.com/office/powerpoint/2010/main" val="3153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Neural Forms of Memory:</a:t>
            </a:r>
            <a:br>
              <a:rPr lang="en-US" dirty="0"/>
            </a:br>
            <a:r>
              <a:rPr lang="en-US" dirty="0"/>
              <a:t>Activation vs. Synaptic Changes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61" r="-1260"/>
          <a:stretch/>
        </p:blipFill>
        <p:spPr>
          <a:xfrm>
            <a:off x="542925" y="1952625"/>
            <a:ext cx="4251440" cy="3200400"/>
          </a:xfrm>
        </p:spPr>
      </p:pic>
      <p:pic>
        <p:nvPicPr>
          <p:cNvPr id="4" name="Content Placeholder 4" descr="fig_ltpd_synaps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4" r="-1267"/>
          <a:stretch/>
        </p:blipFill>
        <p:spPr bwMode="auto">
          <a:xfrm>
            <a:off x="5495925" y="1800225"/>
            <a:ext cx="3568961" cy="349419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66725" y="5381625"/>
            <a:ext cx="4343400" cy="15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Activation = Neurons continue to fire action potentials, “remembering” what you were just seeing, thinking</a:t>
            </a:r>
          </a:p>
          <a:p>
            <a:endParaRPr lang="en-US" sz="2000" dirty="0"/>
          </a:p>
          <a:p>
            <a:r>
              <a:rPr lang="en-US" sz="2000" dirty="0"/>
              <a:t>But when firing stops.. You forget..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7325" y="5381625"/>
            <a:ext cx="4343400" cy="15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Synapses change strength (“weight”) as a result of LTP / LTD (learning): this encodes long-term memories that last even after your activation switches to something new..</a:t>
            </a:r>
          </a:p>
        </p:txBody>
      </p:sp>
    </p:spTree>
    <p:extLst>
      <p:ext uri="{BB962C8B-B14F-4D97-AF65-F5344CB8AC3E}">
        <p14:creationId xmlns:p14="http://schemas.microsoft.com/office/powerpoint/2010/main" val="411801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“Modal”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525" y="1958534"/>
            <a:ext cx="9184151" cy="3208920"/>
          </a:xfrm>
        </p:spPr>
      </p:pic>
      <p:sp>
        <p:nvSpPr>
          <p:cNvPr id="5" name="TextBox 4"/>
          <p:cNvSpPr txBox="1"/>
          <p:nvPr/>
        </p:nvSpPr>
        <p:spPr>
          <a:xfrm>
            <a:off x="390525" y="5686425"/>
            <a:ext cx="9372600" cy="1137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Sensory: </a:t>
            </a:r>
            <a:r>
              <a:rPr lang="en-US" sz="2400" b="1" dirty="0"/>
              <a:t>iconic</a:t>
            </a:r>
            <a:r>
              <a:rPr lang="en-US" sz="2400" dirty="0"/>
              <a:t> (visual, &lt; 1 sec), </a:t>
            </a:r>
            <a:r>
              <a:rPr lang="en-US" sz="2400" b="1" dirty="0"/>
              <a:t>echoic</a:t>
            </a:r>
            <a:r>
              <a:rPr lang="en-US" sz="2400" dirty="0"/>
              <a:t> (auditory, &lt; 4 sec)</a:t>
            </a:r>
          </a:p>
          <a:p>
            <a:r>
              <a:rPr lang="en-US" sz="2400" b="1" dirty="0"/>
              <a:t>STM</a:t>
            </a:r>
            <a:r>
              <a:rPr lang="en-US" sz="2400" dirty="0"/>
              <a:t>: ~20 seconds max, limited capacity (3-4 really, 5-7 for verbal)</a:t>
            </a:r>
          </a:p>
          <a:p>
            <a:r>
              <a:rPr lang="en-US" sz="2400" b="1" dirty="0"/>
              <a:t>LTM</a:t>
            </a:r>
            <a:r>
              <a:rPr lang="en-US" sz="2400" dirty="0"/>
              <a:t>: essentially unlimited capacity</a:t>
            </a:r>
          </a:p>
        </p:txBody>
      </p:sp>
    </p:spTree>
    <p:extLst>
      <p:ext uri="{BB962C8B-B14F-4D97-AF65-F5344CB8AC3E}">
        <p14:creationId xmlns:p14="http://schemas.microsoft.com/office/powerpoint/2010/main" val="265868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“Modal” Model Dynamics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525" y="1958534"/>
            <a:ext cx="9184151" cy="3208920"/>
          </a:xfrm>
        </p:spPr>
      </p:pic>
      <p:sp>
        <p:nvSpPr>
          <p:cNvPr id="5" name="TextBox 4"/>
          <p:cNvSpPr txBox="1"/>
          <p:nvPr/>
        </p:nvSpPr>
        <p:spPr>
          <a:xfrm>
            <a:off x="390525" y="5534025"/>
            <a:ext cx="9372600" cy="1484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Sensory &amp; STM do not need to be encoded or retrieved: </a:t>
            </a:r>
            <a:r>
              <a:rPr lang="en-US" sz="2400" b="1" dirty="0"/>
              <a:t>Active</a:t>
            </a:r>
            <a:r>
              <a:rPr lang="en-US" sz="2400" dirty="0"/>
              <a:t>..</a:t>
            </a:r>
          </a:p>
          <a:p>
            <a:r>
              <a:rPr lang="en-US" sz="2400" dirty="0"/>
              <a:t>LTM </a:t>
            </a:r>
            <a:r>
              <a:rPr lang="en-US" sz="2400" i="1" dirty="0"/>
              <a:t>does</a:t>
            </a:r>
            <a:r>
              <a:rPr lang="en-US" sz="2400" dirty="0"/>
              <a:t> need to be </a:t>
            </a:r>
            <a:r>
              <a:rPr lang="en-US" sz="2400" b="1" dirty="0"/>
              <a:t>encoded</a:t>
            </a:r>
            <a:r>
              <a:rPr lang="en-US" sz="2400" dirty="0"/>
              <a:t> and </a:t>
            </a:r>
            <a:r>
              <a:rPr lang="en-US" sz="2400" b="1" dirty="0"/>
              <a:t>retrieved</a:t>
            </a:r>
            <a:r>
              <a:rPr lang="en-US" sz="2400" dirty="0"/>
              <a:t>: </a:t>
            </a:r>
            <a:r>
              <a:rPr lang="en-US" sz="2400" b="1" dirty="0"/>
              <a:t>Offline</a:t>
            </a:r>
            <a:endParaRPr lang="en-US" sz="2400" dirty="0"/>
          </a:p>
          <a:p>
            <a:r>
              <a:rPr lang="en-US" sz="2400" dirty="0"/>
              <a:t>Sensory -&gt; STM requires </a:t>
            </a:r>
            <a:r>
              <a:rPr lang="en-US" sz="2400" b="1" dirty="0"/>
              <a:t>attention</a:t>
            </a:r>
          </a:p>
          <a:p>
            <a:r>
              <a:rPr lang="en-US" sz="2400" dirty="0"/>
              <a:t>STM = transient, needs </a:t>
            </a:r>
            <a:r>
              <a:rPr lang="en-US" sz="2400" b="1" dirty="0"/>
              <a:t>rehearsal</a:t>
            </a:r>
            <a:r>
              <a:rPr lang="en-US" sz="2400" dirty="0"/>
              <a:t> to maintain</a:t>
            </a:r>
          </a:p>
        </p:txBody>
      </p:sp>
    </p:spTree>
    <p:extLst>
      <p:ext uri="{BB962C8B-B14F-4D97-AF65-F5344CB8AC3E}">
        <p14:creationId xmlns:p14="http://schemas.microsoft.com/office/powerpoint/2010/main" val="1164183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“Modal” Model Questions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525" y="1958534"/>
            <a:ext cx="9184151" cy="3208920"/>
          </a:xfrm>
        </p:spPr>
      </p:pic>
      <p:sp>
        <p:nvSpPr>
          <p:cNvPr id="6" name="TextBox 5"/>
          <p:cNvSpPr txBox="1"/>
          <p:nvPr/>
        </p:nvSpPr>
        <p:spPr>
          <a:xfrm>
            <a:off x="390525" y="5610225"/>
            <a:ext cx="9372600" cy="1137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What</a:t>
            </a:r>
            <a:r>
              <a:rPr lang="en-US" sz="2400" dirty="0"/>
              <a:t> are these memory systems, in terms of neurons, </a:t>
            </a:r>
            <a:r>
              <a:rPr lang="en-US" sz="2400" dirty="0" err="1"/>
              <a:t>etc</a:t>
            </a:r>
            <a:r>
              <a:rPr lang="en-US" sz="2400" dirty="0"/>
              <a:t>?</a:t>
            </a:r>
          </a:p>
          <a:p>
            <a:r>
              <a:rPr lang="en-US" sz="2400" i="1" dirty="0"/>
              <a:t>Why</a:t>
            </a:r>
            <a:r>
              <a:rPr lang="en-US" sz="2400" dirty="0"/>
              <a:t> do they have these different characteristics?</a:t>
            </a:r>
          </a:p>
          <a:p>
            <a:r>
              <a:rPr lang="en-US" sz="2400" dirty="0"/>
              <a:t>Are there different forms of each of these things?</a:t>
            </a:r>
          </a:p>
        </p:txBody>
      </p:sp>
    </p:spTree>
    <p:extLst>
      <p:ext uri="{BB962C8B-B14F-4D97-AF65-F5344CB8AC3E}">
        <p14:creationId xmlns:p14="http://schemas.microsoft.com/office/powerpoint/2010/main" val="3528060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53" y="301626"/>
            <a:ext cx="9067799" cy="889000"/>
          </a:xfrm>
        </p:spPr>
        <p:txBody>
          <a:bodyPr/>
          <a:lstStyle/>
          <a:p>
            <a:r>
              <a:rPr lang="en-US" dirty="0"/>
              <a:t>Where is Sensory Memory?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327" y="1278178"/>
            <a:ext cx="5577269" cy="440784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5325" y="5915024"/>
            <a:ext cx="8915400" cy="906711"/>
          </a:xfrm>
          <a:prstGeom prst="rect">
            <a:avLst/>
          </a:prstGeom>
          <a:noFill/>
        </p:spPr>
        <p:txBody>
          <a:bodyPr wrap="square" lIns="91420" tIns="45711" rIns="91420" bIns="45711" rtlCol="0">
            <a:spAutoFit/>
          </a:bodyPr>
          <a:lstStyle/>
          <a:p>
            <a:r>
              <a:rPr lang="en-US" sz="2800" dirty="0"/>
              <a:t>Surprise!  It is just neural firing in </a:t>
            </a:r>
            <a:r>
              <a:rPr lang="en-US" sz="2800" b="1" dirty="0"/>
              <a:t>sensory</a:t>
            </a:r>
            <a:r>
              <a:rPr lang="en-US" sz="2800" dirty="0"/>
              <a:t> brain areas – those neurons just keep on firing away (briefly..)</a:t>
            </a:r>
          </a:p>
        </p:txBody>
      </p:sp>
      <p:sp>
        <p:nvSpPr>
          <p:cNvPr id="6" name="Donut 5"/>
          <p:cNvSpPr/>
          <p:nvPr/>
        </p:nvSpPr>
        <p:spPr bwMode="auto">
          <a:xfrm>
            <a:off x="1838325" y="2409825"/>
            <a:ext cx="2133600" cy="2895600"/>
          </a:xfrm>
          <a:prstGeom prst="donut">
            <a:avLst>
              <a:gd name="adj" fmla="val 6343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11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577070"/>
      </p:ext>
    </p:extLst>
  </p:cSld>
  <p:clrMapOvr>
    <a:masterClrMapping/>
  </p:clrMapOvr>
</p:sld>
</file>

<file path=ppt/theme/theme1.xml><?xml version="1.0" encoding="utf-8"?>
<a:theme xmlns:a="http://schemas.openxmlformats.org/drawingml/2006/main" name="ror_std_emerbrai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ror_std_emerbrain.potx</Template>
  <TotalTime>8674</TotalTime>
  <Words>947</Words>
  <Application>Microsoft Macintosh PowerPoint</Application>
  <PresentationFormat>Custom</PresentationFormat>
  <Paragraphs>163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MS Gothic</vt:lpstr>
      <vt:lpstr>Arial</vt:lpstr>
      <vt:lpstr>Symbol</vt:lpstr>
      <vt:lpstr>Tahoma</vt:lpstr>
      <vt:lpstr>Times New Roman</vt:lpstr>
      <vt:lpstr>Wingdings</vt:lpstr>
      <vt:lpstr>ror_std_emerbrain</vt:lpstr>
      <vt:lpstr>Memory</vt:lpstr>
      <vt:lpstr>The Big Questions / Issues</vt:lpstr>
      <vt:lpstr>What is memory?</vt:lpstr>
      <vt:lpstr>The Brain IS Memory</vt:lpstr>
      <vt:lpstr>Two Neural Forms of Memory: Activation vs. Synaptic Changes</vt:lpstr>
      <vt:lpstr>“Modal” Model</vt:lpstr>
      <vt:lpstr>“Modal” Model Dynamics</vt:lpstr>
      <vt:lpstr>“Modal” Model Questions</vt:lpstr>
      <vt:lpstr>Where is Sensory Memory?</vt:lpstr>
      <vt:lpstr>Where is Short-Term Memory?</vt:lpstr>
      <vt:lpstr>Where is Short-Term Memory?</vt:lpstr>
      <vt:lpstr>Where is Long-Term Memory?</vt:lpstr>
      <vt:lpstr>How memories transfer</vt:lpstr>
      <vt:lpstr>Organization of LTM</vt:lpstr>
      <vt:lpstr>Where is Long-Term Memory?</vt:lpstr>
      <vt:lpstr>Learning Rules Across the Brain</vt:lpstr>
      <vt:lpstr>This is LTM!</vt:lpstr>
      <vt:lpstr>Chunks!</vt:lpstr>
      <vt:lpstr>Encoding and Remembering</vt:lpstr>
      <vt:lpstr>Hippocampal System: why memory is context sensitive</vt:lpstr>
      <vt:lpstr>Sparse Activity: Context Specific</vt:lpstr>
      <vt:lpstr>How memory actually works</vt:lpstr>
      <vt:lpstr>Quiz</vt:lpstr>
      <vt:lpstr>Quiz</vt:lpstr>
      <vt:lpstr>Quiz</vt:lpstr>
      <vt:lpstr>Quiz</vt:lpstr>
      <vt:lpstr>Working  Memory vs. STM</vt:lpstr>
      <vt:lpstr>Memory Retention: Decay / Interference</vt:lpstr>
      <vt:lpstr>Seven Sins of Memory</vt:lpstr>
      <vt:lpstr>Is Memory Accurate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Representations and Embodied Agents: Prefrontal Cortex and Basal Ganglia Contributions</dc:title>
  <dc:creator>Randall O'Reilly</dc:creator>
  <cp:lastModifiedBy>Randall O'Reilly</cp:lastModifiedBy>
  <cp:revision>200</cp:revision>
  <dcterms:created xsi:type="dcterms:W3CDTF">2009-03-18T06:10:11Z</dcterms:created>
  <dcterms:modified xsi:type="dcterms:W3CDTF">2018-10-21T19:27:08Z</dcterms:modified>
</cp:coreProperties>
</file>