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0" r:id="rId3"/>
    <p:sldId id="292" r:id="rId4"/>
    <p:sldId id="293" r:id="rId5"/>
    <p:sldId id="294" r:id="rId6"/>
    <p:sldId id="295" r:id="rId7"/>
    <p:sldId id="296" r:id="rId8"/>
    <p:sldId id="297" r:id="rId9"/>
    <p:sldId id="324" r:id="rId10"/>
    <p:sldId id="306" r:id="rId11"/>
    <p:sldId id="298" r:id="rId12"/>
    <p:sldId id="317" r:id="rId13"/>
    <p:sldId id="300" r:id="rId14"/>
    <p:sldId id="301" r:id="rId15"/>
    <p:sldId id="299" r:id="rId16"/>
    <p:sldId id="302" r:id="rId17"/>
    <p:sldId id="303" r:id="rId18"/>
    <p:sldId id="304" r:id="rId19"/>
    <p:sldId id="305" r:id="rId20"/>
    <p:sldId id="318" r:id="rId21"/>
    <p:sldId id="319" r:id="rId22"/>
    <p:sldId id="320" r:id="rId23"/>
    <p:sldId id="321" r:id="rId24"/>
    <p:sldId id="307" r:id="rId25"/>
    <p:sldId id="323" r:id="rId26"/>
    <p:sldId id="322" r:id="rId27"/>
    <p:sldId id="310" r:id="rId28"/>
    <p:sldId id="311" r:id="rId29"/>
    <p:sldId id="312" r:id="rId30"/>
    <p:sldId id="313" r:id="rId31"/>
    <p:sldId id="314" r:id="rId32"/>
    <p:sldId id="316" r:id="rId33"/>
  </p:sldIdLst>
  <p:sldSz cx="10077450" cy="7562850"/>
  <p:notesSz cx="7772400" cy="10058400"/>
  <p:defaultTextStyle>
    <a:defPPr>
      <a:defRPr lang="en-US"/>
    </a:defPPr>
    <a:lvl1pPr algn="l" defTabSz="45705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665" indent="-215834" algn="l" defTabSz="45705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499" indent="-215834" algn="l" defTabSz="45705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332" indent="-215834" algn="l" defTabSz="45705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164" indent="-215834" algn="l" defTabSz="45705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5289" algn="l" defTabSz="45705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2347" algn="l" defTabSz="45705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199405" algn="l" defTabSz="45705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6462" algn="l" defTabSz="45705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8" autoAdjust="0"/>
    <p:restoredTop sz="91002"/>
  </p:normalViewPr>
  <p:slideViewPr>
    <p:cSldViewPr>
      <p:cViewPr varScale="1">
        <p:scale>
          <a:sx n="123" d="100"/>
          <a:sy n="123" d="100"/>
        </p:scale>
        <p:origin x="1856" y="18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719" indent="-285662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2643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599702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6760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5289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7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5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54063"/>
            <a:ext cx="5026025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36321" y="4777740"/>
            <a:ext cx="5699759" cy="452628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1866" tIns="50919" rIns="101866" bIns="50919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295400" y="754380"/>
            <a:ext cx="5181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036321" y="4777740"/>
            <a:ext cx="5699759" cy="452628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1866" tIns="50919" rIns="101866" bIns="50919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4397" y="761365"/>
            <a:ext cx="5163608" cy="3757930"/>
          </a:xfrm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4397" y="761365"/>
            <a:ext cx="5163608" cy="3757930"/>
          </a:xfrm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4397" y="761365"/>
            <a:ext cx="5163608" cy="3757930"/>
          </a:xfrm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4397" y="761365"/>
            <a:ext cx="5163608" cy="3757930"/>
          </a:xfrm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4397" y="761365"/>
            <a:ext cx="5163608" cy="3757930"/>
          </a:xfrm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2"/>
            <a:ext cx="8566150" cy="1620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2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5" indent="0" algn="ctr">
              <a:buNone/>
              <a:defRPr/>
            </a:lvl3pPr>
            <a:lvl4pPr marL="1371173" indent="0" algn="ctr">
              <a:buNone/>
              <a:defRPr/>
            </a:lvl4pPr>
            <a:lvl5pPr marL="1828231" indent="0" algn="ctr">
              <a:buNone/>
              <a:defRPr/>
            </a:lvl5pPr>
            <a:lvl6pPr marL="2285289" indent="0" algn="ctr">
              <a:buNone/>
              <a:defRPr/>
            </a:lvl6pPr>
            <a:lvl7pPr marL="2742347" indent="0" algn="ctr">
              <a:buNone/>
              <a:defRPr/>
            </a:lvl7pPr>
            <a:lvl8pPr marL="3199405" indent="0" algn="ctr">
              <a:buNone/>
              <a:defRPr/>
            </a:lvl8pPr>
            <a:lvl9pPr marL="36564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1">
    <p:bg>
      <p:bgPr>
        <a:solidFill>
          <a:srgbClr val="B984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55809" y="672253"/>
            <a:ext cx="8565833" cy="1260475"/>
          </a:xfrm>
          <a:prstGeom prst="rect">
            <a:avLst/>
          </a:prstGeom>
          <a:noFill/>
          <a:ln>
            <a:noFill/>
          </a:ln>
        </p:spPr>
        <p:txBody>
          <a:bodyPr lIns="100778" tIns="100778" rIns="100778" bIns="100778" anchor="ctr" anchorCtr="0"/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900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900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900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900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900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900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900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900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900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55809" y="2184823"/>
            <a:ext cx="8565833" cy="4537710"/>
          </a:xfrm>
          <a:prstGeom prst="rect">
            <a:avLst/>
          </a:prstGeom>
          <a:noFill/>
          <a:ln>
            <a:noFill/>
          </a:ln>
        </p:spPr>
        <p:txBody>
          <a:bodyPr lIns="100778" tIns="100778" rIns="100778" bIns="100778" anchor="t" anchorCtr="0"/>
          <a:lstStyle>
            <a:lvl1pPr marL="377979" indent="-153991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35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18954" indent="-118993" rtl="0">
              <a:lnSpc>
                <a:spcPct val="100000"/>
              </a:lnSpc>
              <a:spcBef>
                <a:spcPts val="617"/>
              </a:spcBef>
              <a:spcAft>
                <a:spcPts val="0"/>
              </a:spcAft>
              <a:buChar char="–"/>
              <a:defRPr sz="3100"/>
            </a:lvl2pPr>
            <a:lvl3pPr marL="1259929" indent="-83995" rtl="0">
              <a:lnSpc>
                <a:spcPct val="100000"/>
              </a:lnSpc>
              <a:spcBef>
                <a:spcPts val="529"/>
              </a:spcBef>
              <a:spcAft>
                <a:spcPts val="0"/>
              </a:spcAft>
              <a:buChar char="•"/>
              <a:defRPr sz="2600"/>
            </a:lvl3pPr>
            <a:lvl4pPr marL="1763900" indent="-111994" rtl="0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Char char="–"/>
              <a:defRPr sz="2200"/>
            </a:lvl4pPr>
            <a:lvl5pPr marL="2267872" indent="-111994" rtl="0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Char char="»"/>
              <a:defRPr sz="2200"/>
            </a:lvl5pPr>
            <a:lvl6pPr marL="2771844" indent="-27998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5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75815" indent="-27998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5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779787" indent="-27998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5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283758" indent="-27998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5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755809" y="6890597"/>
            <a:ext cx="2099468" cy="504190"/>
          </a:xfrm>
          <a:prstGeom prst="rect">
            <a:avLst/>
          </a:prstGeom>
          <a:noFill/>
          <a:ln>
            <a:noFill/>
          </a:ln>
        </p:spPr>
        <p:txBody>
          <a:bodyPr lIns="100778" tIns="100778" rIns="100778" bIns="100778" anchor="t" anchorCtr="0"/>
          <a:lstStyle>
            <a:lvl1pPr marL="0" marR="0" indent="0" algn="l" rtl="0">
              <a:spcBef>
                <a:spcPts val="0"/>
              </a:spcBef>
              <a:defRPr sz="15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443129" y="6890597"/>
            <a:ext cx="3191193" cy="504190"/>
          </a:xfrm>
          <a:prstGeom prst="rect">
            <a:avLst/>
          </a:prstGeom>
          <a:noFill/>
          <a:ln>
            <a:noFill/>
          </a:ln>
        </p:spPr>
        <p:txBody>
          <a:bodyPr lIns="100778" tIns="100778" rIns="100778" bIns="100778" anchor="t" anchorCtr="0"/>
          <a:lstStyle>
            <a:lvl1pPr marL="0" marR="0" indent="0" algn="ctr" rtl="0">
              <a:spcBef>
                <a:spcPts val="0"/>
              </a:spcBef>
              <a:defRPr sz="15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222173" y="6890597"/>
            <a:ext cx="2099468" cy="504190"/>
          </a:xfrm>
          <a:prstGeom prst="rect">
            <a:avLst/>
          </a:prstGeom>
          <a:noFill/>
          <a:ln>
            <a:noFill/>
          </a:ln>
        </p:spPr>
        <p:txBody>
          <a:bodyPr lIns="100778" tIns="100778" rIns="100778" bIns="100778" anchor="t" anchorCtr="0">
            <a:noAutofit/>
          </a:bodyPr>
          <a:lstStyle/>
          <a:p>
            <a:pPr indent="-97994">
              <a:spcBef>
                <a:spcPts val="0"/>
              </a:spcBef>
              <a:buFont typeface="Arial"/>
              <a:buChar char="●"/>
            </a:pPr>
            <a:endParaRPr lang="en-US" sz="1500"/>
          </a:p>
          <a:p>
            <a:pPr lvl="1">
              <a:spcBef>
                <a:spcPts val="0"/>
              </a:spcBef>
              <a:buFont typeface="Courier New"/>
              <a:buChar char="o"/>
            </a:pPr>
            <a:endParaRPr lang="en-US"/>
          </a:p>
          <a:p>
            <a:pPr lvl="2">
              <a:spcBef>
                <a:spcPts val="0"/>
              </a:spcBef>
              <a:buFont typeface="Wingdings"/>
              <a:buChar char="§"/>
            </a:pPr>
            <a:endParaRPr lang="en-US"/>
          </a:p>
          <a:p>
            <a:pPr lvl="3">
              <a:spcBef>
                <a:spcPts val="0"/>
              </a:spcBef>
              <a:buFont typeface="Arial"/>
              <a:buChar char="●"/>
            </a:pPr>
            <a:endParaRPr lang="en-US"/>
          </a:p>
          <a:p>
            <a:pPr lvl="4">
              <a:spcBef>
                <a:spcPts val="0"/>
              </a:spcBef>
              <a:buFont typeface="Courier New"/>
              <a:buChar char="o"/>
            </a:pPr>
            <a:endParaRPr lang="en-US"/>
          </a:p>
          <a:p>
            <a:pPr lvl="5">
              <a:buClr>
                <a:srgbClr val="000000"/>
              </a:buClr>
              <a:buFont typeface="Wingdings"/>
              <a:buChar char="§"/>
            </a:pPr>
            <a:endParaRPr lang="en-US"/>
          </a:p>
          <a:p>
            <a:pPr lvl="6">
              <a:buClr>
                <a:srgbClr val="000000"/>
              </a:buClr>
              <a:buFont typeface="Arial"/>
              <a:buChar char="●"/>
            </a:pPr>
            <a:endParaRPr lang="en-US"/>
          </a:p>
          <a:p>
            <a:pPr lvl="7">
              <a:buClr>
                <a:srgbClr val="000000"/>
              </a:buClr>
              <a:buFont typeface="Courier New"/>
              <a:buChar char="o"/>
            </a:pPr>
            <a:endParaRPr lang="en-US"/>
          </a:p>
          <a:p>
            <a:pPr lvl="8"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41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5" indent="0">
              <a:buNone/>
              <a:defRPr sz="1700"/>
            </a:lvl3pPr>
            <a:lvl4pPr marL="1371173" indent="0">
              <a:buNone/>
              <a:defRPr sz="1400"/>
            </a:lvl4pPr>
            <a:lvl5pPr marL="1828231" indent="0">
              <a:buNone/>
              <a:defRPr sz="1400"/>
            </a:lvl5pPr>
            <a:lvl6pPr marL="2285289" indent="0">
              <a:buNone/>
              <a:defRPr sz="1400"/>
            </a:lvl6pPr>
            <a:lvl7pPr marL="2742347" indent="0">
              <a:buNone/>
              <a:defRPr sz="1400"/>
            </a:lvl7pPr>
            <a:lvl8pPr marL="3199405" indent="0">
              <a:buNone/>
              <a:defRPr sz="1400"/>
            </a:lvl8pPr>
            <a:lvl9pPr marL="365646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6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6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1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1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5" indent="0">
              <a:buNone/>
              <a:defRPr sz="1800" b="1"/>
            </a:lvl3pPr>
            <a:lvl4pPr marL="1371173" indent="0">
              <a:buNone/>
              <a:defRPr sz="1700" b="1"/>
            </a:lvl4pPr>
            <a:lvl5pPr marL="1828231" indent="0">
              <a:buNone/>
              <a:defRPr sz="1700" b="1"/>
            </a:lvl5pPr>
            <a:lvl6pPr marL="2285289" indent="0">
              <a:buNone/>
              <a:defRPr sz="1700" b="1"/>
            </a:lvl6pPr>
            <a:lvl7pPr marL="2742347" indent="0">
              <a:buNone/>
              <a:defRPr sz="1700" b="1"/>
            </a:lvl7pPr>
            <a:lvl8pPr marL="3199405" indent="0">
              <a:buNone/>
              <a:defRPr sz="1700" b="1"/>
            </a:lvl8pPr>
            <a:lvl9pPr marL="365646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41" y="2398716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91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5" indent="0">
              <a:buNone/>
              <a:defRPr sz="1800" b="1"/>
            </a:lvl3pPr>
            <a:lvl4pPr marL="1371173" indent="0">
              <a:buNone/>
              <a:defRPr sz="1700" b="1"/>
            </a:lvl4pPr>
            <a:lvl5pPr marL="1828231" indent="0">
              <a:buNone/>
              <a:defRPr sz="1700" b="1"/>
            </a:lvl5pPr>
            <a:lvl6pPr marL="2285289" indent="0">
              <a:buNone/>
              <a:defRPr sz="1700" b="1"/>
            </a:lvl6pPr>
            <a:lvl7pPr marL="2742347" indent="0">
              <a:buNone/>
              <a:defRPr sz="1700" b="1"/>
            </a:lvl7pPr>
            <a:lvl8pPr marL="3199405" indent="0">
              <a:buNone/>
              <a:defRPr sz="1700" b="1"/>
            </a:lvl8pPr>
            <a:lvl9pPr marL="365646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91" y="2398716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1" y="301628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8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41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200"/>
            </a:lvl2pPr>
            <a:lvl3pPr marL="914115" indent="0">
              <a:buNone/>
              <a:defRPr sz="1000"/>
            </a:lvl3pPr>
            <a:lvl4pPr marL="1371173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7" indent="0">
              <a:buNone/>
              <a:defRPr sz="900"/>
            </a:lvl7pPr>
            <a:lvl8pPr marL="3199405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2" y="5294316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2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058" indent="0">
              <a:buNone/>
              <a:defRPr sz="2800"/>
            </a:lvl2pPr>
            <a:lvl3pPr marL="914115" indent="0">
              <a:buNone/>
              <a:defRPr sz="2400"/>
            </a:lvl3pPr>
            <a:lvl4pPr marL="1371173" indent="0">
              <a:buNone/>
              <a:defRPr sz="2000"/>
            </a:lvl4pPr>
            <a:lvl5pPr marL="1828231" indent="0">
              <a:buNone/>
              <a:defRPr sz="2000"/>
            </a:lvl5pPr>
            <a:lvl6pPr marL="2285289" indent="0">
              <a:buNone/>
              <a:defRPr sz="2000"/>
            </a:lvl6pPr>
            <a:lvl7pPr marL="2742347" indent="0">
              <a:buNone/>
              <a:defRPr sz="2000"/>
            </a:lvl7pPr>
            <a:lvl8pPr marL="3199405" indent="0">
              <a:buNone/>
              <a:defRPr sz="2000"/>
            </a:lvl8pPr>
            <a:lvl9pPr marL="3656462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2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200"/>
            </a:lvl2pPr>
            <a:lvl3pPr marL="914115" indent="0">
              <a:buNone/>
              <a:defRPr sz="1000"/>
            </a:lvl3pPr>
            <a:lvl4pPr marL="1371173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7" indent="0">
              <a:buNone/>
              <a:defRPr sz="900"/>
            </a:lvl7pPr>
            <a:lvl8pPr marL="3199405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42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42" y="1770066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42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675" algn="l"/>
                <a:tab pos="1447347" algn="l"/>
                <a:tab pos="21710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675" algn="l"/>
                <a:tab pos="1447347" algn="l"/>
                <a:tab pos="2171025" algn="l"/>
                <a:tab pos="2894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6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675" algn="l"/>
                <a:tab pos="1447347" algn="l"/>
                <a:tab pos="21710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665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499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332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164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221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281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0337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7397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665" indent="-323749" algn="l" defTabSz="457058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332" indent="-287248" algn="l" defTabSz="457058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4996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6663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8329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5386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2444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9502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6559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5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3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1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89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7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5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2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TjHLF3xKWo" TargetMode="External"/><Relationship Id="rId2" Type="http://schemas.openxmlformats.org/officeDocument/2006/relationships/hyperlink" Target="https://www.youtube.com/watch?v=InPRQNQBj5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L7xzcvJzZc" TargetMode="External"/><Relationship Id="rId2" Type="http://schemas.openxmlformats.org/officeDocument/2006/relationships/hyperlink" Target="https://www.youtube.com/watch?v=lhHkJ3InQO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Lifespan Development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2" y="301626"/>
            <a:ext cx="9067799" cy="1041400"/>
          </a:xfrm>
        </p:spPr>
        <p:txBody>
          <a:bodyPr/>
          <a:lstStyle/>
          <a:p>
            <a:r>
              <a:rPr lang="en-US" dirty="0"/>
              <a:t>Brain Maturation: Synaptic Pruning</a:t>
            </a:r>
          </a:p>
        </p:txBody>
      </p:sp>
      <p:pic>
        <p:nvPicPr>
          <p:cNvPr id="4" name="Content Placeholder 3" descr="OKA_F_04-10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" r="-400" b="29164"/>
          <a:stretch/>
        </p:blipFill>
        <p:spPr>
          <a:xfrm>
            <a:off x="1685925" y="1408702"/>
            <a:ext cx="6553200" cy="4745445"/>
          </a:xfrm>
        </p:spPr>
      </p:pic>
      <p:sp>
        <p:nvSpPr>
          <p:cNvPr id="5" name="TextBox 4"/>
          <p:cNvSpPr txBox="1"/>
          <p:nvPr/>
        </p:nvSpPr>
        <p:spPr>
          <a:xfrm>
            <a:off x="390525" y="6372225"/>
            <a:ext cx="9370474" cy="79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 = thinner = more synapses pruned = more mature</a:t>
            </a:r>
          </a:p>
          <a:p>
            <a:r>
              <a:rPr lang="en-US" sz="2400" dirty="0"/>
              <a:t>Sensory areas mature first, then “higher level” areas; PFC last of all</a:t>
            </a:r>
          </a:p>
        </p:txBody>
      </p:sp>
      <p:pic>
        <p:nvPicPr>
          <p:cNvPr id="6" name="Content Placeholder 3" descr="OKA_F_04-10.jpg">
            <a:extLst>
              <a:ext uri="{FF2B5EF4-FFF2-40B4-BE49-F238E27FC236}">
                <a16:creationId xmlns:a16="http://schemas.microsoft.com/office/drawing/2014/main" id="{267B462D-6723-AB4F-B3DF-F4DA7312D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" r="-400" b="29164"/>
          <a:stretch/>
        </p:blipFill>
        <p:spPr bwMode="auto">
          <a:xfrm>
            <a:off x="1609725" y="1408702"/>
            <a:ext cx="6553200" cy="47454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Content Placeholder 3" descr="OKA_F_04-10.jpg">
            <a:extLst>
              <a:ext uri="{FF2B5EF4-FFF2-40B4-BE49-F238E27FC236}">
                <a16:creationId xmlns:a16="http://schemas.microsoft.com/office/drawing/2014/main" id="{DD9FEF7A-BAE5-4643-BF64-4C57C04E6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" r="-400" b="29164"/>
          <a:stretch/>
        </p:blipFill>
        <p:spPr bwMode="auto">
          <a:xfrm>
            <a:off x="1609725" y="1474378"/>
            <a:ext cx="6553200" cy="47454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089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Sensory/Motor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/>
              <a:t>First 6 months: learning to predict what you’ll see next – passive sensory learning about basic physics, object permanence, object shapes,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CCC = Compression, Contrast</a:t>
            </a:r>
          </a:p>
          <a:p>
            <a:pPr lvl="1"/>
            <a:r>
              <a:rPr lang="en-US" dirty="0"/>
              <a:t>We have initial computer models of this</a:t>
            </a:r>
          </a:p>
          <a:p>
            <a:pPr lvl="1"/>
            <a:r>
              <a:rPr lang="en-US" dirty="0"/>
              <a:t>E.g.: Objects are solid, Objects only move through contact, Objects travel through space in continuous path..  </a:t>
            </a:r>
            <a:r>
              <a:rPr lang="en-US" dirty="0" err="1"/>
              <a:t>Spelke</a:t>
            </a:r>
            <a:r>
              <a:rPr lang="en-US" dirty="0"/>
              <a:t> et al: Nativism (built-in) vs. learned..</a:t>
            </a:r>
          </a:p>
          <a:p>
            <a:pPr lvl="1"/>
            <a:r>
              <a:rPr lang="en-US" dirty="0"/>
              <a:t>Physics = a “schema”?</a:t>
            </a:r>
          </a:p>
        </p:txBody>
      </p:sp>
    </p:spTree>
    <p:extLst>
      <p:ext uri="{BB962C8B-B14F-4D97-AF65-F5344CB8AC3E}">
        <p14:creationId xmlns:p14="http://schemas.microsoft.com/office/powerpoint/2010/main" val="232809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Sensory/Motor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/>
              <a:t>Then: more active motor grasping and manipulation – starting to learn about self-efficacy</a:t>
            </a:r>
          </a:p>
          <a:p>
            <a:pPr lvl="1"/>
            <a:r>
              <a:rPr lang="en-US" dirty="0"/>
              <a:t>Learning that we can affect the world, prelude to full sense of agency..</a:t>
            </a:r>
          </a:p>
          <a:p>
            <a:pPr marL="57608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of Learning is Passive?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952" y="2064088"/>
            <a:ext cx="2121977" cy="1799508"/>
          </a:xfrm>
        </p:spPr>
      </p:pic>
      <p:pic>
        <p:nvPicPr>
          <p:cNvPr id="6" name="Picture 5" descr="fig_skinner_box_baby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7237" y="1873809"/>
            <a:ext cx="3566201" cy="3439804"/>
          </a:xfrm>
          <a:prstGeom prst="rect">
            <a:avLst/>
          </a:prstGeom>
        </p:spPr>
      </p:pic>
      <p:pic>
        <p:nvPicPr>
          <p:cNvPr id="7" name="Picture 6" descr="fig_schultz97_vta_td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7960" y="1757905"/>
            <a:ext cx="2841522" cy="454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9299" y="3911820"/>
            <a:ext cx="1718186" cy="61345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sz="3500" kern="0" dirty="0">
                <a:latin typeface="Arial"/>
                <a:ea typeface="ＭＳ Ｐゴシック" pitchFamily="-109" charset="-128"/>
              </a:rPr>
              <a:t>Pavlov </a:t>
            </a:r>
            <a:endParaRPr lang="en-US" sz="3500" dirty="0"/>
          </a:p>
        </p:txBody>
      </p:sp>
      <p:sp>
        <p:nvSpPr>
          <p:cNvPr id="9" name="TextBox 8"/>
          <p:cNvSpPr txBox="1"/>
          <p:nvPr/>
        </p:nvSpPr>
        <p:spPr>
          <a:xfrm>
            <a:off x="3909356" y="5360641"/>
            <a:ext cx="1718186" cy="61345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sz="3500" kern="0" dirty="0">
                <a:solidFill>
                  <a:srgbClr val="000000"/>
                </a:solidFill>
                <a:latin typeface="Arial"/>
                <a:ea typeface="ＭＳ Ｐゴシック" pitchFamily="-109" charset="-128"/>
              </a:rPr>
              <a:t>Skinner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7330" y="6326523"/>
            <a:ext cx="2297349" cy="61345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sz="3500" kern="0" dirty="0">
                <a:solidFill>
                  <a:srgbClr val="000000"/>
                </a:solidFill>
                <a:latin typeface="Arial"/>
                <a:ea typeface="ＭＳ Ｐゴシック" pitchFamily="-109" charset="-128"/>
              </a:rPr>
              <a:t>Dopamine</a:t>
            </a:r>
            <a:endParaRPr lang="en-US" sz="3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4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0526" y="2047668"/>
            <a:ext cx="5709056" cy="48100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2 Years of Age, a Miracle Occurs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4400" dirty="0"/>
              <a:t>Tantrums!!!</a:t>
            </a:r>
          </a:p>
        </p:txBody>
      </p:sp>
    </p:spTree>
    <p:extLst>
      <p:ext uri="{BB962C8B-B14F-4D97-AF65-F5344CB8AC3E}">
        <p14:creationId xmlns:p14="http://schemas.microsoft.com/office/powerpoint/2010/main" val="54189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Learning is Active!</a:t>
            </a:r>
            <a:br>
              <a:rPr lang="en-US" dirty="0"/>
            </a:br>
            <a:r>
              <a:rPr lang="en-US" dirty="0"/>
              <a:t>CCC = Control!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42" y="2333625"/>
            <a:ext cx="9067799" cy="4425954"/>
          </a:xfrm>
        </p:spPr>
        <p:txBody>
          <a:bodyPr/>
          <a:lstStyle/>
          <a:p>
            <a:r>
              <a:rPr lang="en-US" dirty="0"/>
              <a:t>Kids carefully decide what to try or avoid</a:t>
            </a:r>
          </a:p>
          <a:p>
            <a:r>
              <a:rPr lang="en-US" dirty="0"/>
              <a:t>Boredom and curiosity drive expansion of abilities over time</a:t>
            </a:r>
          </a:p>
          <a:p>
            <a:r>
              <a:rPr lang="en-US" dirty="0"/>
              <a:t>Social influences are major: kids especially sensitive to peers – we are herd animals!</a:t>
            </a:r>
          </a:p>
        </p:txBody>
      </p:sp>
    </p:spTree>
    <p:extLst>
      <p:ext uri="{BB962C8B-B14F-4D97-AF65-F5344CB8AC3E}">
        <p14:creationId xmlns:p14="http://schemas.microsoft.com/office/powerpoint/2010/main" val="329755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Developmental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/>
              <a:t>The most significant influence on my development was:</a:t>
            </a:r>
          </a:p>
          <a:p>
            <a:pPr marL="107916" indent="0">
              <a:buNone/>
            </a:pPr>
            <a:r>
              <a:rPr lang="en-US" dirty="0"/>
              <a:t>A. My parents</a:t>
            </a:r>
          </a:p>
          <a:p>
            <a:pPr marL="107916" indent="0">
              <a:buNone/>
            </a:pPr>
            <a:r>
              <a:rPr lang="en-US" dirty="0"/>
              <a:t>B. My peers</a:t>
            </a:r>
          </a:p>
          <a:p>
            <a:pPr marL="107916" indent="0">
              <a:buNone/>
            </a:pPr>
            <a:r>
              <a:rPr lang="en-US" dirty="0"/>
              <a:t>C. My own drives / personality / interests</a:t>
            </a:r>
          </a:p>
          <a:p>
            <a:pPr marL="10791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0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Nurture Assumption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98" r="-1210"/>
          <a:stretch/>
        </p:blipFill>
        <p:spPr>
          <a:xfrm>
            <a:off x="6791325" y="1647825"/>
            <a:ext cx="2373168" cy="3535359"/>
          </a:xfrm>
        </p:spPr>
      </p:pic>
      <p:sp>
        <p:nvSpPr>
          <p:cNvPr id="5" name="TextBox 4"/>
          <p:cNvSpPr txBox="1"/>
          <p:nvPr/>
        </p:nvSpPr>
        <p:spPr>
          <a:xfrm>
            <a:off x="695325" y="1647825"/>
            <a:ext cx="6096000" cy="449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Tx/>
              <a:buChar char="•"/>
            </a:pPr>
            <a:r>
              <a:rPr lang="en-US" sz="2600" dirty="0"/>
              <a:t>Very little evidence of parental influence on children, </a:t>
            </a:r>
            <a:r>
              <a:rPr lang="en-US" sz="2600" i="1" dirty="0"/>
              <a:t>beyond genetics</a:t>
            </a:r>
          </a:p>
          <a:p>
            <a:pPr marL="717415" lvl="1" indent="-285750">
              <a:buSzPct val="100000"/>
              <a:buFontTx/>
              <a:buChar char="•"/>
            </a:pPr>
            <a:r>
              <a:rPr lang="en-US" sz="2400" dirty="0"/>
              <a:t>Genetic / environment correlation?</a:t>
            </a:r>
          </a:p>
          <a:p>
            <a:pPr lvl="1" indent="0">
              <a:buSzPct val="100000"/>
            </a:pPr>
            <a:endParaRPr lang="en-US" sz="2600" dirty="0"/>
          </a:p>
          <a:p>
            <a:pPr marL="285750" indent="-285750">
              <a:buSzPct val="100000"/>
              <a:buFontTx/>
              <a:buChar char="•"/>
            </a:pPr>
            <a:r>
              <a:rPr lang="en-US" sz="2600" dirty="0"/>
              <a:t>Peers matter the most of environmental influences</a:t>
            </a:r>
          </a:p>
          <a:p>
            <a:pPr marL="717415" lvl="1" indent="-285750">
              <a:buSzPct val="100000"/>
              <a:buFontTx/>
              <a:buChar char="•"/>
            </a:pPr>
            <a:r>
              <a:rPr lang="en-US" sz="2400" dirty="0"/>
              <a:t>Which language to immigrants learn?</a:t>
            </a:r>
          </a:p>
          <a:p>
            <a:pPr marL="717415" lvl="1" indent="-285750">
              <a:buSzPct val="100000"/>
              <a:buFontTx/>
              <a:buChar char="•"/>
            </a:pPr>
            <a:r>
              <a:rPr lang="en-US" sz="2400" dirty="0"/>
              <a:t>Who did you talk most w/ in High School?</a:t>
            </a:r>
          </a:p>
          <a:p>
            <a:pPr marL="285750" indent="-285750">
              <a:buSzPct val="100000"/>
              <a:buFontTx/>
              <a:buChar char="•"/>
            </a:pPr>
            <a:endParaRPr lang="en-US" sz="2600" dirty="0"/>
          </a:p>
          <a:p>
            <a:pPr marL="285750" indent="-285750">
              <a:buSzPct val="100000"/>
              <a:buFontTx/>
              <a:buChar char="•"/>
            </a:pPr>
            <a:r>
              <a:rPr lang="en-US" sz="2600" dirty="0"/>
              <a:t>What data tells us these things?</a:t>
            </a:r>
          </a:p>
          <a:p>
            <a:pPr marL="285750" indent="-285750">
              <a:buFontTx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3396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/>
              <a:t>Parents only don’t matter if they’re ‘normal’ (and actually present)</a:t>
            </a:r>
          </a:p>
          <a:p>
            <a:pPr lvl="1"/>
            <a:r>
              <a:rPr lang="en-US" dirty="0"/>
              <a:t>Romanian orphans</a:t>
            </a:r>
          </a:p>
          <a:p>
            <a:pPr lvl="1"/>
            <a:r>
              <a:rPr lang="en-US" dirty="0"/>
              <a:t>Abuse, neglect,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(Same point about genetics dominating when there isn’t too much variance in the environment: how different </a:t>
            </a:r>
            <a:r>
              <a:rPr lang="en-US" i="1" dirty="0"/>
              <a:t>really</a:t>
            </a:r>
            <a:r>
              <a:rPr lang="en-US" dirty="0"/>
              <a:t> are different parents?)</a:t>
            </a:r>
          </a:p>
        </p:txBody>
      </p:sp>
    </p:spTree>
    <p:extLst>
      <p:ext uri="{BB962C8B-B14F-4D97-AF65-F5344CB8AC3E}">
        <p14:creationId xmlns:p14="http://schemas.microsoft.com/office/powerpoint/2010/main" val="253261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Temperament: Personality</a:t>
            </a:r>
            <a:br>
              <a:rPr lang="en-US" dirty="0"/>
            </a:br>
            <a:r>
              <a:rPr lang="en-US" sz="3600" dirty="0" err="1"/>
              <a:t>vs</a:t>
            </a:r>
            <a:r>
              <a:rPr lang="en-US" sz="3600" dirty="0"/>
              <a:t> Big 5 in Chapter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42" y="2257425"/>
            <a:ext cx="9067799" cy="4502154"/>
          </a:xfrm>
        </p:spPr>
        <p:txBody>
          <a:bodyPr/>
          <a:lstStyle/>
          <a:p>
            <a:pPr marL="107916" indent="0">
              <a:buNone/>
            </a:pPr>
            <a:r>
              <a:rPr lang="en-US" sz="2800" dirty="0"/>
              <a:t>Effortful </a:t>
            </a:r>
            <a:r>
              <a:rPr lang="en-US" sz="2800" i="1" dirty="0"/>
              <a:t>control: </a:t>
            </a:r>
            <a:r>
              <a:rPr lang="en-US" sz="2800" dirty="0"/>
              <a:t>Conscientiousness</a:t>
            </a:r>
            <a:endParaRPr lang="en-US" sz="2800" i="1" dirty="0"/>
          </a:p>
          <a:p>
            <a:pPr marL="107916" indent="0">
              <a:buNone/>
            </a:pPr>
            <a:r>
              <a:rPr lang="en-US" sz="2800" dirty="0"/>
              <a:t>Negative emotionality: Neuroticism / not-Agreeableness</a:t>
            </a:r>
          </a:p>
          <a:p>
            <a:pPr lvl="1"/>
            <a:r>
              <a:rPr lang="en-US" sz="2400" dirty="0"/>
              <a:t>“avoid” dimension</a:t>
            </a:r>
          </a:p>
          <a:p>
            <a:pPr marL="107916" indent="0">
              <a:buNone/>
            </a:pPr>
            <a:r>
              <a:rPr lang="en-US" sz="2800" dirty="0"/>
              <a:t>Extraversion: Extraversion / Openness</a:t>
            </a:r>
          </a:p>
          <a:p>
            <a:pPr lvl="1"/>
            <a:r>
              <a:rPr lang="en-US" sz="2400" dirty="0"/>
              <a:t>“approach” dimension</a:t>
            </a:r>
          </a:p>
          <a:p>
            <a:pPr marL="107916" indent="0">
              <a:buNone/>
            </a:pPr>
            <a:endParaRPr lang="en-US" dirty="0"/>
          </a:p>
          <a:p>
            <a:pPr marL="107916" indent="0">
              <a:buNone/>
            </a:pPr>
            <a:r>
              <a:rPr lang="en-US" sz="2800" dirty="0"/>
              <a:t>Basic “parameters” on motivational system..</a:t>
            </a:r>
          </a:p>
        </p:txBody>
      </p:sp>
    </p:spTree>
    <p:extLst>
      <p:ext uri="{BB962C8B-B14F-4D97-AF65-F5344CB8AC3E}">
        <p14:creationId xmlns:p14="http://schemas.microsoft.com/office/powerpoint/2010/main" val="255501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go from </a:t>
            </a:r>
            <a:r>
              <a:rPr lang="en-US" dirty="0" err="1"/>
              <a:t>jello</a:t>
            </a:r>
            <a:r>
              <a:rPr lang="en-US" dirty="0"/>
              <a:t> to genius?</a:t>
            </a:r>
          </a:p>
          <a:p>
            <a:pPr lvl="1"/>
            <a:r>
              <a:rPr lang="en-US" dirty="0"/>
              <a:t>Babies are complete idiots (</a:t>
            </a:r>
            <a:r>
              <a:rPr lang="en-US" i="1" dirty="0"/>
              <a:t>Onion</a:t>
            </a:r>
            <a:r>
              <a:rPr lang="en-US" dirty="0"/>
              <a:t> headline)</a:t>
            </a:r>
          </a:p>
          <a:p>
            <a:pPr lvl="1"/>
            <a:r>
              <a:rPr lang="en-US" dirty="0"/>
              <a:t>Every one of you is capable of amazing feats of cognition that cannot be captured in current AI – and it all develops </a:t>
            </a:r>
            <a:r>
              <a:rPr lang="en-US" dirty="0" err="1"/>
              <a:t>automagically</a:t>
            </a:r>
            <a:r>
              <a:rPr lang="en-US" dirty="0"/>
              <a:t> – how!?</a:t>
            </a:r>
          </a:p>
          <a:p>
            <a:endParaRPr lang="en-US" dirty="0"/>
          </a:p>
          <a:p>
            <a:r>
              <a:rPr lang="en-US" dirty="0"/>
              <a:t>What forces shape our development?</a:t>
            </a:r>
          </a:p>
          <a:p>
            <a:pPr lvl="1"/>
            <a:r>
              <a:rPr lang="en-US" dirty="0"/>
              <a:t>Social, parental, genetic,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4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 Theory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/>
              <a:t>Nice metaphor, but likely largely bogus..</a:t>
            </a:r>
          </a:p>
          <a:p>
            <a:pPr marL="107916" indent="0">
              <a:buNone/>
            </a:pPr>
            <a:r>
              <a:rPr lang="en-US" dirty="0"/>
              <a:t>We don’t see entire world through lens of </a:t>
            </a:r>
            <a:r>
              <a:rPr lang="en-US" i="1" dirty="0"/>
              <a:t>mother</a:t>
            </a:r>
            <a:r>
              <a:rPr lang="en-US" dirty="0"/>
              <a:t> (how many others fit the </a:t>
            </a:r>
            <a:r>
              <a:rPr lang="en-US" i="1" dirty="0"/>
              <a:t>mother</a:t>
            </a:r>
            <a:r>
              <a:rPr lang="en-US" dirty="0"/>
              <a:t> role??)</a:t>
            </a:r>
          </a:p>
          <a:p>
            <a:pPr marL="107916" indent="0">
              <a:buNone/>
            </a:pPr>
            <a:r>
              <a:rPr lang="en-US" dirty="0"/>
              <a:t>Strange Situation and Attachment Styles:</a:t>
            </a:r>
          </a:p>
          <a:p>
            <a:r>
              <a:rPr lang="en-US" b="1" dirty="0"/>
              <a:t>Secure</a:t>
            </a:r>
            <a:r>
              <a:rPr lang="en-US" dirty="0"/>
              <a:t>: Need mommy, miss mommy, all good with strangers as long as mommy is around..</a:t>
            </a:r>
          </a:p>
          <a:p>
            <a:r>
              <a:rPr lang="en-US" b="1" dirty="0"/>
              <a:t>Avoidant</a:t>
            </a:r>
            <a:r>
              <a:rPr lang="en-US" dirty="0"/>
              <a:t>: Disengaged, even from mommy..</a:t>
            </a:r>
          </a:p>
          <a:p>
            <a:r>
              <a:rPr lang="en-US" b="1" dirty="0"/>
              <a:t>Insecure-Ambivalent</a:t>
            </a:r>
            <a:r>
              <a:rPr lang="en-US" dirty="0"/>
              <a:t>: Wary, anxious, mad at mommy..</a:t>
            </a:r>
          </a:p>
        </p:txBody>
      </p:sp>
    </p:spTree>
    <p:extLst>
      <p:ext uri="{BB962C8B-B14F-4D97-AF65-F5344CB8AC3E}">
        <p14:creationId xmlns:p14="http://schemas.microsoft.com/office/powerpoint/2010/main" val="208642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Attachments..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/>
              <a:t>My attachment style as a baby likely was:</a:t>
            </a:r>
          </a:p>
          <a:p>
            <a:pPr marL="107916" indent="0">
              <a:buNone/>
            </a:pPr>
            <a:r>
              <a:rPr lang="en-US" dirty="0"/>
              <a:t>A. Secure</a:t>
            </a:r>
          </a:p>
          <a:p>
            <a:pPr marL="107916" indent="0">
              <a:buNone/>
            </a:pPr>
            <a:r>
              <a:rPr lang="en-US" dirty="0"/>
              <a:t>B. Avoidant</a:t>
            </a:r>
          </a:p>
          <a:p>
            <a:pPr marL="107916" indent="0">
              <a:buNone/>
            </a:pPr>
            <a:r>
              <a:rPr lang="en-US" dirty="0"/>
              <a:t>C. Insecure-Ambivalent</a:t>
            </a:r>
          </a:p>
          <a:p>
            <a:pPr marL="107916" indent="0">
              <a:buNone/>
            </a:pPr>
            <a:r>
              <a:rPr lang="en-US" dirty="0"/>
              <a:t>D. Depended on my mood</a:t>
            </a:r>
          </a:p>
          <a:p>
            <a:pPr marL="10791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Attachments..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/>
              <a:t>My attachment style as a baby is most related to:</a:t>
            </a:r>
          </a:p>
          <a:p>
            <a:pPr marL="107916" indent="0">
              <a:buNone/>
            </a:pPr>
            <a:r>
              <a:rPr lang="en-US" dirty="0"/>
              <a:t>A. My current personality</a:t>
            </a:r>
          </a:p>
          <a:p>
            <a:pPr marL="107916" indent="0">
              <a:buNone/>
            </a:pPr>
            <a:r>
              <a:rPr lang="en-US" dirty="0"/>
              <a:t>B. My personality as a baby / kiddo</a:t>
            </a:r>
          </a:p>
          <a:p>
            <a:pPr marL="107916" indent="0">
              <a:buNone/>
            </a:pPr>
            <a:r>
              <a:rPr lang="en-US" dirty="0"/>
              <a:t>C. My parent’s parenting style</a:t>
            </a:r>
          </a:p>
          <a:p>
            <a:pPr marL="107916" indent="0">
              <a:buNone/>
            </a:pPr>
            <a:r>
              <a:rPr lang="en-US" dirty="0"/>
              <a:t>D. Attachment style not stable</a:t>
            </a:r>
          </a:p>
          <a:p>
            <a:pPr marL="107916" indent="0">
              <a:buNone/>
            </a:pPr>
            <a:r>
              <a:rPr lang="en-US" dirty="0"/>
              <a:t>E. Personality not stable..</a:t>
            </a:r>
          </a:p>
        </p:txBody>
      </p:sp>
    </p:spTree>
    <p:extLst>
      <p:ext uri="{BB962C8B-B14F-4D97-AF65-F5344CB8AC3E}">
        <p14:creationId xmlns:p14="http://schemas.microsoft.com/office/powerpoint/2010/main" val="3593920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Attachments..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/>
              <a:t>This was (is?) my relationship with attachment objects (blanket, </a:t>
            </a:r>
            <a:r>
              <a:rPr lang="en-US" dirty="0" err="1"/>
              <a:t>stuffie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):</a:t>
            </a:r>
          </a:p>
          <a:p>
            <a:pPr marL="107916" indent="0">
              <a:buNone/>
            </a:pPr>
            <a:r>
              <a:rPr lang="en-US" dirty="0"/>
              <a:t>A. I had one and only one attachment object</a:t>
            </a:r>
          </a:p>
          <a:p>
            <a:pPr marL="107916" indent="0">
              <a:buNone/>
            </a:pPr>
            <a:r>
              <a:rPr lang="en-US" dirty="0"/>
              <a:t>B. I had serial monogamous attachment objects</a:t>
            </a:r>
          </a:p>
          <a:p>
            <a:pPr marL="107916" indent="0">
              <a:buNone/>
            </a:pPr>
            <a:r>
              <a:rPr lang="en-US" dirty="0"/>
              <a:t>C. I had several attachment objects at a time</a:t>
            </a:r>
          </a:p>
          <a:p>
            <a:pPr marL="107916" indent="0">
              <a:buNone/>
            </a:pPr>
            <a:r>
              <a:rPr lang="en-US" dirty="0"/>
              <a:t>D. I had no major attachment objects</a:t>
            </a:r>
          </a:p>
        </p:txBody>
      </p:sp>
    </p:spTree>
    <p:extLst>
      <p:ext uri="{BB962C8B-B14F-4D97-AF65-F5344CB8AC3E}">
        <p14:creationId xmlns:p14="http://schemas.microsoft.com/office/powerpoint/2010/main" val="485862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</a:t>
            </a:r>
            <a:r>
              <a:rPr lang="en-US" i="1" dirty="0"/>
              <a:t>Boyhood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Adolescence: Everything in place except good judgment!  And an appreciation of it all..</a:t>
            </a:r>
          </a:p>
          <a:p>
            <a:pPr lvl="1"/>
            <a:r>
              <a:rPr lang="en-US" dirty="0"/>
              <a:t>youth is wasted on the young</a:t>
            </a:r>
          </a:p>
          <a:p>
            <a:r>
              <a:rPr lang="en-US" dirty="0"/>
              <a:t>Young adult: what do I do with my life?</a:t>
            </a:r>
          </a:p>
          <a:p>
            <a:r>
              <a:rPr lang="en-US" dirty="0"/>
              <a:t>Adult: joys of parenting, marriage</a:t>
            </a:r>
          </a:p>
          <a:p>
            <a:r>
              <a:rPr lang="en-US" dirty="0"/>
              <a:t>Midlife: did someone say crisis?</a:t>
            </a:r>
          </a:p>
          <a:p>
            <a:r>
              <a:rPr lang="en-US" dirty="0"/>
              <a:t>Golden years: and </a:t>
            </a:r>
            <a:r>
              <a:rPr lang="en-US"/>
              <a:t>then you die..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21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Development</a:t>
            </a:r>
            <a:br>
              <a:rPr lang="en-US" dirty="0"/>
            </a:br>
            <a:r>
              <a:rPr lang="en-US" sz="3600" dirty="0"/>
              <a:t>(basic drives to make society work?)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sz="2800" dirty="0"/>
              <a:t>Kohlberg: </a:t>
            </a:r>
          </a:p>
          <a:p>
            <a:pPr lvl="1"/>
            <a:r>
              <a:rPr lang="en-US" sz="2400" dirty="0" err="1"/>
              <a:t>Preconventional</a:t>
            </a:r>
            <a:r>
              <a:rPr lang="en-US" sz="2400" dirty="0"/>
              <a:t>: reward / punishment</a:t>
            </a:r>
          </a:p>
          <a:p>
            <a:pPr lvl="1"/>
            <a:r>
              <a:rPr lang="en-US" sz="2400" dirty="0"/>
              <a:t>Conventional: respect for law, norms, rules</a:t>
            </a:r>
          </a:p>
          <a:p>
            <a:pPr lvl="1"/>
            <a:r>
              <a:rPr lang="en-US" sz="2400" dirty="0" err="1"/>
              <a:t>Postconventional</a:t>
            </a:r>
            <a:r>
              <a:rPr lang="en-US" sz="2400" dirty="0"/>
              <a:t>: abstract principles and beliefs</a:t>
            </a:r>
          </a:p>
          <a:p>
            <a:pPr marL="107916" indent="0">
              <a:buNone/>
            </a:pPr>
            <a:r>
              <a:rPr lang="en-US" sz="2800" dirty="0" err="1"/>
              <a:t>Haidt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Care / harm: like reward / punishment – basic</a:t>
            </a:r>
          </a:p>
          <a:p>
            <a:pPr lvl="1"/>
            <a:r>
              <a:rPr lang="en-US" sz="2400" dirty="0"/>
              <a:t>Fairness / justice: no cheaters!  Or cheated!</a:t>
            </a:r>
          </a:p>
          <a:p>
            <a:pPr lvl="1"/>
            <a:r>
              <a:rPr lang="en-US" sz="2400" dirty="0"/>
              <a:t>Group Loyalty: love the in-group, hate the out-group</a:t>
            </a:r>
          </a:p>
          <a:p>
            <a:pPr lvl="1"/>
            <a:r>
              <a:rPr lang="en-US" sz="2400" dirty="0"/>
              <a:t>Respect for authority: stay in line!</a:t>
            </a:r>
          </a:p>
          <a:p>
            <a:pPr lvl="1"/>
            <a:r>
              <a:rPr lang="en-US" sz="2400" dirty="0"/>
              <a:t>Purity and sanctity: rules about sex, food, nudity, </a:t>
            </a:r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4003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Brain maturation = synaptic pruning, goes from sensorimotor up to higher areas (prefrontal cortex is last = Control area)</a:t>
            </a:r>
          </a:p>
          <a:p>
            <a:r>
              <a:rPr lang="en-US" sz="2800" dirty="0"/>
              <a:t>Overall Stages: Sensorimotor, preoperational, concrete operations, formal operations</a:t>
            </a:r>
          </a:p>
          <a:p>
            <a:r>
              <a:rPr lang="en-US" sz="2800" dirty="0"/>
              <a:t>Temperament: reasonably stable, effortful control, negative affect (avoid), extroversion (approach)</a:t>
            </a:r>
          </a:p>
          <a:p>
            <a:r>
              <a:rPr lang="en-US" sz="2800" dirty="0"/>
              <a:t>Attachment: secure, avoidant, insecure/ambivalent: reflects personality vs. shapes it?  (Reflects!)</a:t>
            </a:r>
          </a:p>
          <a:p>
            <a:r>
              <a:rPr lang="en-US" sz="2800" dirty="0"/>
              <a:t>Adolescents: lack PFC for making good decisions..</a:t>
            </a:r>
          </a:p>
        </p:txBody>
      </p:sp>
    </p:spTree>
    <p:extLst>
      <p:ext uri="{BB962C8B-B14F-4D97-AF65-F5344CB8AC3E}">
        <p14:creationId xmlns:p14="http://schemas.microsoft.com/office/powerpoint/2010/main" val="32536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/>
              <a:t>It is especially challenging to figure out what preverbal, </a:t>
            </a:r>
            <a:r>
              <a:rPr lang="en-US" dirty="0" err="1"/>
              <a:t>jello</a:t>
            </a:r>
            <a:r>
              <a:rPr lang="en-US" dirty="0"/>
              <a:t>-ball babies are thinking!</a:t>
            </a:r>
          </a:p>
          <a:p>
            <a:pPr marL="107916" indent="0">
              <a:buNone/>
            </a:pPr>
            <a:r>
              <a:rPr lang="en-US" dirty="0"/>
              <a:t>	- they can’t talk, point, push buttons..</a:t>
            </a:r>
          </a:p>
          <a:p>
            <a:pPr marL="107916" indent="0">
              <a:buNone/>
            </a:pPr>
            <a:endParaRPr lang="en-US" dirty="0"/>
          </a:p>
          <a:p>
            <a:pPr marL="107916" indent="0">
              <a:buNone/>
            </a:pPr>
            <a:r>
              <a:rPr lang="en-US" dirty="0"/>
              <a:t>How would you do it?  Hint: have you seen </a:t>
            </a:r>
            <a:r>
              <a:rPr lang="en-US" i="1" dirty="0"/>
              <a:t>The Theory of Everything</a:t>
            </a:r>
            <a:r>
              <a:rPr lang="en-US" dirty="0"/>
              <a:t>?</a:t>
            </a:r>
          </a:p>
          <a:p>
            <a:pPr marL="107916" indent="0">
              <a:buNone/>
            </a:pPr>
            <a:endParaRPr lang="en-US" dirty="0"/>
          </a:p>
          <a:p>
            <a:pPr marL="10791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8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7" y="168063"/>
            <a:ext cx="5108707" cy="732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460369" y="1346258"/>
            <a:ext cx="4111460" cy="103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44" tIns="48997" rIns="99744" bIns="4899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100" b="1">
                <a:latin typeface="Helvetica" charset="0"/>
              </a:rPr>
              <a:t>visual preferences research</a:t>
            </a:r>
          </a:p>
        </p:txBody>
      </p:sp>
    </p:spTree>
    <p:extLst>
      <p:ext uri="{BB962C8B-B14F-4D97-AF65-F5344CB8AC3E}">
        <p14:creationId xmlns:p14="http://schemas.microsoft.com/office/powerpoint/2010/main" val="4186506077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73" y="70026"/>
            <a:ext cx="8649811" cy="733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24732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is Amazing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https://www.youtube.com/watch?v=InPRQNQBj5c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/>
              </a:rPr>
              <a:t>https://www.youtube.com/watch?v=ZTjHLF3xKWo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800" dirty="0"/>
              <a:t>We are (fascinated by) butterflies: baby </a:t>
            </a:r>
            <a:r>
              <a:rPr lang="en-US" sz="2800" i="1" dirty="0"/>
              <a:t>you</a:t>
            </a:r>
            <a:r>
              <a:rPr lang="en-US" sz="2800" dirty="0"/>
              <a:t> is as different from adult </a:t>
            </a:r>
            <a:r>
              <a:rPr lang="en-US" sz="2800" i="1" dirty="0"/>
              <a:t>you</a:t>
            </a:r>
            <a:r>
              <a:rPr lang="en-US" sz="2800" dirty="0"/>
              <a:t> as a caterpillar and a butterfly! </a:t>
            </a:r>
          </a:p>
        </p:txBody>
      </p:sp>
    </p:spTree>
    <p:extLst>
      <p:ext uri="{BB962C8B-B14F-4D97-AF65-F5344CB8AC3E}">
        <p14:creationId xmlns:p14="http://schemas.microsoft.com/office/powerpoint/2010/main" val="2086580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8274"/>
            <a:ext cx="10035461" cy="620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734791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8" y="2703019"/>
            <a:ext cx="9475602" cy="379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093474" y="926100"/>
            <a:ext cx="7806525" cy="103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44" tIns="48997" rIns="99744" bIns="48997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100" b="1">
                <a:latin typeface="Helvetica" charset="0"/>
              </a:rPr>
              <a:t>another method to determine preferences -- habituation </a:t>
            </a:r>
          </a:p>
        </p:txBody>
      </p:sp>
    </p:spTree>
    <p:extLst>
      <p:ext uri="{BB962C8B-B14F-4D97-AF65-F5344CB8AC3E}">
        <p14:creationId xmlns:p14="http://schemas.microsoft.com/office/powerpoint/2010/main" val="2694971956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9" y="924348"/>
            <a:ext cx="9951482" cy="607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261432" y="169815"/>
            <a:ext cx="8226418" cy="56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44" tIns="48997" rIns="99744" bIns="48997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100" b="1">
                <a:latin typeface="Helvetica" charset="0"/>
              </a:rPr>
              <a:t>a test for object permanence</a:t>
            </a:r>
          </a:p>
        </p:txBody>
      </p:sp>
    </p:spTree>
    <p:extLst>
      <p:ext uri="{BB962C8B-B14F-4D97-AF65-F5344CB8AC3E}">
        <p14:creationId xmlns:p14="http://schemas.microsoft.com/office/powerpoint/2010/main" val="35469590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Babies are Idiots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https://www.youtube.com/watch?v=lhHkJ3InQOE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/>
              <a:t>(my son Kai)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/>
              </a:rPr>
              <a:t>https://www.youtube.com/watch?v=0L7xzcvJzZc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</a:t>
            </a:r>
            <a:r>
              <a:rPr lang="en-US" dirty="0"/>
              <a:t>(my son Max)</a:t>
            </a:r>
          </a:p>
          <a:p>
            <a:pPr marL="107916" indent="0">
              <a:buNone/>
            </a:pPr>
            <a:endParaRPr lang="en-US" dirty="0"/>
          </a:p>
          <a:p>
            <a:r>
              <a:rPr lang="en-US" dirty="0"/>
              <a:t>Development = big, obvious effects – good window into components of cognition</a:t>
            </a:r>
          </a:p>
          <a:p>
            <a:r>
              <a:rPr lang="en-US" dirty="0"/>
              <a:t>Here at CU: Yuko </a:t>
            </a:r>
            <a:r>
              <a:rPr lang="en-US" dirty="0" err="1"/>
              <a:t>Munakata</a:t>
            </a:r>
            <a:r>
              <a:rPr lang="en-US" dirty="0"/>
              <a:t>, </a:t>
            </a:r>
            <a:r>
              <a:rPr lang="en-US" dirty="0" err="1"/>
              <a:t>Eliana</a:t>
            </a:r>
            <a:r>
              <a:rPr lang="en-US" dirty="0"/>
              <a:t> </a:t>
            </a:r>
            <a:r>
              <a:rPr lang="en-US" dirty="0" err="1"/>
              <a:t>Colunga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8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Develops, 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/>
              <a:t>Just think about everything you know:</a:t>
            </a:r>
          </a:p>
          <a:p>
            <a:r>
              <a:rPr lang="en-US" sz="2800" dirty="0"/>
              <a:t>Sensory-motor skills: recognizing, naming objects, reaching, manipulating, walking, talking, running…</a:t>
            </a:r>
          </a:p>
          <a:p>
            <a:pPr lvl="1"/>
            <a:r>
              <a:rPr lang="en-US" sz="2300" dirty="0"/>
              <a:t>Many animals born with these skills, why do we take so long?</a:t>
            </a:r>
          </a:p>
          <a:p>
            <a:pPr lvl="1"/>
            <a:r>
              <a:rPr lang="en-US" sz="2300" dirty="0"/>
              <a:t>You can’t even control your bowels for 3 full years!?</a:t>
            </a:r>
          </a:p>
          <a:p>
            <a:r>
              <a:rPr lang="en-US" sz="2800" dirty="0"/>
              <a:t>CCC = Controlling your behavior: first there are no tantrums, then there are, then they get less frequent.</a:t>
            </a:r>
          </a:p>
          <a:p>
            <a:r>
              <a:rPr lang="en-US" sz="2700" dirty="0"/>
              <a:t>Socialization: mine mine mine! -&gt; share, play together…</a:t>
            </a:r>
          </a:p>
          <a:p>
            <a:r>
              <a:rPr lang="en-US" sz="2700" dirty="0"/>
              <a:t>And then you go to school, college…</a:t>
            </a:r>
          </a:p>
        </p:txBody>
      </p:sp>
    </p:spTree>
    <p:extLst>
      <p:ext uri="{BB962C8B-B14F-4D97-AF65-F5344CB8AC3E}">
        <p14:creationId xmlns:p14="http://schemas.microsoft.com/office/powerpoint/2010/main" val="34452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783"/>
            <a:ext cx="10077448" cy="655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0" y="6722534"/>
            <a:ext cx="9686925" cy="840646"/>
          </a:xfrm>
          <a:prstGeom prst="rect">
            <a:avLst/>
          </a:prstGeom>
          <a:noFill/>
          <a:ln>
            <a:noFill/>
          </a:ln>
        </p:spPr>
        <p:txBody>
          <a:bodyPr lIns="100778" tIns="100778" rIns="100778" bIns="100778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3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actual stages.. But useful simplification</a:t>
            </a:r>
            <a:endParaRPr lang="en" sz="33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9513342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85" y="1"/>
            <a:ext cx="8641986" cy="7562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79670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Kohlberg’s moral stages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5C5D33-8F1D-794A-8DF5-51C6177C5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5" y="1800225"/>
            <a:ext cx="7161835" cy="5029200"/>
          </a:xfrm>
        </p:spPr>
      </p:pic>
    </p:spTree>
    <p:extLst>
      <p:ext uri="{BB962C8B-B14F-4D97-AF65-F5344CB8AC3E}">
        <p14:creationId xmlns:p14="http://schemas.microsoft.com/office/powerpoint/2010/main" val="185071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16" indent="0">
              <a:buNone/>
            </a:pPr>
            <a:r>
              <a:rPr lang="en-US" dirty="0"/>
              <a:t>Problem: Truly understanding development requires truly understanding how it all works!  </a:t>
            </a:r>
            <a:r>
              <a:rPr lang="en-US" sz="2400" i="1" dirty="0"/>
              <a:t>(absurd to teach 1 lecture on this topic!)</a:t>
            </a:r>
          </a:p>
          <a:p>
            <a:r>
              <a:rPr lang="en-US" dirty="0"/>
              <a:t>Brain maturation?</a:t>
            </a:r>
          </a:p>
          <a:p>
            <a:r>
              <a:rPr lang="en-US" dirty="0"/>
              <a:t>Learning?</a:t>
            </a:r>
          </a:p>
          <a:p>
            <a:r>
              <a:rPr lang="en-US" dirty="0"/>
              <a:t>Schema assimilation, accommodation? (Piaget)</a:t>
            </a:r>
          </a:p>
          <a:p>
            <a:r>
              <a:rPr lang="en-US" dirty="0"/>
              <a:t>Internal drives?</a:t>
            </a:r>
          </a:p>
          <a:p>
            <a:r>
              <a:rPr lang="en-US" dirty="0"/>
              <a:t>External forces (social, parental), schooling?</a:t>
            </a:r>
          </a:p>
        </p:txBody>
      </p:sp>
    </p:spTree>
    <p:extLst>
      <p:ext uri="{BB962C8B-B14F-4D97-AF65-F5344CB8AC3E}">
        <p14:creationId xmlns:p14="http://schemas.microsoft.com/office/powerpoint/2010/main" val="237648411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8578</TotalTime>
  <Words>1149</Words>
  <Application>Microsoft Macintosh PowerPoint</Application>
  <PresentationFormat>Custom</PresentationFormat>
  <Paragraphs>144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Courier New</vt:lpstr>
      <vt:lpstr>Helvetica</vt:lpstr>
      <vt:lpstr>Helvetica Neue</vt:lpstr>
      <vt:lpstr>Symbol</vt:lpstr>
      <vt:lpstr>Times New Roman</vt:lpstr>
      <vt:lpstr>Wingdings</vt:lpstr>
      <vt:lpstr>ror_std_emerbrain</vt:lpstr>
      <vt:lpstr>Lifespan Development</vt:lpstr>
      <vt:lpstr>The Big Questions</vt:lpstr>
      <vt:lpstr>Development is Amazing</vt:lpstr>
      <vt:lpstr>Babies are Idiots</vt:lpstr>
      <vt:lpstr>What Develops, When?</vt:lpstr>
      <vt:lpstr>PowerPoint Presentation</vt:lpstr>
      <vt:lpstr>PowerPoint Presentation</vt:lpstr>
      <vt:lpstr>Kohlberg’s moral stages</vt:lpstr>
      <vt:lpstr>How Does it Work?</vt:lpstr>
      <vt:lpstr>Brain Maturation: Synaptic Pruning</vt:lpstr>
      <vt:lpstr>Early Sensory/Motor Learning</vt:lpstr>
      <vt:lpstr>Early Sensory/Motor Learning</vt:lpstr>
      <vt:lpstr>How Much of Learning is Passive?</vt:lpstr>
      <vt:lpstr>At 2 Years of Age, a Miracle Occurs</vt:lpstr>
      <vt:lpstr>Human Learning is Active! CCC = Control!</vt:lpstr>
      <vt:lpstr>Developmental Influences</vt:lpstr>
      <vt:lpstr>The Nurture Assumption</vt:lpstr>
      <vt:lpstr>Extreme Cases</vt:lpstr>
      <vt:lpstr>Temperament: Personality vs Big 5 in Chapter 12</vt:lpstr>
      <vt:lpstr>Attachment Theory</vt:lpstr>
      <vt:lpstr>My Attachments..</vt:lpstr>
      <vt:lpstr>My Attachments..</vt:lpstr>
      <vt:lpstr>My Attachments..</vt:lpstr>
      <vt:lpstr>Beyond Boyhood</vt:lpstr>
      <vt:lpstr>Moral Development (basic drives to make society work?)</vt:lpstr>
      <vt:lpstr>Development Summary</vt:lpstr>
      <vt:lpstr>Research Methods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138</cp:revision>
  <dcterms:created xsi:type="dcterms:W3CDTF">2009-03-18T06:10:11Z</dcterms:created>
  <dcterms:modified xsi:type="dcterms:W3CDTF">2018-11-18T10:10:24Z</dcterms:modified>
</cp:coreProperties>
</file>