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459" r:id="rId4"/>
    <p:sldId id="464" r:id="rId5"/>
    <p:sldId id="446" r:id="rId6"/>
    <p:sldId id="465" r:id="rId7"/>
    <p:sldId id="461" r:id="rId8"/>
    <p:sldId id="462" r:id="rId9"/>
    <p:sldId id="447" r:id="rId10"/>
    <p:sldId id="460" r:id="rId11"/>
    <p:sldId id="448" r:id="rId12"/>
    <p:sldId id="463" r:id="rId13"/>
    <p:sldId id="449" r:id="rId14"/>
    <p:sldId id="450" r:id="rId15"/>
    <p:sldId id="451" r:id="rId16"/>
    <p:sldId id="466" r:id="rId17"/>
    <p:sldId id="458" r:id="rId18"/>
  </p:sldIdLst>
  <p:sldSz cx="10077450" cy="7562850"/>
  <p:notesSz cx="7772400" cy="10058400"/>
  <p:defaultTextStyle>
    <a:defPPr>
      <a:defRPr lang="en-US"/>
    </a:defPPr>
    <a:lvl1pPr algn="l" defTabSz="456299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1pPr>
    <a:lvl2pPr marL="430952" indent="-215479" algn="l" defTabSz="456299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2pPr>
    <a:lvl3pPr marL="646424" indent="-215479" algn="l" defTabSz="456299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3pPr>
    <a:lvl4pPr marL="861899" indent="-215479" algn="l" defTabSz="456299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4pPr>
    <a:lvl5pPr marL="1077375" indent="-215479" algn="l" defTabSz="456299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5pPr>
    <a:lvl6pPr marL="2281502" algn="l" defTabSz="456299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6pPr>
    <a:lvl7pPr marL="2737802" algn="l" defTabSz="456299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7pPr>
    <a:lvl8pPr marL="3194101" algn="l" defTabSz="456299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8pPr>
    <a:lvl9pPr marL="3650404" algn="l" defTabSz="456299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1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4" autoAdjust="0"/>
    <p:restoredTop sz="90905"/>
  </p:normalViewPr>
  <p:slideViewPr>
    <p:cSldViewPr>
      <p:cViewPr varScale="1">
        <p:scale>
          <a:sx n="218" d="100"/>
          <a:sy n="218" d="100"/>
        </p:scale>
        <p:origin x="232" y="624"/>
      </p:cViewPr>
      <p:guideLst>
        <p:guide orient="horz" pos="2382"/>
        <p:guide pos="31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4437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47050F4D-C8E8-3F4B-A05D-07E398CC0A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282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6299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+mn-ea"/>
        <a:cs typeface="+mn-cs"/>
      </a:defRPr>
    </a:lvl1pPr>
    <a:lvl2pPr marL="741489" indent="-285188" algn="l" defTabSz="456299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2pPr>
    <a:lvl3pPr marL="1140748" indent="-228152" algn="l" defTabSz="456299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3pPr>
    <a:lvl4pPr marL="1597051" indent="-228152" algn="l" defTabSz="456299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4pPr>
    <a:lvl5pPr marL="2053352" indent="-228152" algn="l" defTabSz="456299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1502" algn="l" defTabSz="4562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7802" algn="l" defTabSz="4562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4101" algn="l" defTabSz="4562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0404" algn="l" defTabSz="4562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clicker quiz of</a:t>
            </a:r>
            <a:r>
              <a:rPr lang="en-US" baseline="0" dirty="0" smtClean="0"/>
              <a:t> class on each!!!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7050F4D-C8E8-3F4B-A05D-07E398CC0A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32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2"/>
            <a:ext cx="8566150" cy="16208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2"/>
            <a:ext cx="7054850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6299" indent="0" algn="ctr">
              <a:buNone/>
              <a:defRPr/>
            </a:lvl2pPr>
            <a:lvl3pPr marL="912600" indent="0" algn="ctr">
              <a:buNone/>
              <a:defRPr/>
            </a:lvl3pPr>
            <a:lvl4pPr marL="1368900" indent="0" algn="ctr">
              <a:buNone/>
              <a:defRPr/>
            </a:lvl4pPr>
            <a:lvl5pPr marL="1825200" indent="0" algn="ctr">
              <a:buNone/>
              <a:defRPr/>
            </a:lvl5pPr>
            <a:lvl6pPr marL="2281502" indent="0" algn="ctr">
              <a:buNone/>
              <a:defRPr/>
            </a:lvl6pPr>
            <a:lvl7pPr marL="2737802" indent="0" algn="ctr">
              <a:buNone/>
              <a:defRPr/>
            </a:lvl7pPr>
            <a:lvl8pPr marL="3194101" indent="0" algn="ctr">
              <a:buNone/>
              <a:defRPr/>
            </a:lvl8pPr>
            <a:lvl9pPr marL="365040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E25212-C499-2845-9264-4CAAD22E0C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DFCD5D-A4EF-0F48-894C-74C4A518F6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6950" cy="6457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7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5A90ED-0900-0148-B02F-288E9C7DCD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0699FE-574C-884F-B959-58968A00FC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59"/>
            <a:ext cx="856615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615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299" indent="0">
              <a:buNone/>
              <a:defRPr sz="1800"/>
            </a:lvl2pPr>
            <a:lvl3pPr marL="912600" indent="0">
              <a:buNone/>
              <a:defRPr sz="1700"/>
            </a:lvl3pPr>
            <a:lvl4pPr marL="1368900" indent="0">
              <a:buNone/>
              <a:defRPr sz="1400"/>
            </a:lvl4pPr>
            <a:lvl5pPr marL="1825200" indent="0">
              <a:buNone/>
              <a:defRPr sz="1400"/>
            </a:lvl5pPr>
            <a:lvl6pPr marL="2281502" indent="0">
              <a:buNone/>
              <a:defRPr sz="1400"/>
            </a:lvl6pPr>
            <a:lvl7pPr marL="2737802" indent="0">
              <a:buNone/>
              <a:defRPr sz="1400"/>
            </a:lvl7pPr>
            <a:lvl8pPr marL="3194101" indent="0">
              <a:buNone/>
              <a:defRPr sz="1400"/>
            </a:lvl8pPr>
            <a:lvl9pPr marL="3650404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8E3A94C-6335-6046-8076-E497DB61BF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70083"/>
            <a:ext cx="44577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70083"/>
            <a:ext cx="44577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33BAAE-3A70-404B-BB23-D07B6A3C82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43" y="303213"/>
            <a:ext cx="907097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42" y="1692276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299" indent="0">
              <a:buNone/>
              <a:defRPr sz="2000" b="1"/>
            </a:lvl2pPr>
            <a:lvl3pPr marL="912600" indent="0">
              <a:buNone/>
              <a:defRPr sz="1800" b="1"/>
            </a:lvl3pPr>
            <a:lvl4pPr marL="1368900" indent="0">
              <a:buNone/>
              <a:defRPr sz="1700" b="1"/>
            </a:lvl4pPr>
            <a:lvl5pPr marL="1825200" indent="0">
              <a:buNone/>
              <a:defRPr sz="1700" b="1"/>
            </a:lvl5pPr>
            <a:lvl6pPr marL="2281502" indent="0">
              <a:buNone/>
              <a:defRPr sz="1700" b="1"/>
            </a:lvl6pPr>
            <a:lvl7pPr marL="2737802" indent="0">
              <a:buNone/>
              <a:defRPr sz="1700" b="1"/>
            </a:lvl7pPr>
            <a:lvl8pPr marL="3194101" indent="0">
              <a:buNone/>
              <a:defRPr sz="1700" b="1"/>
            </a:lvl8pPr>
            <a:lvl9pPr marL="365040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42" y="2398734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709" y="1692276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299" indent="0">
              <a:buNone/>
              <a:defRPr sz="2000" b="1"/>
            </a:lvl2pPr>
            <a:lvl3pPr marL="912600" indent="0">
              <a:buNone/>
              <a:defRPr sz="1800" b="1"/>
            </a:lvl3pPr>
            <a:lvl4pPr marL="1368900" indent="0">
              <a:buNone/>
              <a:defRPr sz="1700" b="1"/>
            </a:lvl4pPr>
            <a:lvl5pPr marL="1825200" indent="0">
              <a:buNone/>
              <a:defRPr sz="1700" b="1"/>
            </a:lvl5pPr>
            <a:lvl6pPr marL="2281502" indent="0">
              <a:buNone/>
              <a:defRPr sz="1700" b="1"/>
            </a:lvl6pPr>
            <a:lvl7pPr marL="2737802" indent="0">
              <a:buNone/>
              <a:defRPr sz="1700" b="1"/>
            </a:lvl7pPr>
            <a:lvl8pPr marL="3194101" indent="0">
              <a:buNone/>
              <a:defRPr sz="1700" b="1"/>
            </a:lvl8pPr>
            <a:lvl9pPr marL="365040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709" y="2398734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E57D0C-60D9-554D-8F3A-1904EEC006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7586AC-F896-4640-9044-DD7ECB502B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D5FD7FD-0BA8-D54E-8FE7-F8CE54B775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59" y="301646"/>
            <a:ext cx="3316287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9" y="301627"/>
            <a:ext cx="5634038" cy="64547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59" y="1582738"/>
            <a:ext cx="3316287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6299" indent="0">
              <a:buNone/>
              <a:defRPr sz="1200"/>
            </a:lvl2pPr>
            <a:lvl3pPr marL="912600" indent="0">
              <a:buNone/>
              <a:defRPr sz="1000"/>
            </a:lvl3pPr>
            <a:lvl4pPr marL="1368900" indent="0">
              <a:buNone/>
              <a:defRPr sz="900"/>
            </a:lvl4pPr>
            <a:lvl5pPr marL="1825200" indent="0">
              <a:buNone/>
              <a:defRPr sz="900"/>
            </a:lvl5pPr>
            <a:lvl6pPr marL="2281502" indent="0">
              <a:buNone/>
              <a:defRPr sz="900"/>
            </a:lvl6pPr>
            <a:lvl7pPr marL="2737802" indent="0">
              <a:buNone/>
              <a:defRPr sz="900"/>
            </a:lvl7pPr>
            <a:lvl8pPr marL="3194101" indent="0">
              <a:buNone/>
              <a:defRPr sz="900"/>
            </a:lvl8pPr>
            <a:lvl9pPr marL="365040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0DC9464-E398-7543-B7F3-F15D056FD4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70" y="5294334"/>
            <a:ext cx="6046789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70" y="676275"/>
            <a:ext cx="6046789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6299" indent="0">
              <a:buNone/>
              <a:defRPr sz="2800"/>
            </a:lvl2pPr>
            <a:lvl3pPr marL="912600" indent="0">
              <a:buNone/>
              <a:defRPr sz="2400"/>
            </a:lvl3pPr>
            <a:lvl4pPr marL="1368900" indent="0">
              <a:buNone/>
              <a:defRPr sz="2000"/>
            </a:lvl4pPr>
            <a:lvl5pPr marL="1825200" indent="0">
              <a:buNone/>
              <a:defRPr sz="2000"/>
            </a:lvl5pPr>
            <a:lvl6pPr marL="2281502" indent="0">
              <a:buNone/>
              <a:defRPr sz="2000"/>
            </a:lvl6pPr>
            <a:lvl7pPr marL="2737802" indent="0">
              <a:buNone/>
              <a:defRPr sz="2000"/>
            </a:lvl7pPr>
            <a:lvl8pPr marL="3194101" indent="0">
              <a:buNone/>
              <a:defRPr sz="2000"/>
            </a:lvl8pPr>
            <a:lvl9pPr marL="3650404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70" y="5918200"/>
            <a:ext cx="6046789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6299" indent="0">
              <a:buNone/>
              <a:defRPr sz="1200"/>
            </a:lvl2pPr>
            <a:lvl3pPr marL="912600" indent="0">
              <a:buNone/>
              <a:defRPr sz="1000"/>
            </a:lvl3pPr>
            <a:lvl4pPr marL="1368900" indent="0">
              <a:buNone/>
              <a:defRPr sz="900"/>
            </a:lvl4pPr>
            <a:lvl5pPr marL="1825200" indent="0">
              <a:buNone/>
              <a:defRPr sz="900"/>
            </a:lvl5pPr>
            <a:lvl6pPr marL="2281502" indent="0">
              <a:buNone/>
              <a:defRPr sz="900"/>
            </a:lvl6pPr>
            <a:lvl7pPr marL="2737802" indent="0">
              <a:buNone/>
              <a:defRPr sz="900"/>
            </a:lvl7pPr>
            <a:lvl8pPr marL="3194101" indent="0">
              <a:buNone/>
              <a:defRPr sz="900"/>
            </a:lvl8pPr>
            <a:lvl9pPr marL="365040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1FDA17F-FB80-8D49-A59B-37A042027C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59" y="301625"/>
            <a:ext cx="9067799" cy="1262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59" y="1770083"/>
            <a:ext cx="9067799" cy="4989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59" y="68897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2476" algn="l"/>
                <a:tab pos="1444947" algn="l"/>
                <a:tab pos="2167425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6463" y="6889750"/>
            <a:ext cx="3192462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722476" algn="l"/>
                <a:tab pos="1444947" algn="l"/>
                <a:tab pos="2167425" algn="l"/>
                <a:tab pos="2889901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4733" y="68897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2476" algn="l"/>
                <a:tab pos="1444947" algn="l"/>
                <a:tab pos="2167425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61238ED3-63D3-2348-A9CA-47875917B15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6299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430952" indent="-215479" algn="ctr" defTabSz="456299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2pPr>
      <a:lvl3pPr marL="646424" indent="-215479" algn="ctr" defTabSz="456299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3pPr>
      <a:lvl4pPr marL="861899" indent="-215479" algn="ctr" defTabSz="456299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4pPr>
      <a:lvl5pPr marL="1077375" indent="-215479" algn="ctr" defTabSz="456299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5pPr>
      <a:lvl6pPr marL="1533675" indent="-215479" algn="ctr" defTabSz="456299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6pPr>
      <a:lvl7pPr marL="1989979" indent="-215479" algn="ctr" defTabSz="456299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7pPr>
      <a:lvl8pPr marL="2446275" indent="-215479" algn="ctr" defTabSz="456299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8pPr>
      <a:lvl9pPr marL="2902580" indent="-215479" algn="ctr" defTabSz="456299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9pPr>
    </p:titleStyle>
    <p:bodyStyle>
      <a:lvl1pPr marL="430952" indent="-323215" algn="l" defTabSz="456299" rtl="0" eaLnBrk="1" fontAlgn="base" hangingPunct="1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-111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1899" indent="-286772" algn="l" defTabSz="456299" rtl="0" eaLnBrk="1" fontAlgn="base" hangingPunct="1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-111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92848" indent="-215479" algn="l" defTabSz="456299" rtl="0" eaLnBrk="1" fontAlgn="base" hangingPunct="1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-111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23802" indent="-215479" algn="l" defTabSz="456299" rtl="0" eaLnBrk="1" fontAlgn="base" hangingPunct="1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-111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4751" indent="-215479" algn="l" defTabSz="456299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11053" indent="-215479" algn="l" defTabSz="456299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7351" indent="-215479" algn="l" defTabSz="456299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3646" indent="-215479" algn="l" defTabSz="456299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952" indent="-215479" algn="l" defTabSz="456299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299" algn="l" defTabSz="456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600" algn="l" defTabSz="456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8900" algn="l" defTabSz="456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200" algn="l" defTabSz="456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502" algn="l" defTabSz="456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7802" algn="l" defTabSz="456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101" algn="l" defTabSz="456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404" algn="l" defTabSz="4562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Personality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Genetics and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usual, about 50% contribution of genetics to personality factors (parents know this!)</a:t>
            </a:r>
          </a:p>
          <a:p>
            <a:r>
              <a:rPr lang="en-US" dirty="0" smtClean="0"/>
              <a:t>Traits get more stable over time</a:t>
            </a:r>
          </a:p>
          <a:p>
            <a:r>
              <a:rPr lang="en-US" dirty="0" smtClean="0"/>
              <a:t>Biggest change is in young adulthood (you!)</a:t>
            </a:r>
          </a:p>
          <a:p>
            <a:pPr lvl="1"/>
            <a:r>
              <a:rPr lang="en-US" b="1" dirty="0" smtClean="0"/>
              <a:t>Rank-order stability</a:t>
            </a:r>
            <a:r>
              <a:rPr lang="en-US" dirty="0" smtClean="0"/>
              <a:t>: how do their factors rank over time?  Measures patterns within individuals.  More stable</a:t>
            </a:r>
          </a:p>
          <a:p>
            <a:pPr lvl="1"/>
            <a:r>
              <a:rPr lang="en-US" b="1" dirty="0" smtClean="0"/>
              <a:t>Mean-level stability</a:t>
            </a:r>
            <a:r>
              <a:rPr lang="en-US" dirty="0" smtClean="0"/>
              <a:t>: does overall population level of trait change over time?  Less stable.</a:t>
            </a:r>
          </a:p>
        </p:txBody>
      </p:sp>
    </p:spTree>
    <p:extLst>
      <p:ext uri="{BB962C8B-B14F-4D97-AF65-F5344CB8AC3E}">
        <p14:creationId xmlns:p14="http://schemas.microsoft.com/office/powerpoint/2010/main" val="2010729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Gender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Women higher in neuroticism, extraversion, agreeableness, conscientiousness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183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MMPI</a:t>
            </a:r>
            <a:r>
              <a:rPr lang="en-US" dirty="0" smtClean="0"/>
              <a:t>: Minnesota Multiphasic Personality Inventory: </a:t>
            </a:r>
            <a:r>
              <a:rPr lang="en-US" i="1" dirty="0" smtClean="0"/>
              <a:t>objective (scored by computer)</a:t>
            </a:r>
          </a:p>
          <a:p>
            <a:pPr lvl="1"/>
            <a:r>
              <a:rPr lang="en-US" dirty="0" smtClean="0"/>
              <a:t>Low in face validity, but useful for abnormal diagnosis</a:t>
            </a:r>
          </a:p>
          <a:p>
            <a:r>
              <a:rPr lang="en-US" b="1" dirty="0" smtClean="0"/>
              <a:t>NEO-PI</a:t>
            </a:r>
            <a:r>
              <a:rPr lang="en-US" dirty="0" smtClean="0"/>
              <a:t>: high face validity, only useful for normal diagnosis</a:t>
            </a:r>
          </a:p>
          <a:p>
            <a:r>
              <a:rPr lang="en-US" b="1" dirty="0" smtClean="0"/>
              <a:t>TAT, Rorschach</a:t>
            </a:r>
            <a:r>
              <a:rPr lang="en-US" dirty="0" smtClean="0"/>
              <a:t>: highly subjective, not used..</a:t>
            </a:r>
          </a:p>
          <a:p>
            <a:pPr lvl="1"/>
            <a:r>
              <a:rPr lang="en-US" dirty="0" smtClean="0"/>
              <a:t>Low validity, low reliability</a:t>
            </a:r>
          </a:p>
        </p:txBody>
      </p:sp>
    </p:spTree>
    <p:extLst>
      <p:ext uri="{BB962C8B-B14F-4D97-AF65-F5344CB8AC3E}">
        <p14:creationId xmlns:p14="http://schemas.microsoft.com/office/powerpoint/2010/main" val="486808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-1303" r="-705"/>
          <a:stretch/>
        </p:blipFill>
        <p:spPr>
          <a:xfrm>
            <a:off x="1762125" y="200025"/>
            <a:ext cx="6592035" cy="7205212"/>
          </a:xfrm>
        </p:spPr>
      </p:pic>
    </p:spTree>
    <p:extLst>
      <p:ext uri="{BB962C8B-B14F-4D97-AF65-F5344CB8AC3E}">
        <p14:creationId xmlns:p14="http://schemas.microsoft.com/office/powerpoint/2010/main" val="2388937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Meyers-Briggs?</a:t>
            </a:r>
            <a:endParaRPr lang="en-US" dirty="0"/>
          </a:p>
        </p:txBody>
      </p:sp>
      <p:pic>
        <p:nvPicPr>
          <p:cNvPr id="5" name="Content Placeholder 4" descr="Screen Shot 2015-04-07 at 2.55.20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650" b="-336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68995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3259" y="301626"/>
            <a:ext cx="9067799" cy="660400"/>
          </a:xfrm>
        </p:spPr>
        <p:txBody>
          <a:bodyPr/>
          <a:lstStyle/>
          <a:p>
            <a:r>
              <a:rPr lang="en-US" dirty="0" smtClean="0"/>
              <a:t>Freud</a:t>
            </a:r>
            <a:endParaRPr lang="en-US" dirty="0"/>
          </a:p>
        </p:txBody>
      </p:sp>
      <p:pic>
        <p:nvPicPr>
          <p:cNvPr id="6" name="Content Placeholder 5" descr="Screen Shot 2015-04-07 at 3.05.09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9" r="-777"/>
          <a:stretch/>
        </p:blipFill>
        <p:spPr>
          <a:xfrm>
            <a:off x="2524125" y="1101257"/>
            <a:ext cx="5181600" cy="6155464"/>
          </a:xfrm>
        </p:spPr>
      </p:pic>
    </p:spTree>
    <p:extLst>
      <p:ext uri="{BB962C8B-B14F-4D97-AF65-F5344CB8AC3E}">
        <p14:creationId xmlns:p14="http://schemas.microsoft.com/office/powerpoint/2010/main" val="3954225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Freud: Wrestling w/ your Brainstem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How does our high-level cortex make sense of all these brainstem-level drives (</a:t>
            </a:r>
            <a:r>
              <a:rPr lang="en-US" b="1" dirty="0" smtClean="0"/>
              <a:t>Id</a:t>
            </a:r>
            <a:r>
              <a:rPr lang="en-US" dirty="0" smtClean="0"/>
              <a:t>) that are built in, and, frankly, somewhat awkward.. </a:t>
            </a:r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dirty="0" smtClean="0"/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b="1" dirty="0" smtClean="0"/>
              <a:t>Libido: Oral, Anal, Phallic </a:t>
            </a:r>
            <a:r>
              <a:rPr lang="en-US" dirty="0" smtClean="0"/>
              <a:t>Stages..</a:t>
            </a:r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/>
              <a:t>(then </a:t>
            </a:r>
            <a:r>
              <a:rPr lang="en-US" b="1" dirty="0" smtClean="0"/>
              <a:t>Latency, </a:t>
            </a:r>
            <a:r>
              <a:rPr lang="en-US" b="1" dirty="0" err="1" smtClean="0"/>
              <a:t>Gential</a:t>
            </a:r>
            <a:r>
              <a:rPr lang="en-US" dirty="0" smtClean="0"/>
              <a:t>.)</a:t>
            </a:r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dirty="0"/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b="1" dirty="0" smtClean="0"/>
              <a:t>Ego defense </a:t>
            </a:r>
            <a:r>
              <a:rPr lang="en-US" dirty="0" smtClean="0"/>
              <a:t>against all this stuff: </a:t>
            </a:r>
            <a:r>
              <a:rPr lang="en-US" b="1" dirty="0" smtClean="0"/>
              <a:t>repression, denial, displacement, projection, reaction formation, sublimation, undoing..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887972" y="2714625"/>
            <a:ext cx="2683086" cy="2064295"/>
          </a:xfrm>
          <a:prstGeom prst="rect">
            <a:avLst/>
          </a:prstGeom>
          <a:noFill/>
          <a:ln>
            <a:noFill/>
          </a:ln>
          <a:effectLst>
            <a:outerShdw blurRad="63500" dist="46662" dir="2115817" algn="ctr" rotWithShape="0">
              <a:schemeClr val="tx1">
                <a:alpha val="74997"/>
              </a:schemeClr>
            </a:outerShdw>
          </a:effectLst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8123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Self Esteem, Humanism, and Your Castle</a:t>
            </a:r>
            <a:r>
              <a:rPr lang="en-US" sz="3600" smtClean="0"/>
              <a:t/>
            </a:r>
            <a:br>
              <a:rPr lang="en-US" sz="3600" smtClean="0"/>
            </a:br>
            <a:r>
              <a:rPr lang="en-US" sz="3600" smtClean="0"/>
              <a:t>CCC </a:t>
            </a:r>
            <a:r>
              <a:rPr lang="en-US" sz="3600" dirty="0" smtClean="0"/>
              <a:t>= Control!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59" y="2105025"/>
            <a:ext cx="9067799" cy="4654571"/>
          </a:xfrm>
        </p:spPr>
        <p:txBody>
          <a:bodyPr/>
          <a:lstStyle/>
          <a:p>
            <a:r>
              <a:rPr lang="en-US" dirty="0" smtClean="0"/>
              <a:t>You are the sole regent of your own subjective world (the castle of your mind)</a:t>
            </a:r>
          </a:p>
          <a:p>
            <a:r>
              <a:rPr lang="en-US" dirty="0" smtClean="0"/>
              <a:t>You </a:t>
            </a:r>
            <a:r>
              <a:rPr lang="en-US" i="1" dirty="0" smtClean="0"/>
              <a:t>cannot</a:t>
            </a:r>
            <a:r>
              <a:rPr lang="en-US" dirty="0" smtClean="0"/>
              <a:t> abdicate the throne!</a:t>
            </a:r>
          </a:p>
          <a:p>
            <a:r>
              <a:rPr lang="en-US" dirty="0" smtClean="0"/>
              <a:t>Threats to your rule are </a:t>
            </a:r>
            <a:r>
              <a:rPr lang="en-US" i="1" dirty="0" smtClean="0"/>
              <a:t>existential</a:t>
            </a:r>
            <a:r>
              <a:rPr lang="en-US" dirty="0" smtClean="0"/>
              <a:t> threats!</a:t>
            </a:r>
          </a:p>
          <a:p>
            <a:endParaRPr lang="en-US" dirty="0"/>
          </a:p>
          <a:p>
            <a:pPr marL="107737" indent="0">
              <a:buNone/>
            </a:pPr>
            <a:r>
              <a:rPr lang="en-US" dirty="0" smtClean="0"/>
              <a:t>We are all defensive, narcissistic, etc..</a:t>
            </a:r>
          </a:p>
        </p:txBody>
      </p:sp>
    </p:spTree>
    <p:extLst>
      <p:ext uri="{BB962C8B-B14F-4D97-AF65-F5344CB8AC3E}">
        <p14:creationId xmlns:p14="http://schemas.microsoft.com/office/powerpoint/2010/main" val="194257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Questions /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stable and identifiable about </a:t>
            </a:r>
            <a:r>
              <a:rPr lang="en-US" i="1" dirty="0" smtClean="0"/>
              <a:t>you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Why is it the “big five” and not something else??</a:t>
            </a:r>
            <a:endParaRPr lang="en-US" dirty="0"/>
          </a:p>
          <a:p>
            <a:pPr lvl="1"/>
            <a:r>
              <a:rPr lang="en-US" dirty="0" smtClean="0"/>
              <a:t>What’s the implication of different personalities?</a:t>
            </a:r>
          </a:p>
          <a:p>
            <a:pPr lvl="1"/>
            <a:r>
              <a:rPr lang="en-US" dirty="0" smtClean="0"/>
              <a:t>Do you consistently behave in the same way, or does the </a:t>
            </a:r>
            <a:r>
              <a:rPr lang="en-US" i="1" dirty="0" smtClean="0"/>
              <a:t>situation</a:t>
            </a:r>
            <a:r>
              <a:rPr lang="en-US" dirty="0" smtClean="0"/>
              <a:t> strongly determine your behavior?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4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Personality:</a:t>
            </a:r>
          </a:p>
          <a:p>
            <a:pPr marL="888147" lvl="1" indent="-45720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Organized</a:t>
            </a:r>
          </a:p>
          <a:p>
            <a:pPr marL="888147" lvl="1" indent="-45720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Integrated</a:t>
            </a:r>
          </a:p>
          <a:p>
            <a:pPr marL="888147" lvl="1" indent="-45720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Relatively Enduring</a:t>
            </a:r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dirty="0"/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/>
              <a:t>i.e., not just some random stuff you do..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6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59" y="301626"/>
            <a:ext cx="9067799" cy="736600"/>
          </a:xfrm>
        </p:spPr>
        <p:txBody>
          <a:bodyPr/>
          <a:lstStyle/>
          <a:p>
            <a:r>
              <a:rPr lang="en-US" dirty="0" smtClean="0"/>
              <a:t>Person-Situation Controversy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59" y="1419225"/>
            <a:ext cx="9067799" cy="534037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/>
              <a:t>Does personality exist at all, or are we just a product of our situations??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/>
              <a:t>Walter </a:t>
            </a:r>
            <a:r>
              <a:rPr lang="en-US" sz="2800" b="1" dirty="0" err="1" smtClean="0"/>
              <a:t>Mischel</a:t>
            </a:r>
            <a:r>
              <a:rPr lang="en-US" sz="2800" b="1" dirty="0" smtClean="0"/>
              <a:t> </a:t>
            </a:r>
            <a:r>
              <a:rPr lang="en-US" sz="2800" dirty="0" smtClean="0"/>
              <a:t>(1960’s): Situation is dominant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/>
              <a:t>Seymour Epstein</a:t>
            </a:r>
            <a:r>
              <a:rPr lang="en-US" sz="2800" b="1" dirty="0">
                <a:sym typeface="Wingdings"/>
              </a:rPr>
              <a:t> </a:t>
            </a:r>
            <a:r>
              <a:rPr lang="en-US" sz="2800" dirty="0" smtClean="0">
                <a:sym typeface="Wingdings"/>
              </a:rPr>
              <a:t>(1970’s): Need to integrate over multiple situations to see personality traits!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ym typeface="Wingding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ym typeface="Wingdings"/>
              </a:rPr>
              <a:t>Trait-situation behavior model:</a:t>
            </a:r>
            <a:r>
              <a:rPr lang="en-US" sz="2800" dirty="0" smtClean="0">
                <a:sym typeface="Wingdings"/>
              </a:rPr>
              <a:t> both factors together determine behavior (the answer is </a:t>
            </a:r>
            <a:r>
              <a:rPr lang="en-US" sz="2800" i="1" dirty="0" smtClean="0">
                <a:sym typeface="Wingdings"/>
              </a:rPr>
              <a:t>always</a:t>
            </a:r>
            <a:r>
              <a:rPr lang="en-US" sz="2800" dirty="0" smtClean="0">
                <a:sym typeface="Wingdings"/>
              </a:rPr>
              <a:t> both!)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ym typeface="Wingding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ym typeface="Wingdings"/>
              </a:rPr>
              <a:t>What if our behavior was so consistent that you could see personality in every action?  Where is free will!?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1200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301626"/>
            <a:ext cx="9256733" cy="660399"/>
          </a:xfrm>
        </p:spPr>
        <p:txBody>
          <a:bodyPr/>
          <a:lstStyle/>
          <a:p>
            <a:r>
              <a:rPr lang="en-US" dirty="0" smtClean="0"/>
              <a:t>The Big Five OCEAN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59" y="1571625"/>
            <a:ext cx="9067799" cy="56388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2400" dirty="0" smtClean="0"/>
              <a:t>Openness</a:t>
            </a:r>
          </a:p>
          <a:p>
            <a:pPr lvl="1">
              <a:lnSpc>
                <a:spcPct val="70000"/>
              </a:lnSpc>
            </a:pPr>
            <a:r>
              <a:rPr lang="en-US" sz="1800" dirty="0"/>
              <a:t>i</a:t>
            </a:r>
            <a:r>
              <a:rPr lang="en-US" sz="1800" dirty="0" smtClean="0"/>
              <a:t>maginative, curious, intellectual, creative..  </a:t>
            </a:r>
            <a:r>
              <a:rPr lang="en-US" sz="1800" dirty="0" err="1" smtClean="0"/>
              <a:t>Vs</a:t>
            </a:r>
            <a:r>
              <a:rPr lang="en-US" sz="1800" dirty="0" smtClean="0"/>
              <a:t>:</a:t>
            </a:r>
          </a:p>
          <a:p>
            <a:pPr lvl="1">
              <a:lnSpc>
                <a:spcPct val="70000"/>
              </a:lnSpc>
            </a:pPr>
            <a:r>
              <a:rPr lang="en-US" sz="1800" dirty="0"/>
              <a:t>c</a:t>
            </a:r>
            <a:r>
              <a:rPr lang="en-US" sz="1800" dirty="0" smtClean="0"/>
              <a:t>onventional and practical, enjoy routine, “down to earth”</a:t>
            </a:r>
          </a:p>
          <a:p>
            <a:pPr>
              <a:lnSpc>
                <a:spcPct val="70000"/>
              </a:lnSpc>
            </a:pPr>
            <a:r>
              <a:rPr lang="en-US" sz="2400" dirty="0" smtClean="0"/>
              <a:t>Conscientiousness</a:t>
            </a:r>
          </a:p>
          <a:p>
            <a:pPr lvl="1">
              <a:lnSpc>
                <a:spcPct val="70000"/>
              </a:lnSpc>
            </a:pPr>
            <a:r>
              <a:rPr lang="en-US" sz="1800" dirty="0" smtClean="0"/>
              <a:t>careful, thorough, well-organized, responsible   </a:t>
            </a:r>
            <a:r>
              <a:rPr lang="en-US" sz="1800" dirty="0" err="1" smtClean="0"/>
              <a:t>Vs</a:t>
            </a:r>
            <a:r>
              <a:rPr lang="en-US" sz="1800" dirty="0"/>
              <a:t>:</a:t>
            </a:r>
            <a:endParaRPr lang="en-US" sz="1800" dirty="0" smtClean="0"/>
          </a:p>
          <a:p>
            <a:pPr lvl="1">
              <a:lnSpc>
                <a:spcPct val="70000"/>
              </a:lnSpc>
            </a:pPr>
            <a:r>
              <a:rPr lang="en-US" sz="1800" dirty="0"/>
              <a:t>c</a:t>
            </a:r>
            <a:r>
              <a:rPr lang="en-US" sz="1800" dirty="0" smtClean="0"/>
              <a:t>areless, inefficient, disorganized, irresponsible</a:t>
            </a:r>
          </a:p>
          <a:p>
            <a:pPr>
              <a:lnSpc>
                <a:spcPct val="70000"/>
              </a:lnSpc>
            </a:pPr>
            <a:r>
              <a:rPr lang="en-US" sz="2400" dirty="0" smtClean="0"/>
              <a:t>Extraversion*</a:t>
            </a:r>
          </a:p>
          <a:p>
            <a:pPr lvl="1">
              <a:lnSpc>
                <a:spcPct val="70000"/>
              </a:lnSpc>
            </a:pPr>
            <a:r>
              <a:rPr lang="en-US" sz="1800" dirty="0" smtClean="0"/>
              <a:t>Sociable, energetic, assertive, other-oriented  </a:t>
            </a:r>
            <a:r>
              <a:rPr lang="en-US" sz="1800" dirty="0" err="1" smtClean="0"/>
              <a:t>Vs</a:t>
            </a:r>
            <a:r>
              <a:rPr lang="en-US" sz="1800" dirty="0" smtClean="0"/>
              <a:t>:</a:t>
            </a:r>
          </a:p>
          <a:p>
            <a:pPr lvl="1">
              <a:lnSpc>
                <a:spcPct val="70000"/>
              </a:lnSpc>
            </a:pPr>
            <a:r>
              <a:rPr lang="en-US" sz="1800" dirty="0" smtClean="0"/>
              <a:t>Passive, reserved, quiet, self-oriented</a:t>
            </a:r>
          </a:p>
          <a:p>
            <a:pPr>
              <a:lnSpc>
                <a:spcPct val="70000"/>
              </a:lnSpc>
            </a:pPr>
            <a:r>
              <a:rPr lang="en-US" sz="2400" dirty="0" smtClean="0"/>
              <a:t>Agreeableness</a:t>
            </a:r>
          </a:p>
          <a:p>
            <a:pPr lvl="1">
              <a:lnSpc>
                <a:spcPct val="70000"/>
              </a:lnSpc>
            </a:pPr>
            <a:r>
              <a:rPr lang="en-US" sz="1800" dirty="0" smtClean="0"/>
              <a:t>Warm, kind, empathetic, compassionate, trusting   </a:t>
            </a:r>
            <a:r>
              <a:rPr lang="en-US" sz="1800" dirty="0" err="1" smtClean="0"/>
              <a:t>Vs</a:t>
            </a:r>
            <a:r>
              <a:rPr lang="en-US" sz="1800" dirty="0" smtClean="0"/>
              <a:t>:</a:t>
            </a:r>
          </a:p>
          <a:p>
            <a:pPr lvl="1">
              <a:lnSpc>
                <a:spcPct val="70000"/>
              </a:lnSpc>
            </a:pPr>
            <a:r>
              <a:rPr lang="en-US" sz="1800" dirty="0" smtClean="0"/>
              <a:t>Hostile suspicious, unkind, lacking in trust..</a:t>
            </a:r>
          </a:p>
          <a:p>
            <a:pPr>
              <a:lnSpc>
                <a:spcPct val="70000"/>
              </a:lnSpc>
            </a:pPr>
            <a:r>
              <a:rPr lang="en-US" sz="2400" dirty="0" smtClean="0"/>
              <a:t>Neuroticism*</a:t>
            </a:r>
          </a:p>
          <a:p>
            <a:pPr lvl="1">
              <a:lnSpc>
                <a:spcPct val="70000"/>
              </a:lnSpc>
            </a:pPr>
            <a:r>
              <a:rPr lang="en-US" sz="1800" dirty="0" smtClean="0"/>
              <a:t>Easily upset, anxious, emotional, self-pitying, worriers..  </a:t>
            </a:r>
            <a:r>
              <a:rPr lang="en-US" sz="1800" dirty="0" err="1" smtClean="0"/>
              <a:t>Vs</a:t>
            </a:r>
            <a:r>
              <a:rPr lang="en-US" sz="1800" dirty="0" smtClean="0"/>
              <a:t>:</a:t>
            </a:r>
          </a:p>
          <a:p>
            <a:pPr lvl="1">
              <a:lnSpc>
                <a:spcPct val="70000"/>
              </a:lnSpc>
            </a:pPr>
            <a:r>
              <a:rPr lang="en-US" sz="1800" dirty="0" smtClean="0"/>
              <a:t>Even-tempered, comfortable with selves, calm, stable.</a:t>
            </a:r>
          </a:p>
        </p:txBody>
      </p:sp>
    </p:spTree>
    <p:extLst>
      <p:ext uri="{BB962C8B-B14F-4D97-AF65-F5344CB8AC3E}">
        <p14:creationId xmlns:p14="http://schemas.microsoft.com/office/powerpoint/2010/main" val="3756992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It..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737" indent="0">
              <a:buNone/>
            </a:pPr>
            <a:r>
              <a:rPr lang="en-US" dirty="0" smtClean="0"/>
              <a:t>For each personality factor:</a:t>
            </a:r>
          </a:p>
          <a:p>
            <a:pPr marL="107737" indent="0">
              <a:buNone/>
            </a:pPr>
            <a:r>
              <a:rPr lang="en-US" dirty="0" smtClean="0"/>
              <a:t>A. Strongly agree with first line of description</a:t>
            </a:r>
          </a:p>
          <a:p>
            <a:pPr marL="107737" indent="0">
              <a:buNone/>
            </a:pPr>
            <a:r>
              <a:rPr lang="en-US" dirty="0" smtClean="0"/>
              <a:t>B. Somewhat agree..</a:t>
            </a:r>
          </a:p>
          <a:p>
            <a:pPr marL="107737" indent="0">
              <a:buNone/>
            </a:pPr>
            <a:r>
              <a:rPr lang="en-US" dirty="0" smtClean="0"/>
              <a:t>C. Neutral</a:t>
            </a:r>
          </a:p>
          <a:p>
            <a:pPr marL="107737" indent="0">
              <a:buNone/>
            </a:pPr>
            <a:r>
              <a:rPr lang="en-US" dirty="0" smtClean="0"/>
              <a:t>D. Somewhat agree with second line of </a:t>
            </a:r>
            <a:r>
              <a:rPr lang="en-US" dirty="0" err="1" smtClean="0"/>
              <a:t>descr</a:t>
            </a:r>
            <a:r>
              <a:rPr lang="en-US" dirty="0" smtClean="0"/>
              <a:t>.</a:t>
            </a:r>
          </a:p>
          <a:p>
            <a:pPr marL="107737" indent="0">
              <a:buNone/>
            </a:pPr>
            <a:r>
              <a:rPr lang="en-US" dirty="0" smtClean="0"/>
              <a:t>E. Strongly agree with second line of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989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Eysenck Two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Neuroticism and Extraversion – are these somehow more basic?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0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vs. Avoid &amp; Motivation</a:t>
            </a:r>
            <a:br>
              <a:rPr lang="en-US" dirty="0" smtClean="0"/>
            </a:br>
            <a:r>
              <a:rPr lang="en-US" sz="3600" dirty="0" smtClean="0"/>
              <a:t>Personality = emotion/motivation parameters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59" y="1952625"/>
            <a:ext cx="9067799" cy="480697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Approach</a:t>
            </a:r>
            <a:r>
              <a:rPr lang="en-US" dirty="0" smtClean="0"/>
              <a:t> orientation:</a:t>
            </a:r>
          </a:p>
          <a:p>
            <a:pPr marL="888147" lvl="1" indent="-45720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Ideas: Openness</a:t>
            </a:r>
          </a:p>
          <a:p>
            <a:pPr marL="888147" lvl="1" indent="-45720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People: Extraversion</a:t>
            </a:r>
          </a:p>
          <a:p>
            <a:pPr marL="888147" lvl="1" indent="-45720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dirty="0" smtClean="0"/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b="1" dirty="0" smtClean="0"/>
              <a:t>Avoid</a:t>
            </a:r>
            <a:r>
              <a:rPr lang="en-US" dirty="0" smtClean="0"/>
              <a:t> orientation:</a:t>
            </a:r>
          </a:p>
          <a:p>
            <a:pPr marL="888147" lvl="1" indent="-45720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Generally: Neuroticism</a:t>
            </a:r>
          </a:p>
          <a:p>
            <a:pPr marL="888147" lvl="1" indent="-45720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People: Introversion, Ideas: -Openness</a:t>
            </a:r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dirty="0"/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/>
              <a:t>Anger = Agreeableness</a:t>
            </a:r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/>
              <a:t>Organization drive = Conscientiousness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47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Five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59" y="1571625"/>
            <a:ext cx="9067799" cy="5187971"/>
          </a:xfrm>
        </p:spPr>
        <p:txBody>
          <a:bodyPr/>
          <a:lstStyle/>
          <a:p>
            <a:r>
              <a:rPr lang="en-US" dirty="0" smtClean="0"/>
              <a:t>Seem clearly distinct in general desirability: there is a “good” side and a “bad” side to each</a:t>
            </a:r>
          </a:p>
          <a:p>
            <a:pPr lvl="1"/>
            <a:r>
              <a:rPr lang="en-US" dirty="0" smtClean="0"/>
              <a:t>Why has evolution preserved all these “bad” personalities?  What is actually “good” about them?</a:t>
            </a:r>
          </a:p>
          <a:p>
            <a:endParaRPr lang="en-US" dirty="0" smtClean="0"/>
          </a:p>
          <a:p>
            <a:r>
              <a:rPr lang="en-US" dirty="0" smtClean="0"/>
              <a:t>Strong social orientation: mostly about how we interact with others</a:t>
            </a:r>
          </a:p>
        </p:txBody>
      </p:sp>
    </p:spTree>
    <p:extLst>
      <p:ext uri="{BB962C8B-B14F-4D97-AF65-F5344CB8AC3E}">
        <p14:creationId xmlns:p14="http://schemas.microsoft.com/office/powerpoint/2010/main" val="3743195385"/>
      </p:ext>
    </p:extLst>
  </p:cSld>
  <p:clrMapOvr>
    <a:masterClrMapping/>
  </p:clrMapOvr>
</p:sld>
</file>

<file path=ppt/theme/theme1.xml><?xml version="1.0" encoding="utf-8"?>
<a:theme xmlns:a="http://schemas.openxmlformats.org/drawingml/2006/main" name="ror_std_emerbrai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ror_std_emerbrain.potx</Template>
  <TotalTime>10910</TotalTime>
  <Words>669</Words>
  <Application>Microsoft Macintosh PowerPoint</Application>
  <PresentationFormat>Custom</PresentationFormat>
  <Paragraphs>94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MS Gothic</vt:lpstr>
      <vt:lpstr>Symbol</vt:lpstr>
      <vt:lpstr>Tahoma</vt:lpstr>
      <vt:lpstr>Times New Roman</vt:lpstr>
      <vt:lpstr>Wingdings</vt:lpstr>
      <vt:lpstr>Arial</vt:lpstr>
      <vt:lpstr>ror_std_emerbrain</vt:lpstr>
      <vt:lpstr>Personality</vt:lpstr>
      <vt:lpstr>The Big Questions / Issues</vt:lpstr>
      <vt:lpstr>Defining Terms</vt:lpstr>
      <vt:lpstr>Person-Situation Controversy</vt:lpstr>
      <vt:lpstr>The Big Five OCEAN</vt:lpstr>
      <vt:lpstr>Click It..</vt:lpstr>
      <vt:lpstr>Eysenck Two Factors</vt:lpstr>
      <vt:lpstr>Approach vs. Avoid &amp; Motivation Personality = emotion/motivation parameters</vt:lpstr>
      <vt:lpstr>Big Five Issues</vt:lpstr>
      <vt:lpstr>Genetics and Change</vt:lpstr>
      <vt:lpstr>Gender Differences</vt:lpstr>
      <vt:lpstr>Measurement Techniques</vt:lpstr>
      <vt:lpstr>PowerPoint Presentation</vt:lpstr>
      <vt:lpstr>Meyers-Briggs?</vt:lpstr>
      <vt:lpstr>Freud</vt:lpstr>
      <vt:lpstr>Freud: Wrestling w/ your Brainstem</vt:lpstr>
      <vt:lpstr>Self Esteem, Humanism, and Your Castle CCC = Control!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Representations and Embodied Agents: Prefrontal Cortex and Basal Ganglia Contributions</dc:title>
  <dc:creator>Randall O'Reilly</dc:creator>
  <cp:lastModifiedBy>Randall O'Reilly</cp:lastModifiedBy>
  <cp:revision>239</cp:revision>
  <dcterms:created xsi:type="dcterms:W3CDTF">2009-03-18T06:10:11Z</dcterms:created>
  <dcterms:modified xsi:type="dcterms:W3CDTF">2017-11-14T18:13:25Z</dcterms:modified>
</cp:coreProperties>
</file>