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4" r:id="rId10"/>
    <p:sldId id="273" r:id="rId11"/>
    <p:sldId id="276" r:id="rId12"/>
    <p:sldId id="278" r:id="rId13"/>
    <p:sldId id="258" r:id="rId14"/>
    <p:sldId id="277" r:id="rId15"/>
    <p:sldId id="257" r:id="rId16"/>
    <p:sldId id="259" r:id="rId17"/>
    <p:sldId id="280" r:id="rId18"/>
    <p:sldId id="260" r:id="rId19"/>
    <p:sldId id="281" r:id="rId20"/>
    <p:sldId id="261" r:id="rId21"/>
    <p:sldId id="262" r:id="rId22"/>
    <p:sldId id="263" r:id="rId23"/>
    <p:sldId id="264" r:id="rId24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6" autoAdjust="0"/>
    <p:restoredTop sz="90888"/>
  </p:normalViewPr>
  <p:slideViewPr>
    <p:cSldViewPr>
      <p:cViewPr varScale="1">
        <p:scale>
          <a:sx n="123" d="100"/>
          <a:sy n="123" d="100"/>
        </p:scale>
        <p:origin x="1512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Professor: Randall C. O’Reilly</a:t>
            </a:r>
          </a:p>
          <a:p>
            <a:r>
              <a:rPr lang="en-US" dirty="0"/>
              <a:t>TA: Brittany </a:t>
            </a:r>
            <a:r>
              <a:rPr lang="en-US" dirty="0" err="1"/>
              <a:t>Toaksey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Freaky Facts about You</a:t>
            </a:r>
          </a:p>
        </p:txBody>
      </p:sp>
      <p:pic>
        <p:nvPicPr>
          <p:cNvPr id="4" name="Content Placeholder 3" descr="fig_ion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111"/>
          <a:stretch/>
        </p:blipFill>
        <p:spPr>
          <a:xfrm>
            <a:off x="390525" y="4314825"/>
            <a:ext cx="3352800" cy="2676667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l="1477" r="1477"/>
          <a:stretch>
            <a:fillRect/>
          </a:stretch>
        </p:blipFill>
        <p:spPr bwMode="auto">
          <a:xfrm>
            <a:off x="390525" y="1724025"/>
            <a:ext cx="3745380" cy="23018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29125" y="1952625"/>
            <a:ext cx="4800600" cy="414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are ~75% water!</a:t>
            </a:r>
          </a:p>
          <a:p>
            <a:endParaRPr lang="en-US" sz="2800" dirty="0"/>
          </a:p>
          <a:p>
            <a:r>
              <a:rPr lang="en-US" sz="2800" dirty="0"/>
              <a:t>Salt water, in particular</a:t>
            </a:r>
          </a:p>
          <a:p>
            <a:endParaRPr lang="en-US" sz="2800" dirty="0"/>
          </a:p>
          <a:p>
            <a:r>
              <a:rPr lang="en-US" sz="2800" dirty="0"/>
              <a:t>(We carry our evolutionary environment around with us)</a:t>
            </a:r>
          </a:p>
          <a:p>
            <a:endParaRPr lang="en-US" sz="2800" dirty="0"/>
          </a:p>
          <a:p>
            <a:r>
              <a:rPr lang="en-US" sz="2800" dirty="0"/>
              <a:t>Especially in our Brains, where </a:t>
            </a:r>
            <a:r>
              <a:rPr lang="en-US" sz="2800" dirty="0" err="1"/>
              <a:t>NaCl</a:t>
            </a:r>
            <a:r>
              <a:rPr lang="en-US" sz="2800" dirty="0"/>
              <a:t> (and K) are what allow you to think!</a:t>
            </a:r>
          </a:p>
        </p:txBody>
      </p:sp>
    </p:spTree>
    <p:extLst>
      <p:ext uri="{BB962C8B-B14F-4D97-AF65-F5344CB8AC3E}">
        <p14:creationId xmlns:p14="http://schemas.microsoft.com/office/powerpoint/2010/main" val="10780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This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AutoNum type="alphaUcPeriod"/>
            </a:pPr>
            <a:r>
              <a:rPr lang="en-US" dirty="0"/>
              <a:t>Learn about psychology and neuroscience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Get a good grade so you can get on with life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Catch up on sleep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Catch up on social networking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62971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College?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Why are we </a:t>
            </a:r>
            <a:r>
              <a:rPr lang="en-US" i="1" dirty="0"/>
              <a:t>here</a:t>
            </a:r>
            <a:r>
              <a:rPr lang="en-US" dirty="0"/>
              <a:t> (in this classroom), instead of just reading about stuff online, or taking a MOOC,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107950" indent="0">
              <a:buNone/>
            </a:pPr>
            <a:endParaRPr lang="en-US" dirty="0"/>
          </a:p>
          <a:p>
            <a:pPr marL="107950" indent="0">
              <a:buNone/>
            </a:pPr>
            <a:r>
              <a:rPr lang="en-US" dirty="0"/>
              <a:t>How is this class going to be meaningful for the rest of your life (and worth your (parents) hard-earned tuition dollars)?</a:t>
            </a:r>
          </a:p>
        </p:txBody>
      </p:sp>
    </p:spTree>
    <p:extLst>
      <p:ext uri="{BB962C8B-B14F-4D97-AF65-F5344CB8AC3E}">
        <p14:creationId xmlns:p14="http://schemas.microsoft.com/office/powerpoint/2010/main" val="143799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People Learn?</a:t>
            </a:r>
            <a:br>
              <a:rPr lang="en-US" dirty="0"/>
            </a:br>
            <a:r>
              <a:rPr lang="en-US" sz="3600" dirty="0"/>
              <a:t>(your first Psychology quiz)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Font typeface="+mj-lt"/>
              <a:buAutoNum type="alphaUcPeriod"/>
            </a:pPr>
            <a:r>
              <a:rPr lang="en-US" dirty="0"/>
              <a:t>“I learn best by having someone tell me a list of facts”</a:t>
            </a:r>
          </a:p>
          <a:p>
            <a:pPr marL="622300" indent="-514350">
              <a:buSzPct val="100000"/>
              <a:buFont typeface="+mj-lt"/>
              <a:buAutoNum type="alphaUcPeriod"/>
            </a:pPr>
            <a:r>
              <a:rPr lang="en-US" dirty="0"/>
              <a:t>“I learn best by reading a textbook”</a:t>
            </a:r>
          </a:p>
          <a:p>
            <a:pPr marL="622300" indent="-514350">
              <a:buSzPct val="100000"/>
              <a:buFont typeface="+mj-lt"/>
              <a:buAutoNum type="alphaUcPeriod"/>
            </a:pPr>
            <a:r>
              <a:rPr lang="en-US" dirty="0"/>
              <a:t>“I learn best when I participate in exciting, unpredictable, meaningful interactions”</a:t>
            </a:r>
          </a:p>
          <a:p>
            <a:pPr marL="622300" indent="-514350">
              <a:buSzPct val="100000"/>
              <a:buFont typeface="+mj-lt"/>
              <a:buAutoNum type="alphaUcPeriod"/>
            </a:pPr>
            <a:r>
              <a:rPr lang="en-US" dirty="0"/>
              <a:t>“I don’t learn best..”</a:t>
            </a:r>
          </a:p>
          <a:p>
            <a:pPr marL="622300" indent="-514350">
              <a:buSzPct val="100000"/>
              <a:buFont typeface="+mj-lt"/>
              <a:buAutoNum type="alphaUcPeriod"/>
            </a:pPr>
            <a:r>
              <a:rPr lang="en-US" dirty="0"/>
              <a:t>“…?”</a:t>
            </a:r>
          </a:p>
        </p:txBody>
      </p:sp>
    </p:spTree>
    <p:extLst>
      <p:ext uri="{BB962C8B-B14F-4D97-AF65-F5344CB8AC3E}">
        <p14:creationId xmlns:p14="http://schemas.microsoft.com/office/powerpoint/2010/main" val="69269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is modulated by emotion (</a:t>
            </a:r>
            <a:r>
              <a:rPr lang="en-US" i="1" dirty="0"/>
              <a:t>dopamine</a:t>
            </a:r>
            <a:r>
              <a:rPr lang="en-US" dirty="0"/>
              <a:t>!)</a:t>
            </a:r>
          </a:p>
          <a:p>
            <a:r>
              <a:rPr lang="en-US" dirty="0"/>
              <a:t>Emotion is engaged when you’re engaged</a:t>
            </a:r>
          </a:p>
          <a:p>
            <a:r>
              <a:rPr lang="en-US" dirty="0"/>
              <a:t>People prefer live performances because you never know when something unexpected will happen (e.g., major fail..)</a:t>
            </a:r>
          </a:p>
          <a:p>
            <a:r>
              <a:rPr lang="en-US" dirty="0"/>
              <a:t>This class is a live, unpredictable thing – it is up to </a:t>
            </a:r>
            <a:r>
              <a:rPr lang="en-US" i="1" dirty="0"/>
              <a:t>you</a:t>
            </a:r>
            <a:r>
              <a:rPr lang="en-US" dirty="0"/>
              <a:t> to make it interactive and even more unpredictable (and fun, and personally meaningful..)</a:t>
            </a:r>
          </a:p>
        </p:txBody>
      </p:sp>
    </p:spTree>
    <p:extLst>
      <p:ext uri="{BB962C8B-B14F-4D97-AF65-F5344CB8AC3E}">
        <p14:creationId xmlns:p14="http://schemas.microsoft.com/office/powerpoint/2010/main" val="141813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Flipped classroom:</a:t>
            </a:r>
          </a:p>
          <a:p>
            <a:pPr lvl="1"/>
            <a:r>
              <a:rPr lang="en-US" dirty="0"/>
              <a:t>Get facts at home/library/</a:t>
            </a:r>
            <a:r>
              <a:rPr lang="en-US" dirty="0" err="1"/>
              <a:t>coffeeshop</a:t>
            </a:r>
            <a:r>
              <a:rPr lang="en-US" dirty="0"/>
              <a:t> from textbook</a:t>
            </a:r>
          </a:p>
          <a:p>
            <a:pPr lvl="1"/>
            <a:r>
              <a:rPr lang="en-US" dirty="0"/>
              <a:t>Use lecture time to work through problems,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No problems in psychology..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pPr marL="576262" lvl="1" indent="0">
              <a:buNone/>
            </a:pPr>
            <a:endParaRPr lang="en-US" dirty="0"/>
          </a:p>
          <a:p>
            <a:r>
              <a:rPr lang="en-US" dirty="0"/>
              <a:t>Half-Flipped classroom:</a:t>
            </a:r>
          </a:p>
          <a:p>
            <a:pPr lvl="1"/>
            <a:r>
              <a:rPr lang="en-US" dirty="0"/>
              <a:t>Read the textbook first</a:t>
            </a:r>
          </a:p>
          <a:p>
            <a:pPr lvl="1"/>
            <a:r>
              <a:rPr lang="en-US" dirty="0"/>
              <a:t>Hear me synthesize it and connect the dots</a:t>
            </a:r>
          </a:p>
          <a:p>
            <a:pPr lvl="1"/>
            <a:r>
              <a:rPr lang="en-US" dirty="0"/>
              <a:t>Then discuss and extend and bring it to life</a:t>
            </a:r>
          </a:p>
        </p:txBody>
      </p:sp>
    </p:spTree>
    <p:extLst>
      <p:ext uri="{BB962C8B-B14F-4D97-AF65-F5344CB8AC3E}">
        <p14:creationId xmlns:p14="http://schemas.microsoft.com/office/powerpoint/2010/main" val="131158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Interactions!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Discussion requires </a:t>
            </a:r>
            <a:r>
              <a:rPr lang="en-US" i="1" dirty="0"/>
              <a:t>your</a:t>
            </a:r>
            <a:r>
              <a:rPr lang="en-US" dirty="0"/>
              <a:t> participation!</a:t>
            </a:r>
          </a:p>
          <a:p>
            <a:pPr marL="622300" indent="-514350">
              <a:buSzPct val="100000"/>
              <a:buFont typeface="+mj-lt"/>
              <a:buAutoNum type="arabicPeriod"/>
            </a:pPr>
            <a:r>
              <a:rPr lang="en-US" dirty="0"/>
              <a:t>Attend class</a:t>
            </a:r>
          </a:p>
          <a:p>
            <a:pPr marL="622300" indent="-514350">
              <a:buSzPct val="100000"/>
              <a:buFont typeface="+mj-lt"/>
              <a:buAutoNum type="arabicPeriod"/>
            </a:pPr>
            <a:r>
              <a:rPr lang="en-US" dirty="0"/>
              <a:t>Submit clicker-questions-of-the-day (learn about your peers, probe interesting issues)</a:t>
            </a:r>
          </a:p>
          <a:p>
            <a:pPr marL="622300" indent="-514350">
              <a:buSzPct val="100000"/>
              <a:buFont typeface="+mj-lt"/>
              <a:buAutoNum type="arabicPeriod"/>
            </a:pPr>
            <a:r>
              <a:rPr lang="en-US" dirty="0"/>
              <a:t>Submit questions during class via cellphone</a:t>
            </a:r>
          </a:p>
          <a:p>
            <a:pPr marL="622300" indent="-514350">
              <a:buSzPct val="100000"/>
              <a:buFont typeface="+mj-lt"/>
              <a:buAutoNum type="arabicPeriod"/>
            </a:pPr>
            <a:r>
              <a:rPr lang="en-US" dirty="0"/>
              <a:t>And even actually physically use your mouth to generate sonic vibrations!</a:t>
            </a:r>
          </a:p>
        </p:txBody>
      </p:sp>
    </p:spTree>
    <p:extLst>
      <p:ext uri="{BB962C8B-B14F-4D97-AF65-F5344CB8AC3E}">
        <p14:creationId xmlns:p14="http://schemas.microsoft.com/office/powerpoint/2010/main" val="249861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vs. How Stuff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“Tip of the tongue” phenomenon, “I knew it all along” phenomenon, etc..</a:t>
            </a:r>
          </a:p>
          <a:p>
            <a:r>
              <a:rPr lang="en-US" dirty="0"/>
              <a:t>You already know psychology: you’re it!  Just learning some new names for everything (BORING)</a:t>
            </a:r>
          </a:p>
          <a:p>
            <a:r>
              <a:rPr lang="en-US" i="1" dirty="0"/>
              <a:t>Much more interesting (and difficult) to figure out how your brain actually works! </a:t>
            </a:r>
          </a:p>
        </p:txBody>
      </p:sp>
    </p:spTree>
    <p:extLst>
      <p:ext uri="{BB962C8B-B14F-4D97-AF65-F5344CB8AC3E}">
        <p14:creationId xmlns:p14="http://schemas.microsoft.com/office/powerpoint/2010/main" val="119199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I’m Coming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spend a ridiculous amount of time building computer models of the brain, that act </a:t>
            </a:r>
            <a:r>
              <a:rPr lang="en-US" dirty="0" err="1"/>
              <a:t>kinda</a:t>
            </a:r>
            <a:r>
              <a:rPr lang="en-US" dirty="0"/>
              <a:t> like people (or rats, or monkeys..)</a:t>
            </a:r>
          </a:p>
          <a:p>
            <a:pPr lvl="1"/>
            <a:r>
              <a:rPr lang="en-US" dirty="0"/>
              <a:t>This is called “research” </a:t>
            </a:r>
            <a:r>
              <a:rPr lang="en-US" dirty="0">
                <a:sym typeface="Wingdings"/>
              </a:rPr>
              <a:t>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I also teach an advanced course where students learn to build these computer models, and end up understanding how the brain works in ways they could have never imagined..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6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965200"/>
          </a:xfrm>
        </p:spPr>
        <p:txBody>
          <a:bodyPr/>
          <a:lstStyle/>
          <a:p>
            <a:r>
              <a:rPr lang="en-US" dirty="0"/>
              <a:t>CCC = The 3 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495425"/>
            <a:ext cx="9067800" cy="5264150"/>
          </a:xfrm>
        </p:spPr>
        <p:txBody>
          <a:bodyPr/>
          <a:lstStyle/>
          <a:p>
            <a:pPr marL="107950" indent="0">
              <a:buNone/>
            </a:pPr>
            <a:r>
              <a:rPr lang="en-US" sz="2800" dirty="0"/>
              <a:t>CCC = Compression, Contrast, Control</a:t>
            </a:r>
          </a:p>
          <a:p>
            <a:pPr>
              <a:buSzPct val="100000"/>
              <a:buFontTx/>
              <a:buChar char="•"/>
            </a:pPr>
            <a:r>
              <a:rPr lang="en-US" sz="2800" b="1" dirty="0"/>
              <a:t>Compression</a:t>
            </a:r>
            <a:r>
              <a:rPr lang="en-US" sz="2800" dirty="0"/>
              <a:t>: filtering, simplifying, capturing the essence while removing the noise (perception, memory, learning, stereotypes, delusions..)</a:t>
            </a:r>
            <a:endParaRPr lang="en-US" sz="2000" dirty="0"/>
          </a:p>
          <a:p>
            <a:pPr>
              <a:buSzPct val="100000"/>
              <a:buFontTx/>
              <a:buChar char="•"/>
            </a:pPr>
            <a:r>
              <a:rPr lang="en-US" sz="2800" b="1" dirty="0"/>
              <a:t>Contrast</a:t>
            </a:r>
            <a:r>
              <a:rPr lang="en-US" sz="2800" dirty="0"/>
              <a:t>: everything is relative (happiness, color, size, income, social standing..)</a:t>
            </a:r>
          </a:p>
          <a:p>
            <a:pPr>
              <a:buSzPct val="100000"/>
              <a:buFontTx/>
              <a:buChar char="•"/>
            </a:pPr>
            <a:r>
              <a:rPr lang="en-US" sz="2800" b="1" dirty="0"/>
              <a:t>Control</a:t>
            </a:r>
            <a:r>
              <a:rPr lang="en-US" sz="2800" dirty="0"/>
              <a:t>: we are each little despots ruling our own fiefdoms, and don’t you </a:t>
            </a:r>
            <a:r>
              <a:rPr lang="en-US" sz="2800" i="1" dirty="0"/>
              <a:t>ever</a:t>
            </a:r>
            <a:r>
              <a:rPr lang="en-US" sz="2800" dirty="0"/>
              <a:t> </a:t>
            </a:r>
            <a:r>
              <a:rPr lang="en-US" sz="2800" dirty="0" err="1"/>
              <a:t>diss</a:t>
            </a:r>
            <a:r>
              <a:rPr lang="en-US" sz="2800" dirty="0"/>
              <a:t> me! (control is central to most mental disorders)</a:t>
            </a:r>
          </a:p>
        </p:txBody>
      </p:sp>
    </p:spTree>
    <p:extLst>
      <p:ext uri="{BB962C8B-B14F-4D97-AF65-F5344CB8AC3E}">
        <p14:creationId xmlns:p14="http://schemas.microsoft.com/office/powerpoint/2010/main" val="249458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Important thing in the Entire Universe?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AutoNum type="alphaUcPeriod"/>
            </a:pPr>
            <a:r>
              <a:rPr lang="en-US" dirty="0"/>
              <a:t>Me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Family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Pet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The Entire Universe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.. ?</a:t>
            </a:r>
          </a:p>
          <a:p>
            <a:pPr marL="622300" indent="-514350">
              <a:buSzPct val="100000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5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core understanding of how the brain works at a very basic level (CCC,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Cover the major areas and discoveries of psychology, focusing on big picture issues:</a:t>
            </a:r>
          </a:p>
          <a:p>
            <a:pPr lvl="1"/>
            <a:r>
              <a:rPr lang="en-US" dirty="0"/>
              <a:t>How do we learn?</a:t>
            </a:r>
          </a:p>
          <a:p>
            <a:pPr lvl="1"/>
            <a:r>
              <a:rPr lang="en-US" dirty="0"/>
              <a:t>What is consciousness (and how can I lose it!)?</a:t>
            </a:r>
          </a:p>
          <a:p>
            <a:pPr lvl="1"/>
            <a:r>
              <a:rPr lang="en-US" dirty="0"/>
              <a:t>Why are some people such jerks?</a:t>
            </a:r>
          </a:p>
          <a:p>
            <a:pPr lvl="1"/>
            <a:r>
              <a:rPr lang="en-US" dirty="0"/>
              <a:t>What is ADHD and why have I just tuned out..?</a:t>
            </a:r>
          </a:p>
        </p:txBody>
      </p:sp>
    </p:spTree>
    <p:extLst>
      <p:ext uri="{BB962C8B-B14F-4D97-AF65-F5344CB8AC3E}">
        <p14:creationId xmlns:p14="http://schemas.microsoft.com/office/powerpoint/2010/main" val="137879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 to think critically about data, statistics, theories,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i="1" dirty="0"/>
              <a:t>think like a scientist</a:t>
            </a:r>
            <a:r>
              <a:rPr lang="en-US" dirty="0"/>
              <a:t>.</a:t>
            </a:r>
          </a:p>
          <a:p>
            <a:r>
              <a:rPr lang="en-US" dirty="0"/>
              <a:t>Learn a bit about how to design a research experiment, and what to do with the data.</a:t>
            </a:r>
          </a:p>
          <a:p>
            <a:r>
              <a:rPr lang="en-US" dirty="0"/>
              <a:t>Have a good time, all the time!</a:t>
            </a:r>
          </a:p>
          <a:p>
            <a:r>
              <a:rPr lang="en-US" dirty="0"/>
              <a:t>Learn a ton!</a:t>
            </a:r>
          </a:p>
          <a:p>
            <a:pPr marL="1079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 I Have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grades:</a:t>
            </a:r>
          </a:p>
          <a:p>
            <a:pPr lvl="1"/>
            <a:r>
              <a:rPr lang="en-US" dirty="0"/>
              <a:t>2 Midterms and a Final Exam, multiple choice (Canvas)</a:t>
            </a:r>
          </a:p>
          <a:p>
            <a:pPr lvl="1"/>
            <a:r>
              <a:rPr lang="en-US" dirty="0"/>
              <a:t>Canvas Chapter quizzes to ensure you’re reading</a:t>
            </a:r>
          </a:p>
          <a:p>
            <a:pPr lvl="1"/>
            <a:r>
              <a:rPr lang="en-US" dirty="0"/>
              <a:t>Participation: click-in attendance, question-of-the-day submissions</a:t>
            </a:r>
          </a:p>
          <a:p>
            <a:r>
              <a:rPr lang="en-US" dirty="0"/>
              <a:t>Listen to you gripe about your grades:</a:t>
            </a:r>
          </a:p>
          <a:p>
            <a:pPr lvl="1"/>
            <a:r>
              <a:rPr lang="en-US" dirty="0"/>
              <a:t>My office hours are Monday 3-4 – sometimes this slot is taken for other meetings so email me if I’m not there, and in general email is best!  </a:t>
            </a:r>
            <a:r>
              <a:rPr lang="en-US" b="1" dirty="0" err="1"/>
              <a:t>genpsych@grey.colorado.edu</a:t>
            </a:r>
            <a:r>
              <a:rPr lang="en-US" b="1" dirty="0"/>
              <a:t> </a:t>
            </a:r>
          </a:p>
          <a:p>
            <a:pPr marL="576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8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Credits = 6 hours</a:t>
            </a:r>
          </a:p>
          <a:p>
            <a:r>
              <a:rPr lang="en-US" dirty="0"/>
              <a:t>Participate in experiments and/or write papers</a:t>
            </a:r>
          </a:p>
          <a:p>
            <a:r>
              <a:rPr lang="en-US" dirty="0"/>
              <a:t>Required to pass class</a:t>
            </a:r>
          </a:p>
          <a:p>
            <a:r>
              <a:rPr lang="en-US" dirty="0"/>
              <a:t>Extra credit of 2% if completed by EC date</a:t>
            </a:r>
          </a:p>
        </p:txBody>
      </p:sp>
    </p:spTree>
    <p:extLst>
      <p:ext uri="{BB962C8B-B14F-4D97-AF65-F5344CB8AC3E}">
        <p14:creationId xmlns:p14="http://schemas.microsoft.com/office/powerpoint/2010/main" val="47971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Important 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AutoNum type="alphaUcPeriod"/>
            </a:pPr>
            <a:r>
              <a:rPr lang="en-US" dirty="0"/>
              <a:t>My Body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Hair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Tan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Brain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.. ?</a:t>
            </a:r>
          </a:p>
        </p:txBody>
      </p:sp>
    </p:spTree>
    <p:extLst>
      <p:ext uri="{BB962C8B-B14F-4D97-AF65-F5344CB8AC3E}">
        <p14:creationId xmlns:p14="http://schemas.microsoft.com/office/powerpoint/2010/main" val="194938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 and My Face..</a:t>
            </a:r>
          </a:p>
        </p:txBody>
      </p:sp>
      <p:pic>
        <p:nvPicPr>
          <p:cNvPr id="4" name="Content Placeholder 3" descr="Screen Shot 2015-01-12 at 11.06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76" r="-8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0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lose it, you lose it..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parts of your brain, when damaged, cause you to lose specific functions (language, motor control, recognizing faces, ability to use certain words, the entire left side of space..)</a:t>
            </a:r>
          </a:p>
          <a:p>
            <a:r>
              <a:rPr lang="en-US" dirty="0"/>
              <a:t>Brain dead = dead</a:t>
            </a:r>
          </a:p>
          <a:p>
            <a:r>
              <a:rPr lang="en-US" dirty="0"/>
              <a:t>Please wear a helmet!!</a:t>
            </a:r>
          </a:p>
        </p:txBody>
      </p:sp>
    </p:spTree>
    <p:extLst>
      <p:ext uri="{BB962C8B-B14F-4D97-AF65-F5344CB8AC3E}">
        <p14:creationId xmlns:p14="http://schemas.microsoft.com/office/powerpoint/2010/main" val="23590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Retest: What is the Most Important 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AutoNum type="alphaUcPeriod"/>
            </a:pPr>
            <a:r>
              <a:rPr lang="en-US" dirty="0"/>
              <a:t>My Body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Hair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Tan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My Brain</a:t>
            </a:r>
          </a:p>
          <a:p>
            <a:pPr marL="622300" indent="-514350">
              <a:buSzPct val="100000"/>
              <a:buAutoNum type="alphaUcPeriod"/>
            </a:pPr>
            <a:r>
              <a:rPr lang="en-US" dirty="0"/>
              <a:t>.. ?</a:t>
            </a:r>
          </a:p>
        </p:txBody>
      </p:sp>
    </p:spTree>
    <p:extLst>
      <p:ext uri="{BB962C8B-B14F-4D97-AF65-F5344CB8AC3E}">
        <p14:creationId xmlns:p14="http://schemas.microsoft.com/office/powerpoint/2010/main" val="325463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is All 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brain</a:t>
            </a:r>
          </a:p>
          <a:p>
            <a:r>
              <a:rPr lang="en-US" dirty="0"/>
              <a:t>Your memories</a:t>
            </a:r>
          </a:p>
          <a:p>
            <a:r>
              <a:rPr lang="en-US" dirty="0"/>
              <a:t>Your fears</a:t>
            </a:r>
          </a:p>
          <a:p>
            <a:r>
              <a:rPr lang="en-US" dirty="0"/>
              <a:t>Your borderline mental disorders</a:t>
            </a:r>
          </a:p>
          <a:p>
            <a:r>
              <a:rPr lang="en-US" dirty="0"/>
              <a:t>Your joys</a:t>
            </a:r>
          </a:p>
          <a:p>
            <a:r>
              <a:rPr lang="en-US" dirty="0"/>
              <a:t>Your friends (and the stuff they make you do..)</a:t>
            </a:r>
          </a:p>
          <a:p>
            <a:r>
              <a:rPr lang="en-US" dirty="0"/>
              <a:t>Your parents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988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Freaky Facts about You</a:t>
            </a:r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1000125" y="1800225"/>
            <a:ext cx="1556681" cy="4989513"/>
          </a:xfrm>
        </p:spPr>
      </p:pic>
      <p:sp>
        <p:nvSpPr>
          <p:cNvPr id="3" name="TextBox 2"/>
          <p:cNvSpPr txBox="1"/>
          <p:nvPr/>
        </p:nvSpPr>
        <p:spPr>
          <a:xfrm>
            <a:off x="2905125" y="1800225"/>
            <a:ext cx="6248400" cy="252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2400" dirty="0"/>
              <a:t>Every single cherished memory in your life is encoded solely through changes in the strength of synaptic connections between neurons.</a:t>
            </a:r>
          </a:p>
          <a:p>
            <a:pPr marL="342900" indent="-342900">
              <a:buSzPct val="100000"/>
              <a:buAutoNum type="arabicPeriod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Mostly just the neurons in your hippocampus, which isn’t very big.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4543425"/>
            <a:ext cx="2895600" cy="21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960" r="3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3462050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3956</TotalTime>
  <Words>990</Words>
  <Application>Microsoft Macintosh PowerPoint</Application>
  <PresentationFormat>Custom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Gothic</vt:lpstr>
      <vt:lpstr>Arial</vt:lpstr>
      <vt:lpstr>Symbol</vt:lpstr>
      <vt:lpstr>Tahoma</vt:lpstr>
      <vt:lpstr>Times New Roman</vt:lpstr>
      <vt:lpstr>Wingdings</vt:lpstr>
      <vt:lpstr>ror_std_emerbrain</vt:lpstr>
      <vt:lpstr>General Psychology</vt:lpstr>
      <vt:lpstr>What is the Most Important thing in the Entire Universe?</vt:lpstr>
      <vt:lpstr>What is the Most Important thing about Me</vt:lpstr>
      <vt:lpstr>Me and My Face..</vt:lpstr>
      <vt:lpstr>If you lose it, you lose it..</vt:lpstr>
      <vt:lpstr>Retest: What is the Most Important thing about Me</vt:lpstr>
      <vt:lpstr>This Class is All About You</vt:lpstr>
      <vt:lpstr>Freaky Facts about You</vt:lpstr>
      <vt:lpstr>PowerPoint Presentation</vt:lpstr>
      <vt:lpstr>Freaky Facts about You</vt:lpstr>
      <vt:lpstr>What Is the Point of This Class?</vt:lpstr>
      <vt:lpstr>What is the Point of College?</vt:lpstr>
      <vt:lpstr>How Do People Learn? (your first Psychology quiz)</vt:lpstr>
      <vt:lpstr>Facts about Learning</vt:lpstr>
      <vt:lpstr>Half-Flipped Classroom</vt:lpstr>
      <vt:lpstr>Large Scale Interactions!</vt:lpstr>
      <vt:lpstr>Naming Stuff vs. How Stuff Works</vt:lpstr>
      <vt:lpstr>Where I’m Coming From</vt:lpstr>
      <vt:lpstr>CCC = The 3 C’s</vt:lpstr>
      <vt:lpstr>Course Goals</vt:lpstr>
      <vt:lpstr> Course Goals</vt:lpstr>
      <vt:lpstr>Other Stuff I Have to Do</vt:lpstr>
      <vt:lpstr>Research Experience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60</cp:revision>
  <dcterms:created xsi:type="dcterms:W3CDTF">2009-03-18T06:10:11Z</dcterms:created>
  <dcterms:modified xsi:type="dcterms:W3CDTF">2018-08-30T05:57:31Z</dcterms:modified>
</cp:coreProperties>
</file>